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334" r:id="rId4"/>
    <p:sldId id="380" r:id="rId5"/>
    <p:sldId id="412" r:id="rId6"/>
    <p:sldId id="420" r:id="rId7"/>
    <p:sldId id="413" r:id="rId8"/>
    <p:sldId id="414" r:id="rId9"/>
    <p:sldId id="415" r:id="rId10"/>
    <p:sldId id="416" r:id="rId11"/>
    <p:sldId id="417" r:id="rId12"/>
    <p:sldId id="418" r:id="rId13"/>
    <p:sldId id="419" r:id="rId14"/>
    <p:sldId id="421" r:id="rId15"/>
    <p:sldId id="422" r:id="rId16"/>
    <p:sldId id="423" r:id="rId17"/>
    <p:sldId id="426" r:id="rId18"/>
    <p:sldId id="427" r:id="rId19"/>
    <p:sldId id="424" r:id="rId20"/>
    <p:sldId id="428" r:id="rId21"/>
    <p:sldId id="425" r:id="rId22"/>
    <p:sldId id="429" r:id="rId23"/>
    <p:sldId id="430" r:id="rId24"/>
    <p:sldId id="411" r:id="rId25"/>
  </p:sldIdLst>
  <p:sldSz cx="9144000" cy="6858000" type="screen4x3"/>
  <p:notesSz cx="6858000" cy="9144000"/>
  <p:custDataLst>
    <p:tags r:id="rId2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2DA"/>
    <a:srgbClr val="0087E2"/>
    <a:srgbClr val="8D0367"/>
    <a:srgbClr val="0094D8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191" autoAdjust="0"/>
    <p:restoredTop sz="98932" autoAdjust="0"/>
  </p:normalViewPr>
  <p:slideViewPr>
    <p:cSldViewPr>
      <p:cViewPr varScale="1">
        <p:scale>
          <a:sx n="71" d="100"/>
          <a:sy n="71" d="100"/>
        </p:scale>
        <p:origin x="153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9AE9EB-A8C6-4CB3-86B1-3584AA35AB38}" type="datetimeFigureOut">
              <a:rPr lang="en-US" smtClean="0"/>
              <a:t>3/14/2019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27EB95-5F12-4ED4-8739-24E57F3A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818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19400" y="838201"/>
            <a:ext cx="6324600" cy="91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 i="0" baseline="0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ound Single Corner Rectangle 6"/>
          <p:cNvSpPr/>
          <p:nvPr userDrawn="1"/>
        </p:nvSpPr>
        <p:spPr>
          <a:xfrm flipV="1">
            <a:off x="0" y="-2"/>
            <a:ext cx="1828800" cy="1371600"/>
          </a:xfrm>
          <a:prstGeom prst="round1Rect">
            <a:avLst/>
          </a:prstGeom>
          <a:solidFill>
            <a:srgbClr val="0087E2"/>
          </a:solidFill>
          <a:ln>
            <a:solidFill>
              <a:srgbClr val="0087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ound Single Corner Rectangle 7"/>
          <p:cNvSpPr/>
          <p:nvPr userDrawn="1"/>
        </p:nvSpPr>
        <p:spPr>
          <a:xfrm rot="5400000" flipV="1">
            <a:off x="5676899" y="-2857499"/>
            <a:ext cx="609602" cy="6324600"/>
          </a:xfrm>
          <a:prstGeom prst="round1Rect">
            <a:avLst/>
          </a:prstGeom>
          <a:solidFill>
            <a:srgbClr val="0087E2"/>
          </a:solidFill>
          <a:ln>
            <a:solidFill>
              <a:srgbClr val="0087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364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2400" y="-76200"/>
            <a:ext cx="3429000" cy="149383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2B488A-F32F-47C9-B07A-1CF7C464F104}" type="datetimeFigureOut">
              <a:rPr lang="en-US" smtClean="0"/>
              <a:t>3/14/2019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654BCB-365D-4717-9441-0EEAACC0E8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457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2B488A-F32F-47C9-B07A-1CF7C464F104}" type="datetimeFigureOut">
              <a:rPr lang="en-US" smtClean="0"/>
              <a:t>3/14/2019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654BCB-365D-4717-9441-0EEAACC0E8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70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10600" cy="5166360"/>
          </a:xfrm>
        </p:spPr>
        <p:txBody>
          <a:bodyPr/>
          <a:lstStyle>
            <a:lvl1pPr marL="457200" indent="-457200">
              <a:spcBef>
                <a:spcPts val="400"/>
              </a:spcBef>
              <a:buClr>
                <a:srgbClr val="0082DA"/>
              </a:buClr>
              <a:buFont typeface="Wingdings" panose="05000000000000000000" pitchFamily="2" charset="2"/>
              <a:buChar char="Ø"/>
              <a:defRPr sz="2000"/>
            </a:lvl1pPr>
            <a:lvl2pPr marL="731520" indent="-274320">
              <a:spcBef>
                <a:spcPts val="400"/>
              </a:spcBef>
              <a:buClr>
                <a:srgbClr val="0082DA"/>
              </a:buClr>
              <a:buFont typeface="Wingdings" panose="05000000000000000000" pitchFamily="2" charset="2"/>
              <a:buChar char="q"/>
              <a:defRPr sz="1700"/>
            </a:lvl2pPr>
            <a:lvl3pPr marL="1143000" indent="-228600">
              <a:spcBef>
                <a:spcPts val="400"/>
              </a:spcBef>
              <a:buClr>
                <a:srgbClr val="0082DA"/>
              </a:buClr>
              <a:buFont typeface="Wingdings" panose="05000000000000000000" pitchFamily="2" charset="2"/>
              <a:buChar char="§"/>
              <a:defRPr sz="15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</a:t>
            </a:r>
            <a:r>
              <a:rPr lang="en-US" dirty="0" smtClean="0"/>
              <a:t>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0" y="477008"/>
            <a:ext cx="9144000" cy="665992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3200" b="1">
                <a:solidFill>
                  <a:srgbClr val="8D0367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4154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2B488A-F32F-47C9-B07A-1CF7C464F104}" type="datetimeFigureOut">
              <a:rPr lang="en-US" smtClean="0"/>
              <a:t>3/14/2019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654BCB-365D-4717-9441-0EEAACC0E8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507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2400" y="-76200"/>
            <a:ext cx="3429000" cy="149383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2B488A-F32F-47C9-B07A-1CF7C464F104}" type="datetimeFigureOut">
              <a:rPr lang="en-US" smtClean="0"/>
              <a:t>3/14/2019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654BCB-365D-4717-9441-0EEAACC0E8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91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2400" y="-76200"/>
            <a:ext cx="3429000" cy="1493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2B488A-F32F-47C9-B07A-1CF7C464F104}" type="datetimeFigureOut">
              <a:rPr lang="en-US" smtClean="0"/>
              <a:t>3/14/2019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654BCB-365D-4717-9441-0EEAACC0E8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356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2400" y="-76200"/>
            <a:ext cx="3429000" cy="149383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2B488A-F32F-47C9-B07A-1CF7C464F104}" type="datetimeFigureOut">
              <a:rPr lang="en-US" smtClean="0"/>
              <a:t>3/14/2019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654BCB-365D-4717-9441-0EEAACC0E8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566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2B488A-F32F-47C9-B07A-1CF7C464F104}" type="datetimeFigureOut">
              <a:rPr lang="en-US" smtClean="0"/>
              <a:t>3/14/2019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654BCB-365D-4717-9441-0EEAACC0E8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739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2B488A-F32F-47C9-B07A-1CF7C464F104}" type="datetimeFigureOut">
              <a:rPr lang="en-US" smtClean="0"/>
              <a:t>3/14/2019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654BCB-365D-4717-9441-0EEAACC0E8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455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2B488A-F32F-47C9-B07A-1CF7C464F104}" type="datetimeFigureOut">
              <a:rPr lang="en-US" smtClean="0"/>
              <a:t>3/14/2019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654BCB-365D-4717-9441-0EEAACC0E8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463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6720" y="6400800"/>
            <a:ext cx="944657" cy="390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823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3200" b="1" i="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Entrepreneurial Skills – I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457200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+mj-lt"/>
              </a:rPr>
              <a:t>Unit 4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9576" y="1828800"/>
            <a:ext cx="6784848" cy="4068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0306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An entrepreneur plays a key role in the successful operation of a business. The entrepreneurs can </a:t>
            </a:r>
            <a:r>
              <a:rPr lang="en-US" dirty="0" smtClean="0"/>
              <a:t>be classified</a:t>
            </a:r>
            <a:r>
              <a:rPr lang="en-US" dirty="0"/>
              <a:t>, as shown in </a:t>
            </a:r>
            <a:r>
              <a:rPr lang="en-US" dirty="0" smtClean="0"/>
              <a:t>Figure: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2"/>
            <a:r>
              <a:rPr lang="en-US" b="1" dirty="0" smtClean="0"/>
              <a:t>Fabian </a:t>
            </a:r>
            <a:r>
              <a:rPr lang="en-US" b="1" dirty="0"/>
              <a:t>entrepreneurs: </a:t>
            </a:r>
            <a:r>
              <a:rPr lang="en-US" dirty="0"/>
              <a:t>These are the entrepreneurs who are cautious and sceptic about </a:t>
            </a:r>
            <a:r>
              <a:rPr lang="en-US" dirty="0" smtClean="0"/>
              <a:t>bringing any </a:t>
            </a:r>
            <a:r>
              <a:rPr lang="en-US" dirty="0"/>
              <a:t>change in their modus operandi or enterprises</a:t>
            </a:r>
            <a:r>
              <a:rPr lang="en-US" dirty="0" smtClean="0"/>
              <a:t>.</a:t>
            </a:r>
          </a:p>
          <a:p>
            <a:pPr lvl="2"/>
            <a:r>
              <a:rPr lang="en-US" b="1" dirty="0"/>
              <a:t>Drone entrepreneurs: </a:t>
            </a:r>
            <a:r>
              <a:rPr lang="en-US" dirty="0"/>
              <a:t>These are the entrepreneurs who believe in status </a:t>
            </a:r>
            <a:r>
              <a:rPr lang="en-US" dirty="0" smtClean="0"/>
              <a:t>quo.</a:t>
            </a:r>
          </a:p>
          <a:p>
            <a:pPr lvl="1"/>
            <a:r>
              <a:rPr lang="en-US" b="1" dirty="0"/>
              <a:t>On the basis of the nature of business:</a:t>
            </a:r>
          </a:p>
          <a:p>
            <a:pPr lvl="2"/>
            <a:r>
              <a:rPr lang="en-US" b="1" dirty="0" smtClean="0"/>
              <a:t>Manufacturing </a:t>
            </a:r>
            <a:r>
              <a:rPr lang="en-US" b="1" dirty="0"/>
              <a:t>entrepreneurs: </a:t>
            </a:r>
            <a:r>
              <a:rPr lang="en-US" dirty="0"/>
              <a:t>These are the entrepreneurs who manufacture goods, </a:t>
            </a:r>
            <a:r>
              <a:rPr lang="en-US" dirty="0" smtClean="0"/>
              <a:t>mobilize resources </a:t>
            </a:r>
            <a:r>
              <a:rPr lang="en-US" dirty="0"/>
              <a:t>and supplies to sell those products.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Types of Entrepreneurs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599" y="2209800"/>
            <a:ext cx="3850103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7131" y="1981200"/>
            <a:ext cx="492066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95288" indent="-395288">
              <a:buClr>
                <a:srgbClr val="0082DA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The classification </a:t>
            </a:r>
            <a:r>
              <a:rPr lang="en-US" sz="2000" dirty="0" smtClean="0"/>
              <a:t>of entrepreneurs </a:t>
            </a:r>
            <a:r>
              <a:rPr lang="en-US" sz="2000" dirty="0"/>
              <a:t>is </a:t>
            </a:r>
            <a:r>
              <a:rPr lang="en-US" sz="2000" dirty="0" smtClean="0"/>
              <a:t>as </a:t>
            </a:r>
            <a:r>
              <a:rPr lang="en-US" sz="2000" dirty="0"/>
              <a:t>follows</a:t>
            </a:r>
            <a:r>
              <a:rPr lang="en-US" sz="2000" dirty="0" smtClean="0"/>
              <a:t>:</a:t>
            </a:r>
          </a:p>
          <a:p>
            <a:pPr marL="852488" lvl="1" indent="-395288">
              <a:buClr>
                <a:srgbClr val="0082DA"/>
              </a:buClr>
              <a:buFont typeface="Wingdings" panose="05000000000000000000" pitchFamily="2" charset="2"/>
              <a:buChar char="q"/>
            </a:pPr>
            <a:r>
              <a:rPr lang="en-US" sz="1700" b="1" dirty="0"/>
              <a:t>On the basis of functional characteristics</a:t>
            </a:r>
            <a:r>
              <a:rPr lang="en-US" sz="1700" b="1" dirty="0" smtClean="0"/>
              <a:t>:</a:t>
            </a:r>
          </a:p>
          <a:p>
            <a:pPr marL="1200150" lvl="2" indent="-285750">
              <a:buClr>
                <a:srgbClr val="0082DA"/>
              </a:buClr>
              <a:buFont typeface="Wingdings" panose="05000000000000000000" pitchFamily="2" charset="2"/>
              <a:buChar char="§"/>
            </a:pPr>
            <a:r>
              <a:rPr lang="en-US" sz="1500" b="1" dirty="0"/>
              <a:t>Innovative entrepreneurs: </a:t>
            </a:r>
            <a:r>
              <a:rPr lang="en-US" sz="1500" dirty="0" smtClean="0"/>
              <a:t>These are </a:t>
            </a:r>
            <a:r>
              <a:rPr lang="en-US" sz="1500" dirty="0"/>
              <a:t>the entrepreneurs who </a:t>
            </a:r>
            <a:r>
              <a:rPr lang="en-US" sz="1500" dirty="0" smtClean="0"/>
              <a:t>regularly intend </a:t>
            </a:r>
            <a:r>
              <a:rPr lang="en-US" sz="1500" dirty="0"/>
              <a:t>to bring in new </a:t>
            </a:r>
            <a:r>
              <a:rPr lang="en-US" sz="1500" dirty="0" smtClean="0"/>
              <a:t>products in </a:t>
            </a:r>
            <a:r>
              <a:rPr lang="en-US" sz="1500" dirty="0"/>
              <a:t>the market, new </a:t>
            </a:r>
            <a:r>
              <a:rPr lang="en-US" sz="1500" dirty="0" smtClean="0"/>
              <a:t>technologies, etc</a:t>
            </a:r>
            <a:r>
              <a:rPr lang="en-US" sz="1500" dirty="0" smtClean="0"/>
              <a:t>.</a:t>
            </a:r>
          </a:p>
          <a:p>
            <a:pPr marL="1200150" lvl="2" indent="-285750">
              <a:buClr>
                <a:srgbClr val="0082DA"/>
              </a:buClr>
              <a:buFont typeface="Wingdings" panose="05000000000000000000" pitchFamily="2" charset="2"/>
              <a:buChar char="§"/>
            </a:pPr>
            <a:r>
              <a:rPr lang="en-US" sz="1600" b="1" dirty="0"/>
              <a:t>Imitative entrepreneurs: </a:t>
            </a:r>
            <a:r>
              <a:rPr lang="en-US" sz="1600" dirty="0"/>
              <a:t>These are the entrepreneurs who imitate approaches and technologies innovated by others to begin their own business.</a:t>
            </a:r>
          </a:p>
          <a:p>
            <a:pPr marL="1200150" lvl="2" indent="-285750">
              <a:buClr>
                <a:srgbClr val="0082DA"/>
              </a:buClr>
              <a:buFont typeface="Wingdings" panose="05000000000000000000" pitchFamily="2" charset="2"/>
              <a:buChar char="§"/>
            </a:pP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581285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2"/>
            <a:r>
              <a:rPr lang="en-US" b="1" dirty="0"/>
              <a:t>Service entrepreneurs: </a:t>
            </a:r>
            <a:r>
              <a:rPr lang="en-US" dirty="0"/>
              <a:t>These are the entrepreneurs who are involved in manufacturing </a:t>
            </a:r>
            <a:r>
              <a:rPr lang="en-US" dirty="0" smtClean="0"/>
              <a:t>and rendering </a:t>
            </a:r>
            <a:r>
              <a:rPr lang="en-US" dirty="0"/>
              <a:t>services rather than goods; for example, software installation </a:t>
            </a:r>
            <a:r>
              <a:rPr lang="en-US" dirty="0" smtClean="0"/>
              <a:t>services etc.</a:t>
            </a:r>
          </a:p>
          <a:p>
            <a:pPr lvl="2"/>
            <a:r>
              <a:rPr lang="en-US" b="1" dirty="0"/>
              <a:t>Trading entrepreneurs: </a:t>
            </a:r>
            <a:r>
              <a:rPr lang="en-US" dirty="0"/>
              <a:t>These are the entrepreneurs who carry out the trading activities only</a:t>
            </a:r>
            <a:r>
              <a:rPr lang="en-US" dirty="0" smtClean="0"/>
              <a:t>.</a:t>
            </a:r>
          </a:p>
          <a:p>
            <a:pPr lvl="2"/>
            <a:r>
              <a:rPr lang="en-US" b="1" dirty="0"/>
              <a:t>Private entrepreneurs: </a:t>
            </a:r>
            <a:r>
              <a:rPr lang="en-US" dirty="0"/>
              <a:t>These are the entrepreneurs who establish and operate </a:t>
            </a:r>
            <a:r>
              <a:rPr lang="en-US" dirty="0" smtClean="0"/>
              <a:t>private enterprises </a:t>
            </a:r>
            <a:r>
              <a:rPr lang="en-US" dirty="0"/>
              <a:t>without any government control. They work for personal interests</a:t>
            </a:r>
            <a:r>
              <a:rPr lang="en-US" dirty="0" smtClean="0"/>
              <a:t>.</a:t>
            </a:r>
          </a:p>
          <a:p>
            <a:pPr lvl="2"/>
            <a:r>
              <a:rPr lang="en-US" b="1" dirty="0"/>
              <a:t>State or public entrepreneurs: </a:t>
            </a:r>
            <a:r>
              <a:rPr lang="en-US" dirty="0"/>
              <a:t>These are the entrepreneurs who are associated with </a:t>
            </a:r>
            <a:r>
              <a:rPr lang="en-US" dirty="0" smtClean="0"/>
              <a:t>the enterprises </a:t>
            </a:r>
            <a:r>
              <a:rPr lang="en-US" dirty="0"/>
              <a:t>that are owned and controlled by the state government. They work for </a:t>
            </a:r>
            <a:r>
              <a:rPr lang="en-US" dirty="0" smtClean="0"/>
              <a:t>public interests.</a:t>
            </a:r>
          </a:p>
          <a:p>
            <a:pPr lvl="2"/>
            <a:r>
              <a:rPr lang="en-US" b="1" dirty="0"/>
              <a:t>Joint entrepreneurs: </a:t>
            </a:r>
            <a:r>
              <a:rPr lang="en-US" dirty="0"/>
              <a:t>These are the entrepreneurs who form and operate the enterprises </a:t>
            </a:r>
            <a:r>
              <a:rPr lang="en-US" dirty="0" smtClean="0"/>
              <a:t>in partnership </a:t>
            </a:r>
            <a:r>
              <a:rPr lang="en-US" dirty="0"/>
              <a:t>or involve two or more persons to invest or manage the organization with </a:t>
            </a:r>
            <a:r>
              <a:rPr lang="en-US" dirty="0" smtClean="0"/>
              <a:t>equal rights.</a:t>
            </a:r>
          </a:p>
          <a:p>
            <a:pPr lvl="1"/>
            <a:r>
              <a:rPr lang="en-US" b="1" dirty="0"/>
              <a:t>On the basis of developmental angle:</a:t>
            </a:r>
          </a:p>
          <a:p>
            <a:pPr lvl="2"/>
            <a:r>
              <a:rPr lang="en-US" b="1" dirty="0" smtClean="0"/>
              <a:t>Large-scale </a:t>
            </a:r>
            <a:r>
              <a:rPr lang="en-US" b="1" dirty="0"/>
              <a:t>entrepreneurs: </a:t>
            </a:r>
            <a:r>
              <a:rPr lang="en-US" dirty="0"/>
              <a:t>These are the entrepreneurs who carry out the </a:t>
            </a:r>
            <a:r>
              <a:rPr lang="en-US" dirty="0" smtClean="0"/>
              <a:t>entrepreneurial activities </a:t>
            </a:r>
            <a:r>
              <a:rPr lang="en-US" dirty="0"/>
              <a:t>at a large scale</a:t>
            </a:r>
            <a:r>
              <a:rPr lang="en-US" dirty="0" smtClean="0"/>
              <a:t>.</a:t>
            </a:r>
          </a:p>
          <a:p>
            <a:pPr lvl="2"/>
            <a:r>
              <a:rPr lang="en-US" b="1" dirty="0"/>
              <a:t>Small-scale entrepreneurs: </a:t>
            </a:r>
            <a:r>
              <a:rPr lang="en-US" dirty="0"/>
              <a:t>These are the entrepreneurs whose activities are confined to </a:t>
            </a:r>
            <a:r>
              <a:rPr lang="en-US" dirty="0" smtClean="0"/>
              <a:t>local markets </a:t>
            </a:r>
            <a:r>
              <a:rPr lang="en-US" dirty="0"/>
              <a:t>only</a:t>
            </a:r>
            <a:r>
              <a:rPr lang="en-US" dirty="0" smtClean="0"/>
              <a:t>.</a:t>
            </a:r>
          </a:p>
          <a:p>
            <a:pPr lvl="2"/>
            <a:r>
              <a:rPr lang="en-US" b="1" dirty="0"/>
              <a:t>Satellites: </a:t>
            </a:r>
            <a:r>
              <a:rPr lang="en-US" dirty="0"/>
              <a:t>These are the entrepreneurs who start as suppliers and move towards a </a:t>
            </a:r>
            <a:r>
              <a:rPr lang="en-US" dirty="0" smtClean="0"/>
              <a:t>productive enterprise.</a:t>
            </a:r>
          </a:p>
          <a:p>
            <a:pPr lvl="2"/>
            <a:r>
              <a:rPr lang="en-US" b="1" dirty="0"/>
              <a:t>Managers: </a:t>
            </a:r>
            <a:r>
              <a:rPr lang="en-US" dirty="0"/>
              <a:t>These are the entrepreneurs who do not </a:t>
            </a:r>
            <a:r>
              <a:rPr lang="en-US" dirty="0" smtClean="0"/>
              <a:t>initiate expansion </a:t>
            </a:r>
            <a:r>
              <a:rPr lang="en-US" dirty="0"/>
              <a:t>and are satisfied in managing and keeping the </a:t>
            </a:r>
            <a:r>
              <a:rPr lang="en-US" dirty="0" smtClean="0"/>
              <a:t>business in </a:t>
            </a:r>
            <a:r>
              <a:rPr lang="en-US" dirty="0"/>
              <a:t>operation.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Types of Entrepreneurs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5530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2"/>
            <a:r>
              <a:rPr lang="en-US" b="1" dirty="0"/>
              <a:t>Minor innovators: </a:t>
            </a:r>
            <a:r>
              <a:rPr lang="en-US" dirty="0"/>
              <a:t>These are the entrepreneurs who participate </a:t>
            </a:r>
            <a:r>
              <a:rPr lang="en-US" dirty="0" smtClean="0"/>
              <a:t>in the </a:t>
            </a:r>
            <a:r>
              <a:rPr lang="en-US" dirty="0"/>
              <a:t>economic growth by efficiently utilizing the existing resources</a:t>
            </a:r>
            <a:r>
              <a:rPr lang="en-US" dirty="0" smtClean="0"/>
              <a:t>.</a:t>
            </a:r>
          </a:p>
          <a:p>
            <a:pPr lvl="1"/>
            <a:r>
              <a:rPr lang="en-US" b="1" dirty="0"/>
              <a:t>On the basis of personality traits:</a:t>
            </a:r>
          </a:p>
          <a:p>
            <a:pPr lvl="2"/>
            <a:r>
              <a:rPr lang="en-US" b="1" dirty="0" smtClean="0"/>
              <a:t>Advisors</a:t>
            </a:r>
            <a:r>
              <a:rPr lang="en-US" b="1" dirty="0"/>
              <a:t>: </a:t>
            </a:r>
            <a:r>
              <a:rPr lang="en-US" dirty="0"/>
              <a:t>These are the entrepreneurs who offer a great degree of advice and help to </a:t>
            </a:r>
            <a:r>
              <a:rPr lang="en-US" dirty="0" smtClean="0"/>
              <a:t>the customers</a:t>
            </a:r>
            <a:r>
              <a:rPr lang="en-US" dirty="0"/>
              <a:t>. For example, these may include lawyers, accountants and financial advisors</a:t>
            </a:r>
            <a:r>
              <a:rPr lang="en-US" dirty="0" smtClean="0"/>
              <a:t>.</a:t>
            </a:r>
          </a:p>
          <a:p>
            <a:pPr lvl="2"/>
            <a:r>
              <a:rPr lang="en-US" b="1" dirty="0"/>
              <a:t>Administrators or organizers: </a:t>
            </a:r>
            <a:r>
              <a:rPr lang="en-US" dirty="0"/>
              <a:t>These are the entrepreneurs who manage different events </a:t>
            </a:r>
            <a:r>
              <a:rPr lang="en-US" dirty="0" smtClean="0"/>
              <a:t>and processes</a:t>
            </a:r>
            <a:r>
              <a:rPr lang="en-US" dirty="0"/>
              <a:t>. For instance, managers, wedding planners, accountants and data operators</a:t>
            </a:r>
            <a:r>
              <a:rPr lang="en-US" dirty="0" smtClean="0"/>
              <a:t>.</a:t>
            </a:r>
          </a:p>
          <a:p>
            <a:pPr lvl="2"/>
            <a:r>
              <a:rPr lang="en-US" b="1" dirty="0"/>
              <a:t>Builders or creators: </a:t>
            </a:r>
            <a:r>
              <a:rPr lang="en-US" dirty="0"/>
              <a:t>These are the entrepreneurs who are involved in building or </a:t>
            </a:r>
            <a:r>
              <a:rPr lang="en-US" dirty="0" smtClean="0"/>
              <a:t>creative works.</a:t>
            </a:r>
          </a:p>
          <a:p>
            <a:pPr lvl="2"/>
            <a:r>
              <a:rPr lang="en-US" b="1" dirty="0"/>
              <a:t>Communicators or trainers: </a:t>
            </a:r>
            <a:r>
              <a:rPr lang="en-US" dirty="0"/>
              <a:t>These are the entrepreneurs who offer information services</a:t>
            </a:r>
            <a:r>
              <a:rPr lang="en-US" dirty="0" smtClean="0"/>
              <a:t>.</a:t>
            </a:r>
          </a:p>
          <a:p>
            <a:pPr lvl="2"/>
            <a:r>
              <a:rPr lang="en-US" b="1" dirty="0"/>
              <a:t>Caretakers: </a:t>
            </a:r>
            <a:r>
              <a:rPr lang="en-US" dirty="0"/>
              <a:t>These are the entrepreneurs who have an extremely helpful nature and indulge </a:t>
            </a:r>
            <a:r>
              <a:rPr lang="en-US" dirty="0" smtClean="0"/>
              <a:t>in taking </a:t>
            </a:r>
            <a:r>
              <a:rPr lang="en-US" dirty="0"/>
              <a:t>care of the people and property. For example, security guards and escorts</a:t>
            </a:r>
            <a:r>
              <a:rPr lang="en-US" dirty="0" smtClean="0"/>
              <a:t>.</a:t>
            </a:r>
          </a:p>
          <a:p>
            <a:pPr lvl="2"/>
            <a:r>
              <a:rPr lang="en-US" b="1" dirty="0"/>
              <a:t>Entertainers/hosts: </a:t>
            </a:r>
            <a:r>
              <a:rPr lang="en-US" dirty="0"/>
              <a:t>These are the entrepreneurs who associate themselves with the people </a:t>
            </a:r>
            <a:r>
              <a:rPr lang="en-US" dirty="0" smtClean="0"/>
              <a:t>and are </a:t>
            </a:r>
            <a:r>
              <a:rPr lang="en-US" dirty="0"/>
              <a:t>involved in hospitality or service industries</a:t>
            </a:r>
            <a:r>
              <a:rPr lang="en-US" dirty="0" smtClean="0"/>
              <a:t>.</a:t>
            </a:r>
            <a:r>
              <a:rPr lang="en-US" dirty="0"/>
              <a:t> For example, chefs, </a:t>
            </a:r>
            <a:r>
              <a:rPr lang="en-US" dirty="0" smtClean="0"/>
              <a:t>hairdressers et.</a:t>
            </a:r>
          </a:p>
          <a:p>
            <a:pPr lvl="2"/>
            <a:r>
              <a:rPr lang="en-US" b="1" dirty="0"/>
              <a:t>Investors/owners: </a:t>
            </a:r>
            <a:r>
              <a:rPr lang="en-US" dirty="0"/>
              <a:t>These are the entrepreneurs who invest money to generate profits</a:t>
            </a:r>
            <a:r>
              <a:rPr lang="en-US" dirty="0" smtClean="0"/>
              <a:t>.</a:t>
            </a:r>
          </a:p>
          <a:p>
            <a:pPr lvl="2"/>
            <a:r>
              <a:rPr lang="en-US" b="1" dirty="0"/>
              <a:t>Sellers: </a:t>
            </a:r>
            <a:r>
              <a:rPr lang="en-US" dirty="0"/>
              <a:t>These are the entrepreneurs who make profits through commissions obtained </a:t>
            </a:r>
            <a:r>
              <a:rPr lang="en-US" dirty="0" smtClean="0"/>
              <a:t>by customer </a:t>
            </a:r>
            <a:r>
              <a:rPr lang="en-US" dirty="0"/>
              <a:t>purchases. For example, salesmen, brokers, insurance agents and property dealers</a:t>
            </a:r>
            <a:r>
              <a:rPr lang="en-US" dirty="0" smtClean="0"/>
              <a:t>.</a:t>
            </a:r>
          </a:p>
          <a:p>
            <a:pPr lvl="2"/>
            <a:r>
              <a:rPr lang="en-US" b="1" dirty="0"/>
              <a:t>Technologists: </a:t>
            </a:r>
            <a:r>
              <a:rPr lang="en-US" dirty="0"/>
              <a:t>These are the entrepreneurs who offer technological services. For </a:t>
            </a:r>
            <a:r>
              <a:rPr lang="en-US" dirty="0" smtClean="0"/>
              <a:t>example, software </a:t>
            </a:r>
            <a:r>
              <a:rPr lang="en-US" dirty="0"/>
              <a:t>developers and engineers.</a:t>
            </a:r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Types of Entrepreneurs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01682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US" dirty="0"/>
              <a:t>A business entity can be defined as an organization that utilizes </a:t>
            </a:r>
            <a:r>
              <a:rPr lang="en-US" dirty="0" smtClean="0"/>
              <a:t>economic resources </a:t>
            </a:r>
            <a:r>
              <a:rPr lang="en-US" dirty="0"/>
              <a:t>or inputs to make goods or services available to the </a:t>
            </a:r>
            <a:r>
              <a:rPr lang="en-US" dirty="0" smtClean="0"/>
              <a:t>customers either </a:t>
            </a:r>
            <a:r>
              <a:rPr lang="en-US" dirty="0"/>
              <a:t>in exchange of money or different types of goods and services. </a:t>
            </a:r>
            <a:endParaRPr lang="en-US" dirty="0" smtClean="0"/>
          </a:p>
          <a:p>
            <a:pPr>
              <a:lnSpc>
                <a:spcPct val="110000"/>
              </a:lnSpc>
            </a:pPr>
            <a:r>
              <a:rPr lang="en-US" dirty="0" smtClean="0"/>
              <a:t>There are </a:t>
            </a:r>
            <a:r>
              <a:rPr lang="en-US" dirty="0"/>
              <a:t>various types of businesses, some of which are as follows</a:t>
            </a:r>
            <a:r>
              <a:rPr lang="en-US" dirty="0" smtClean="0"/>
              <a:t>:</a:t>
            </a:r>
          </a:p>
          <a:p>
            <a:pPr lvl="1">
              <a:lnSpc>
                <a:spcPct val="110000"/>
              </a:lnSpc>
            </a:pPr>
            <a:r>
              <a:rPr lang="en-US" b="1" dirty="0"/>
              <a:t>Service Business: </a:t>
            </a:r>
            <a:r>
              <a:rPr lang="en-US" dirty="0"/>
              <a:t>It is a type of business in which intangible </a:t>
            </a:r>
            <a:r>
              <a:rPr lang="en-US" dirty="0" smtClean="0"/>
              <a:t>products are </a:t>
            </a:r>
            <a:r>
              <a:rPr lang="en-US" dirty="0"/>
              <a:t>provided</a:t>
            </a:r>
            <a:r>
              <a:rPr lang="en-US" dirty="0" smtClean="0"/>
              <a:t>. </a:t>
            </a:r>
            <a:r>
              <a:rPr lang="en-US" dirty="0"/>
              <a:t>Tangible products do not have any physical existence.</a:t>
            </a:r>
            <a:endParaRPr lang="en-US" dirty="0" smtClean="0"/>
          </a:p>
          <a:p>
            <a:pPr lvl="1">
              <a:lnSpc>
                <a:spcPct val="110000"/>
              </a:lnSpc>
            </a:pPr>
            <a:r>
              <a:rPr lang="en-US" b="1" dirty="0"/>
              <a:t>Merchandizing Business: </a:t>
            </a:r>
            <a:r>
              <a:rPr lang="en-US" dirty="0"/>
              <a:t>It is a type of business in which the </a:t>
            </a:r>
            <a:r>
              <a:rPr lang="en-US" dirty="0" smtClean="0"/>
              <a:t>products are </a:t>
            </a:r>
            <a:r>
              <a:rPr lang="en-US" dirty="0"/>
              <a:t>bought at wholesale prices and are sold at retail prices. </a:t>
            </a:r>
            <a:r>
              <a:rPr lang="en-US" dirty="0" smtClean="0"/>
              <a:t>This business </a:t>
            </a:r>
            <a:r>
              <a:rPr lang="en-US" dirty="0"/>
              <a:t>is also called ‘buy and sell’ business</a:t>
            </a:r>
            <a:r>
              <a:rPr lang="en-US" dirty="0" smtClean="0"/>
              <a:t>.</a:t>
            </a:r>
          </a:p>
          <a:p>
            <a:pPr lvl="1">
              <a:lnSpc>
                <a:spcPct val="110000"/>
              </a:lnSpc>
            </a:pPr>
            <a:r>
              <a:rPr lang="en-US" b="1" dirty="0"/>
              <a:t>Manufacturing Business: </a:t>
            </a:r>
            <a:r>
              <a:rPr lang="en-US" dirty="0"/>
              <a:t>In this type of business, different types of products are bought to use </a:t>
            </a:r>
            <a:r>
              <a:rPr lang="en-US" dirty="0" smtClean="0"/>
              <a:t>them as </a:t>
            </a:r>
            <a:r>
              <a:rPr lang="en-US" dirty="0"/>
              <a:t>materials for creating a new product</a:t>
            </a:r>
            <a:r>
              <a:rPr lang="en-US" dirty="0" smtClean="0"/>
              <a:t>.</a:t>
            </a:r>
          </a:p>
          <a:p>
            <a:pPr lvl="1">
              <a:lnSpc>
                <a:spcPct val="110000"/>
              </a:lnSpc>
            </a:pPr>
            <a:r>
              <a:rPr lang="en-US" b="1" dirty="0"/>
              <a:t>Hybrid Business: </a:t>
            </a:r>
            <a:r>
              <a:rPr lang="en-US" dirty="0"/>
              <a:t>In this type of business, the companies are involved in more than one type </a:t>
            </a:r>
            <a:r>
              <a:rPr lang="en-US" dirty="0" smtClean="0"/>
              <a:t>of business.</a:t>
            </a:r>
            <a:r>
              <a:rPr lang="en-US" dirty="0"/>
              <a:t> For example, consider an example of a restaurant that makes a fine meal by using the </a:t>
            </a:r>
            <a:r>
              <a:rPr lang="en-US" dirty="0" smtClean="0"/>
              <a:t>raw materials </a:t>
            </a:r>
            <a:r>
              <a:rPr lang="en-US" dirty="0"/>
              <a:t>and also involves in selling wine to the customers.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82DA"/>
                </a:solidFill>
              </a:rPr>
              <a:t>Session 4: Types of Business</a:t>
            </a:r>
          </a:p>
        </p:txBody>
      </p:sp>
    </p:spTree>
    <p:extLst>
      <p:ext uri="{BB962C8B-B14F-4D97-AF65-F5344CB8AC3E}">
        <p14:creationId xmlns:p14="http://schemas.microsoft.com/office/powerpoint/2010/main" val="700955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95400"/>
            <a:ext cx="8610600" cy="54864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dirty="0"/>
              <a:t>A community business is set up by the communities facing </a:t>
            </a:r>
            <a:r>
              <a:rPr lang="en-US" dirty="0" smtClean="0"/>
              <a:t>challenges together </a:t>
            </a:r>
            <a:r>
              <a:rPr lang="en-US" dirty="0"/>
              <a:t>in developing a business. Some examples of </a:t>
            </a:r>
            <a:r>
              <a:rPr lang="en-US" dirty="0" smtClean="0"/>
              <a:t>community business </a:t>
            </a:r>
            <a:r>
              <a:rPr lang="en-US" dirty="0"/>
              <a:t>are shops, call </a:t>
            </a:r>
            <a:r>
              <a:rPr lang="en-US" dirty="0" err="1"/>
              <a:t>centres</a:t>
            </a:r>
            <a:r>
              <a:rPr lang="en-US" dirty="0"/>
              <a:t>, farms, etc. </a:t>
            </a:r>
            <a:endParaRPr lang="en-US" dirty="0" smtClean="0"/>
          </a:p>
          <a:p>
            <a:pPr>
              <a:lnSpc>
                <a:spcPct val="110000"/>
              </a:lnSpc>
            </a:pPr>
            <a:r>
              <a:rPr lang="en-US" dirty="0" smtClean="0"/>
              <a:t>The </a:t>
            </a:r>
            <a:r>
              <a:rPr lang="en-US" dirty="0"/>
              <a:t>profit </a:t>
            </a:r>
            <a:r>
              <a:rPr lang="en-US" dirty="0" smtClean="0"/>
              <a:t>generated by </a:t>
            </a:r>
            <a:r>
              <a:rPr lang="en-US" dirty="0"/>
              <a:t>the community business creates a positive impact over the </a:t>
            </a:r>
            <a:r>
              <a:rPr lang="en-US" dirty="0" smtClean="0"/>
              <a:t>whole community </a:t>
            </a:r>
            <a:r>
              <a:rPr lang="en-US" dirty="0"/>
              <a:t>and boosts the local economy</a:t>
            </a:r>
            <a:r>
              <a:rPr lang="en-US" dirty="0" smtClean="0"/>
              <a:t>.</a:t>
            </a:r>
          </a:p>
          <a:p>
            <a:pPr>
              <a:lnSpc>
                <a:spcPct val="110000"/>
              </a:lnSpc>
            </a:pPr>
            <a:r>
              <a:rPr lang="en-US" dirty="0"/>
              <a:t>This profit amount is further used for the development </a:t>
            </a:r>
            <a:r>
              <a:rPr lang="en-US" dirty="0" smtClean="0"/>
              <a:t>of the </a:t>
            </a:r>
            <a:r>
              <a:rPr lang="en-US" dirty="0"/>
              <a:t>local area.</a:t>
            </a:r>
            <a:endParaRPr lang="en-US" dirty="0" smtClean="0"/>
          </a:p>
          <a:p>
            <a:pPr>
              <a:lnSpc>
                <a:spcPct val="110000"/>
              </a:lnSpc>
            </a:pPr>
            <a:r>
              <a:rPr lang="en-US" dirty="0"/>
              <a:t>Some key features of a community business are as follows:</a:t>
            </a:r>
          </a:p>
          <a:p>
            <a:pPr lvl="1">
              <a:lnSpc>
                <a:spcPct val="110000"/>
              </a:lnSpc>
            </a:pPr>
            <a:r>
              <a:rPr lang="en-US" b="1" dirty="0"/>
              <a:t>Locally rooted: </a:t>
            </a:r>
            <a:r>
              <a:rPr lang="en-US" dirty="0"/>
              <a:t>The community business is rooted in a specific geographical location and works </a:t>
            </a:r>
            <a:r>
              <a:rPr lang="en-US" dirty="0" smtClean="0"/>
              <a:t>for its </a:t>
            </a:r>
            <a:r>
              <a:rPr lang="en-US" dirty="0"/>
              <a:t>betterment.</a:t>
            </a:r>
          </a:p>
          <a:p>
            <a:pPr lvl="1">
              <a:lnSpc>
                <a:spcPct val="110000"/>
              </a:lnSpc>
            </a:pPr>
            <a:r>
              <a:rPr lang="en-US" b="1" dirty="0"/>
              <a:t>Trading for the benefit of the local community: </a:t>
            </a:r>
            <a:r>
              <a:rPr lang="en-US" dirty="0"/>
              <a:t>The community business is set up with the </a:t>
            </a:r>
            <a:r>
              <a:rPr lang="en-US" dirty="0" smtClean="0"/>
              <a:t>intention to </a:t>
            </a:r>
            <a:r>
              <a:rPr lang="en-US" dirty="0"/>
              <a:t>share profit among the communities involved in trading.</a:t>
            </a:r>
          </a:p>
          <a:p>
            <a:pPr lvl="1">
              <a:lnSpc>
                <a:spcPct val="110000"/>
              </a:lnSpc>
            </a:pPr>
            <a:r>
              <a:rPr lang="en-US" b="1" dirty="0"/>
              <a:t>Accountable to the local community: </a:t>
            </a:r>
            <a:r>
              <a:rPr lang="en-US" dirty="0"/>
              <a:t>The community business is strictly accountable for </a:t>
            </a:r>
            <a:r>
              <a:rPr lang="en-US" dirty="0" smtClean="0"/>
              <a:t>the benefit </a:t>
            </a:r>
            <a:r>
              <a:rPr lang="en-US" dirty="0"/>
              <a:t>of the local people.</a:t>
            </a:r>
          </a:p>
          <a:p>
            <a:pPr lvl="1">
              <a:lnSpc>
                <a:spcPct val="110000"/>
              </a:lnSpc>
            </a:pPr>
            <a:r>
              <a:rPr lang="en-US" b="1" dirty="0"/>
              <a:t>Broad community impact: </a:t>
            </a:r>
            <a:r>
              <a:rPr lang="en-US" dirty="0"/>
              <a:t>The community business benefits and impacts the overall </a:t>
            </a:r>
            <a:r>
              <a:rPr lang="en-US" dirty="0" smtClean="0"/>
              <a:t>local community</a:t>
            </a:r>
            <a:r>
              <a:rPr lang="en-US" dirty="0"/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82DA"/>
                </a:solidFill>
              </a:rPr>
              <a:t>Session 5: Community Business Activities</a:t>
            </a:r>
          </a:p>
        </p:txBody>
      </p:sp>
    </p:spTree>
    <p:extLst>
      <p:ext uri="{BB962C8B-B14F-4D97-AF65-F5344CB8AC3E}">
        <p14:creationId xmlns:p14="http://schemas.microsoft.com/office/powerpoint/2010/main" val="2251456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95400"/>
            <a:ext cx="8610600" cy="5334000"/>
          </a:xfrm>
        </p:spPr>
        <p:txBody>
          <a:bodyPr>
            <a:normAutofit/>
          </a:bodyPr>
          <a:lstStyle/>
          <a:p>
            <a:r>
              <a:rPr lang="en-US" dirty="0"/>
              <a:t>Entrepreneurship enables creation of employment opportunities, earning foreign exchange and </a:t>
            </a:r>
            <a:r>
              <a:rPr lang="en-US" dirty="0" smtClean="0"/>
              <a:t>enhancing the </a:t>
            </a:r>
            <a:r>
              <a:rPr lang="en-US" dirty="0"/>
              <a:t>income of a country.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development of entrepreneurship needs proper attention and </a:t>
            </a:r>
            <a:r>
              <a:rPr lang="en-US" dirty="0" smtClean="0"/>
              <a:t>supervision by </a:t>
            </a:r>
            <a:r>
              <a:rPr lang="en-US" dirty="0"/>
              <a:t>the entrepreneur. </a:t>
            </a:r>
            <a:endParaRPr lang="en-US" dirty="0" smtClean="0"/>
          </a:p>
          <a:p>
            <a:r>
              <a:rPr lang="en-US" dirty="0" smtClean="0"/>
              <a:t>Some </a:t>
            </a:r>
            <a:r>
              <a:rPr lang="en-US" dirty="0"/>
              <a:t>distinguished characteristics of an entrepreneurship are as follows</a:t>
            </a:r>
            <a:r>
              <a:rPr lang="en-US" dirty="0" smtClean="0"/>
              <a:t>:</a:t>
            </a:r>
          </a:p>
          <a:p>
            <a:pPr lvl="1"/>
            <a:r>
              <a:rPr lang="en-US" b="1" dirty="0"/>
              <a:t>Economic and dynamic activity: </a:t>
            </a:r>
            <a:r>
              <a:rPr lang="en-US" dirty="0"/>
              <a:t>It is not wrong to say that entrepreneurship is an </a:t>
            </a:r>
            <a:r>
              <a:rPr lang="en-US" dirty="0" smtClean="0"/>
              <a:t>economic activity </a:t>
            </a:r>
            <a:r>
              <a:rPr lang="en-US" dirty="0"/>
              <a:t>as it emphasizes on the development and operation of an enterprise with the </a:t>
            </a:r>
            <a:r>
              <a:rPr lang="en-US" dirty="0" smtClean="0"/>
              <a:t>intention of </a:t>
            </a:r>
            <a:r>
              <a:rPr lang="en-US" dirty="0"/>
              <a:t>value or wealth creation by making sure the optimum utilization of the resources present </a:t>
            </a:r>
            <a:r>
              <a:rPr lang="en-US" dirty="0" smtClean="0"/>
              <a:t>in limited </a:t>
            </a:r>
            <a:r>
              <a:rPr lang="en-US" dirty="0"/>
              <a:t>amount. This value creation activity is performed in the middle of an unreliable </a:t>
            </a:r>
            <a:r>
              <a:rPr lang="en-US" dirty="0" smtClean="0"/>
              <a:t>business environment</a:t>
            </a:r>
            <a:r>
              <a:rPr lang="en-US" dirty="0"/>
              <a:t>. Therefore, entrepreneurship is also known as a dynamic activity</a:t>
            </a:r>
            <a:r>
              <a:rPr lang="en-US" dirty="0" smtClean="0"/>
              <a:t>.</a:t>
            </a:r>
          </a:p>
          <a:p>
            <a:pPr lvl="1"/>
            <a:r>
              <a:rPr lang="en-US" b="1" dirty="0"/>
              <a:t>Related to innovation: </a:t>
            </a:r>
            <a:r>
              <a:rPr lang="en-US" dirty="0"/>
              <a:t>In entrepreneurship, an entrepreneur always remains in search of new ideas</a:t>
            </a:r>
            <a:r>
              <a:rPr lang="en-US" dirty="0" smtClean="0"/>
              <a:t>.</a:t>
            </a:r>
          </a:p>
          <a:p>
            <a:pPr lvl="1"/>
            <a:r>
              <a:rPr lang="en-US" b="1" dirty="0"/>
              <a:t>Profit potential: </a:t>
            </a:r>
            <a:r>
              <a:rPr lang="en-US" dirty="0"/>
              <a:t>In entrepreneurship, profit potential is the ability of an entrepreneur </a:t>
            </a:r>
            <a:r>
              <a:rPr lang="en-US" dirty="0" smtClean="0"/>
              <a:t>through which </a:t>
            </a:r>
            <a:r>
              <a:rPr lang="en-US" dirty="0"/>
              <a:t>he develops an idea into a concrete business venture</a:t>
            </a:r>
            <a:r>
              <a:rPr lang="en-US" dirty="0" smtClean="0"/>
              <a:t>.</a:t>
            </a:r>
          </a:p>
          <a:p>
            <a:pPr lvl="1"/>
            <a:r>
              <a:rPr lang="en-US" b="1" dirty="0"/>
              <a:t>Risk-bearing: </a:t>
            </a:r>
            <a:r>
              <a:rPr lang="en-US" dirty="0"/>
              <a:t>The core of entrepreneurship lies in the assumption of risk appearance </a:t>
            </a:r>
            <a:r>
              <a:rPr lang="en-US" dirty="0" smtClean="0"/>
              <a:t>while implementing </a:t>
            </a:r>
            <a:r>
              <a:rPr lang="en-US" dirty="0"/>
              <a:t>the new thoughts in business.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3000" spc="-70" dirty="0">
                <a:solidFill>
                  <a:srgbClr val="0082DA"/>
                </a:solidFill>
              </a:rPr>
              <a:t>Session 6: Distinguished Characteristics </a:t>
            </a:r>
            <a:r>
              <a:rPr lang="en-US" sz="3000" spc="-70" dirty="0" smtClean="0">
                <a:solidFill>
                  <a:srgbClr val="0082DA"/>
                </a:solidFill>
              </a:rPr>
              <a:t>of Entrepreneurship</a:t>
            </a:r>
            <a:endParaRPr lang="en-US" sz="3000" spc="-70" dirty="0">
              <a:solidFill>
                <a:srgbClr val="0082D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017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95400"/>
            <a:ext cx="8610600" cy="5410200"/>
          </a:xfrm>
        </p:spPr>
        <p:txBody>
          <a:bodyPr>
            <a:normAutofit fontScale="92500"/>
          </a:bodyPr>
          <a:lstStyle/>
          <a:p>
            <a:pPr>
              <a:lnSpc>
                <a:spcPct val="110000"/>
              </a:lnSpc>
            </a:pPr>
            <a:r>
              <a:rPr lang="en-US" sz="2200" dirty="0"/>
              <a:t>Entrepreneurship Development Programme (EDP) was designed to promote small enterprises </a:t>
            </a:r>
            <a:r>
              <a:rPr lang="en-US" sz="2200" dirty="0" smtClean="0"/>
              <a:t>by identifying </a:t>
            </a:r>
            <a:r>
              <a:rPr lang="en-US" sz="2200" dirty="0"/>
              <a:t>and training the prospective entrepreneurs. </a:t>
            </a:r>
            <a:endParaRPr lang="en-US" sz="2200" dirty="0" smtClean="0"/>
          </a:p>
          <a:p>
            <a:pPr>
              <a:lnSpc>
                <a:spcPct val="110000"/>
              </a:lnSpc>
            </a:pPr>
            <a:r>
              <a:rPr lang="en-US" sz="2200" dirty="0" smtClean="0"/>
              <a:t>EDP </a:t>
            </a:r>
            <a:r>
              <a:rPr lang="en-US" sz="2200" dirty="0"/>
              <a:t>was designed as a unique, integrated </a:t>
            </a:r>
            <a:r>
              <a:rPr lang="en-US" sz="2200" dirty="0" smtClean="0"/>
              <a:t>approach for </a:t>
            </a:r>
            <a:r>
              <a:rPr lang="en-US" sz="2200" dirty="0"/>
              <a:t>providing instructions and counselling from the selection stage to the main operation process. </a:t>
            </a:r>
            <a:endParaRPr lang="en-US" sz="2200" dirty="0" smtClean="0"/>
          </a:p>
          <a:p>
            <a:pPr>
              <a:lnSpc>
                <a:spcPct val="110000"/>
              </a:lnSpc>
            </a:pPr>
            <a:r>
              <a:rPr lang="en-US" sz="2200" dirty="0" smtClean="0"/>
              <a:t>EDP focuses </a:t>
            </a:r>
            <a:r>
              <a:rPr lang="en-US" sz="2200" dirty="0"/>
              <a:t>more on enhancement in operations than academic training to meet certain requirements of </a:t>
            </a:r>
            <a:r>
              <a:rPr lang="en-US" sz="2200" dirty="0" smtClean="0"/>
              <a:t>the participants.</a:t>
            </a:r>
          </a:p>
          <a:p>
            <a:pPr>
              <a:lnSpc>
                <a:spcPct val="110000"/>
              </a:lnSpc>
            </a:pPr>
            <a:r>
              <a:rPr lang="en-US" sz="2200" dirty="0"/>
              <a:t>Some of the essential characteristics of EDP are given as follows</a:t>
            </a:r>
            <a:r>
              <a:rPr lang="en-US" sz="2200" dirty="0" smtClean="0"/>
              <a:t>:</a:t>
            </a:r>
          </a:p>
          <a:p>
            <a:pPr lvl="1">
              <a:lnSpc>
                <a:spcPct val="110000"/>
              </a:lnSpc>
            </a:pPr>
            <a:r>
              <a:rPr lang="en-US" sz="1800" b="1" dirty="0"/>
              <a:t>Motivation: </a:t>
            </a:r>
            <a:r>
              <a:rPr lang="en-US" sz="1800" dirty="0"/>
              <a:t>The prospective entrepreneurs need to be motivated to carry out the specific tasks </a:t>
            </a:r>
            <a:r>
              <a:rPr lang="en-US" sz="1800" dirty="0" smtClean="0"/>
              <a:t>in their </a:t>
            </a:r>
            <a:r>
              <a:rPr lang="en-US" sz="1800" dirty="0"/>
              <a:t>enterprises</a:t>
            </a:r>
            <a:r>
              <a:rPr lang="en-US" sz="1800" dirty="0" smtClean="0"/>
              <a:t>.</a:t>
            </a:r>
          </a:p>
          <a:p>
            <a:pPr lvl="1">
              <a:lnSpc>
                <a:spcPct val="110000"/>
              </a:lnSpc>
            </a:pPr>
            <a:r>
              <a:rPr lang="en-US" sz="1800" b="1" dirty="0"/>
              <a:t>Provide opportunities: </a:t>
            </a:r>
            <a:r>
              <a:rPr lang="en-US" sz="1800" dirty="0"/>
              <a:t>EDP provides opportunities for the potential entrepreneurs to </a:t>
            </a:r>
            <a:r>
              <a:rPr lang="en-US" sz="1800" dirty="0" smtClean="0"/>
              <a:t>enhance their </a:t>
            </a:r>
            <a:r>
              <a:rPr lang="en-US" sz="1800" dirty="0"/>
              <a:t>knowledge and skills required for the effective functioning of an enterprise</a:t>
            </a:r>
            <a:r>
              <a:rPr lang="en-US" sz="1800" dirty="0" smtClean="0"/>
              <a:t>.</a:t>
            </a:r>
          </a:p>
          <a:p>
            <a:pPr lvl="1">
              <a:lnSpc>
                <a:spcPct val="110000"/>
              </a:lnSpc>
            </a:pPr>
            <a:r>
              <a:rPr lang="en-US" sz="1800" b="1" dirty="0"/>
              <a:t>Purpose of developing the first-generation entrepreneurs: </a:t>
            </a:r>
            <a:r>
              <a:rPr lang="en-US" sz="1800" dirty="0"/>
              <a:t>EDPs help to ensure the </a:t>
            </a:r>
            <a:r>
              <a:rPr lang="en-US" sz="1800" dirty="0" smtClean="0"/>
              <a:t>development of </a:t>
            </a:r>
            <a:r>
              <a:rPr lang="en-US" sz="1800" dirty="0"/>
              <a:t>the first-generation entrepreneurs who fail to achieve the desired objective of a </a:t>
            </a:r>
            <a:r>
              <a:rPr lang="en-US" sz="1800" dirty="0" smtClean="0"/>
              <a:t>successful entrepreneur</a:t>
            </a:r>
            <a:r>
              <a:rPr lang="en-US" sz="1800" dirty="0" smtClean="0"/>
              <a:t>.</a:t>
            </a:r>
            <a:endParaRPr lang="en-US" sz="1800" dirty="0" smtClean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pc="-30" dirty="0">
                <a:solidFill>
                  <a:srgbClr val="0082DA"/>
                </a:solidFill>
              </a:rPr>
              <a:t>Session 7: </a:t>
            </a:r>
            <a:r>
              <a:rPr lang="fr-FR" spc="-30" dirty="0" err="1">
                <a:solidFill>
                  <a:srgbClr val="0082DA"/>
                </a:solidFill>
              </a:rPr>
              <a:t>Entrepreneurship</a:t>
            </a:r>
            <a:r>
              <a:rPr lang="fr-FR" spc="-30" dirty="0">
                <a:solidFill>
                  <a:srgbClr val="0082DA"/>
                </a:solidFill>
              </a:rPr>
              <a:t> </a:t>
            </a:r>
            <a:r>
              <a:rPr lang="fr-FR" spc="-30" dirty="0" err="1">
                <a:solidFill>
                  <a:srgbClr val="0082DA"/>
                </a:solidFill>
              </a:rPr>
              <a:t>Development</a:t>
            </a:r>
            <a:r>
              <a:rPr lang="fr-FR" spc="-30" dirty="0">
                <a:solidFill>
                  <a:srgbClr val="0082DA"/>
                </a:solidFill>
              </a:rPr>
              <a:t> Programme </a:t>
            </a:r>
            <a:endParaRPr lang="en-US" dirty="0">
              <a:solidFill>
                <a:srgbClr val="0082D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85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110000"/>
              </a:lnSpc>
            </a:pPr>
            <a:r>
              <a:rPr lang="en-US" b="1" dirty="0"/>
              <a:t>Key tool for HR development: </a:t>
            </a:r>
            <a:r>
              <a:rPr lang="en-US" dirty="0"/>
              <a:t>EDP is an essential tool for HR development as such </a:t>
            </a:r>
            <a:r>
              <a:rPr lang="en-US" dirty="0" err="1"/>
              <a:t>programmes</a:t>
            </a:r>
            <a:r>
              <a:rPr lang="en-US" dirty="0"/>
              <a:t> help in directing excess manpower towards self-employment.</a:t>
            </a:r>
          </a:p>
          <a:p>
            <a:pPr lvl="1">
              <a:lnSpc>
                <a:spcPct val="110000"/>
              </a:lnSpc>
            </a:pPr>
            <a:r>
              <a:rPr lang="en-US" b="1" dirty="0" smtClean="0"/>
              <a:t>Primary </a:t>
            </a:r>
            <a:r>
              <a:rPr lang="en-US" b="1" dirty="0"/>
              <a:t>focus: </a:t>
            </a:r>
            <a:r>
              <a:rPr lang="en-US" dirty="0"/>
              <a:t>The primary focus of EDP is to minimize unemployment and enhance industrial </a:t>
            </a:r>
            <a:r>
              <a:rPr lang="en-US" dirty="0" smtClean="0"/>
              <a:t>development.</a:t>
            </a:r>
          </a:p>
          <a:p>
            <a:pPr lvl="1">
              <a:lnSpc>
                <a:spcPct val="110000"/>
              </a:lnSpc>
            </a:pPr>
            <a:r>
              <a:rPr lang="en-US" b="1" dirty="0"/>
              <a:t>Target of preparing entrepreneurs: </a:t>
            </a:r>
            <a:r>
              <a:rPr lang="en-US" dirty="0"/>
              <a:t>EDP is designed specifically for preparing entrepreneurs</a:t>
            </a:r>
            <a:r>
              <a:rPr lang="en-US" dirty="0" smtClean="0"/>
              <a:t>.</a:t>
            </a:r>
          </a:p>
          <a:p>
            <a:pPr lvl="1">
              <a:lnSpc>
                <a:spcPct val="110000"/>
              </a:lnSpc>
            </a:pPr>
            <a:r>
              <a:rPr lang="en-US" b="1" dirty="0"/>
              <a:t>Assistance to the potential entrepreneurs: </a:t>
            </a:r>
            <a:r>
              <a:rPr lang="en-US" dirty="0"/>
              <a:t>EDP ensures that every potential entrepreneur </a:t>
            </a:r>
            <a:r>
              <a:rPr lang="en-US" dirty="0" smtClean="0"/>
              <a:t>gets a </a:t>
            </a:r>
            <a:r>
              <a:rPr lang="en-US" dirty="0"/>
              <a:t>viable industrial project and receives all the necessary financial, infrastructural and </a:t>
            </a:r>
            <a:r>
              <a:rPr lang="en-US" dirty="0" smtClean="0"/>
              <a:t>associated assistance.</a:t>
            </a:r>
          </a:p>
          <a:p>
            <a:pPr lvl="1">
              <a:lnSpc>
                <a:spcPct val="110000"/>
              </a:lnSpc>
            </a:pPr>
            <a:r>
              <a:rPr lang="en-US" b="1" dirty="0"/>
              <a:t>Subsidized training costs: </a:t>
            </a:r>
            <a:r>
              <a:rPr lang="en-US" dirty="0"/>
              <a:t>EDP ensures that the prospective entrepreneurs receive effective </a:t>
            </a:r>
            <a:r>
              <a:rPr lang="en-US" dirty="0" smtClean="0"/>
              <a:t>training at </a:t>
            </a:r>
            <a:r>
              <a:rPr lang="en-US" dirty="0"/>
              <a:t>low cost and minimal token fee</a:t>
            </a:r>
            <a:r>
              <a:rPr lang="en-US" dirty="0" smtClean="0"/>
              <a:t>.</a:t>
            </a:r>
          </a:p>
          <a:p>
            <a:pPr lvl="1">
              <a:lnSpc>
                <a:spcPct val="110000"/>
              </a:lnSpc>
            </a:pPr>
            <a:r>
              <a:rPr lang="en-US" b="1" dirty="0"/>
              <a:t>Use of trained and professional instructors: </a:t>
            </a:r>
            <a:r>
              <a:rPr lang="en-US" dirty="0"/>
              <a:t>EDP involves well-trained and experienced personnel</a:t>
            </a:r>
            <a:r>
              <a:rPr lang="en-US" dirty="0" smtClean="0"/>
              <a:t>.</a:t>
            </a:r>
          </a:p>
          <a:p>
            <a:pPr lvl="1">
              <a:lnSpc>
                <a:spcPct val="110000"/>
              </a:lnSpc>
            </a:pPr>
            <a:r>
              <a:rPr lang="en-US" b="1" dirty="0"/>
              <a:t>A process: </a:t>
            </a:r>
            <a:r>
              <a:rPr lang="en-US" dirty="0"/>
              <a:t>EDP is a continuous process that is mainly classified into three steps. These steps </a:t>
            </a:r>
            <a:r>
              <a:rPr lang="en-US" dirty="0" smtClean="0"/>
              <a:t>include pre-training</a:t>
            </a:r>
            <a:r>
              <a:rPr lang="en-US" dirty="0"/>
              <a:t>, training and post-training activities.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fr-FR" spc="-30" dirty="0">
                <a:solidFill>
                  <a:srgbClr val="0082DA"/>
                </a:solidFill>
              </a:rPr>
              <a:t>Session 7: </a:t>
            </a:r>
            <a:r>
              <a:rPr lang="fr-FR" spc="-30" dirty="0" err="1">
                <a:solidFill>
                  <a:srgbClr val="0082DA"/>
                </a:solidFill>
              </a:rPr>
              <a:t>Entrepreneurship</a:t>
            </a:r>
            <a:r>
              <a:rPr lang="fr-FR" spc="-30" dirty="0">
                <a:solidFill>
                  <a:srgbClr val="0082DA"/>
                </a:solidFill>
              </a:rPr>
              <a:t> </a:t>
            </a:r>
            <a:r>
              <a:rPr lang="fr-FR" spc="-30" dirty="0" err="1">
                <a:solidFill>
                  <a:srgbClr val="0082DA"/>
                </a:solidFill>
              </a:rPr>
              <a:t>Development</a:t>
            </a:r>
            <a:r>
              <a:rPr lang="fr-FR" spc="-30" dirty="0">
                <a:solidFill>
                  <a:srgbClr val="0082DA"/>
                </a:solidFill>
              </a:rPr>
              <a:t> </a:t>
            </a:r>
            <a:r>
              <a:rPr lang="fr-FR" spc="-30" dirty="0" smtClean="0">
                <a:solidFill>
                  <a:srgbClr val="0082DA"/>
                </a:solidFill>
              </a:rPr>
              <a:t>Programme </a:t>
            </a:r>
            <a:endParaRPr lang="en-US" spc="-30" dirty="0">
              <a:solidFill>
                <a:srgbClr val="0082D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365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95400"/>
            <a:ext cx="8610600" cy="53340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dirty="0"/>
              <a:t>EDP is a continuous process of inculcating the entrepreneurial skills </a:t>
            </a:r>
            <a:r>
              <a:rPr lang="en-US" dirty="0" smtClean="0"/>
              <a:t>needed  for </a:t>
            </a:r>
            <a:r>
              <a:rPr lang="en-US" dirty="0"/>
              <a:t>establishing and operating business enterprises. </a:t>
            </a:r>
            <a:endParaRPr lang="en-US" dirty="0" smtClean="0"/>
          </a:p>
          <a:p>
            <a:pPr>
              <a:lnSpc>
                <a:spcPct val="110000"/>
              </a:lnSpc>
            </a:pPr>
            <a:r>
              <a:rPr lang="en-US" dirty="0" smtClean="0"/>
              <a:t>The following figure </a:t>
            </a:r>
            <a:r>
              <a:rPr lang="en-US" dirty="0"/>
              <a:t>depicts the </a:t>
            </a:r>
            <a:r>
              <a:rPr lang="en-US" dirty="0" smtClean="0"/>
              <a:t>process of EDP: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>
              <a:lnSpc>
                <a:spcPct val="110000"/>
              </a:lnSpc>
            </a:pPr>
            <a:r>
              <a:rPr lang="en-US" dirty="0" smtClean="0"/>
              <a:t>The descriptions of EDP </a:t>
            </a:r>
            <a:r>
              <a:rPr lang="en-US" dirty="0"/>
              <a:t>process </a:t>
            </a:r>
            <a:r>
              <a:rPr lang="en-US" dirty="0" smtClean="0"/>
              <a:t>are as follows:</a:t>
            </a:r>
            <a:endParaRPr lang="en-US" dirty="0"/>
          </a:p>
          <a:p>
            <a:pPr lvl="1">
              <a:lnSpc>
                <a:spcPct val="110000"/>
              </a:lnSpc>
            </a:pPr>
            <a:r>
              <a:rPr lang="en-US" b="1" dirty="0" smtClean="0"/>
              <a:t>Pre-training</a:t>
            </a:r>
            <a:r>
              <a:rPr lang="en-US" b="1" dirty="0"/>
              <a:t>: </a:t>
            </a:r>
            <a:r>
              <a:rPr lang="en-US" dirty="0"/>
              <a:t>This step involves building a suitable </a:t>
            </a:r>
            <a:r>
              <a:rPr lang="en-US" dirty="0" smtClean="0"/>
              <a:t>environment  for training.</a:t>
            </a:r>
          </a:p>
          <a:p>
            <a:pPr lvl="1">
              <a:lnSpc>
                <a:spcPct val="110000"/>
              </a:lnSpc>
            </a:pPr>
            <a:r>
              <a:rPr lang="en-US" b="1" dirty="0"/>
              <a:t>Training: </a:t>
            </a:r>
            <a:r>
              <a:rPr lang="en-US" dirty="0"/>
              <a:t>This is the most essential step in the EDP process. It involves the development of </a:t>
            </a:r>
            <a:r>
              <a:rPr lang="en-US" dirty="0" smtClean="0"/>
              <a:t>actual training.</a:t>
            </a:r>
            <a:r>
              <a:rPr lang="en-US" dirty="0"/>
              <a:t> It ensures that the potential entrepreneurs receive effective motivational and </a:t>
            </a:r>
            <a:r>
              <a:rPr lang="en-US" dirty="0" smtClean="0"/>
              <a:t>managerial training</a:t>
            </a:r>
            <a:r>
              <a:rPr lang="en-US" dirty="0"/>
              <a:t>.</a:t>
            </a:r>
            <a:endParaRPr lang="en-US" dirty="0" smtClean="0"/>
          </a:p>
          <a:p>
            <a:pPr lvl="1">
              <a:lnSpc>
                <a:spcPct val="110000"/>
              </a:lnSpc>
            </a:pPr>
            <a:r>
              <a:rPr lang="en-US" b="1" dirty="0"/>
              <a:t>Post-training: </a:t>
            </a:r>
            <a:r>
              <a:rPr lang="en-US" dirty="0"/>
              <a:t>The final step involves the support for the establishment of the business </a:t>
            </a:r>
            <a:r>
              <a:rPr lang="en-US" dirty="0" smtClean="0"/>
              <a:t>enterprise. It </a:t>
            </a:r>
            <a:r>
              <a:rPr lang="en-US" dirty="0"/>
              <a:t>comprises the raw materials, machinery, finance, infrastructure, etc.</a:t>
            </a:r>
            <a:endParaRPr lang="en-US" dirty="0" smtClean="0"/>
          </a:p>
          <a:p>
            <a:pPr marL="457200" lvl="1" indent="0">
              <a:lnSpc>
                <a:spcPct val="110000"/>
              </a:lnSpc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Steps in EDP Process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494215"/>
            <a:ext cx="1752600" cy="1696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9519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516636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dirty="0"/>
              <a:t>A proper direction is required to obtain the maximum benefits from EDPs and ensure that </a:t>
            </a:r>
            <a:r>
              <a:rPr lang="en-US" dirty="0" smtClean="0"/>
              <a:t>the industrialization </a:t>
            </a:r>
            <a:r>
              <a:rPr lang="en-US" dirty="0"/>
              <a:t>of the under-developed regions is attained. </a:t>
            </a:r>
            <a:endParaRPr lang="en-US" dirty="0" smtClean="0"/>
          </a:p>
          <a:p>
            <a:pPr>
              <a:lnSpc>
                <a:spcPct val="110000"/>
              </a:lnSpc>
            </a:pPr>
            <a:r>
              <a:rPr lang="en-US" dirty="0" smtClean="0"/>
              <a:t>There </a:t>
            </a:r>
            <a:r>
              <a:rPr lang="en-US" dirty="0"/>
              <a:t>are issues with the </a:t>
            </a:r>
            <a:r>
              <a:rPr lang="en-US" dirty="0" smtClean="0"/>
              <a:t>uneven distribution </a:t>
            </a:r>
            <a:r>
              <a:rPr lang="en-US" dirty="0"/>
              <a:t>of EDPs in various </a:t>
            </a:r>
            <a:r>
              <a:rPr lang="en-US" dirty="0" smtClean="0"/>
              <a:t>regions. Thus</a:t>
            </a:r>
            <a:r>
              <a:rPr lang="en-US" dirty="0"/>
              <a:t>, suitable EDPs need to be formulated to ensure </a:t>
            </a:r>
            <a:r>
              <a:rPr lang="en-US" dirty="0" smtClean="0"/>
              <a:t>uniformity and </a:t>
            </a:r>
            <a:r>
              <a:rPr lang="en-US" dirty="0"/>
              <a:t>upgradation. </a:t>
            </a:r>
            <a:endParaRPr lang="en-US" dirty="0" smtClean="0"/>
          </a:p>
          <a:p>
            <a:pPr>
              <a:lnSpc>
                <a:spcPct val="110000"/>
              </a:lnSpc>
            </a:pPr>
            <a:r>
              <a:rPr lang="en-US" dirty="0" smtClean="0"/>
              <a:t>Some </a:t>
            </a:r>
            <a:r>
              <a:rPr lang="en-US" dirty="0"/>
              <a:t>key issues that require urgent attention are: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Structure and composition of EDPs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Operational areas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Fixing priorities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Method of financing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Spatial dispersal of EDPs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Training of participants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Follow-up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Issues in EDPs</a:t>
            </a:r>
          </a:p>
        </p:txBody>
      </p:sp>
    </p:spTree>
    <p:extLst>
      <p:ext uri="{BB962C8B-B14F-4D97-AF65-F5344CB8AC3E}">
        <p14:creationId xmlns:p14="http://schemas.microsoft.com/office/powerpoint/2010/main" val="279536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400" dirty="0"/>
              <a:t>This Unit Covers: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Roles </a:t>
            </a:r>
            <a:r>
              <a:rPr lang="en-US" dirty="0"/>
              <a:t>of Entrepreneurship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Entrepreneurial </a:t>
            </a:r>
            <a:r>
              <a:rPr lang="en-US" dirty="0"/>
              <a:t>Process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Entrepreneurial </a:t>
            </a:r>
            <a:r>
              <a:rPr lang="en-US" dirty="0"/>
              <a:t>Skills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Types </a:t>
            </a:r>
            <a:r>
              <a:rPr lang="en-US" dirty="0"/>
              <a:t>of Business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Community Business Activities</a:t>
            </a:r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Distinguished</a:t>
            </a:r>
            <a:r>
              <a:rPr lang="en-US" dirty="0"/>
              <a:t> </a:t>
            </a:r>
            <a:r>
              <a:rPr lang="en-US" dirty="0" smtClean="0"/>
              <a:t>Characteristics of Entrepreneurship</a:t>
            </a:r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Entrepreneurship</a:t>
            </a:r>
            <a:r>
              <a:rPr lang="en-US" dirty="0"/>
              <a:t> </a:t>
            </a:r>
            <a:r>
              <a:rPr lang="en-US" dirty="0" smtClean="0"/>
              <a:t>Development Programme (EDP</a:t>
            </a:r>
            <a:r>
              <a:rPr lang="en-US" dirty="0"/>
              <a:t>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Rewards of Entrepreneurship</a:t>
            </a:r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Scope of Entrepreneurship </a:t>
            </a:r>
            <a:r>
              <a:rPr lang="en-US" dirty="0"/>
              <a:t>in India</a:t>
            </a:r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82DA"/>
                </a:solidFill>
              </a:rPr>
              <a:t>Learning Objectives</a:t>
            </a:r>
            <a:endParaRPr lang="en-US" dirty="0">
              <a:solidFill>
                <a:srgbClr val="0082D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359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US" dirty="0" smtClean="0"/>
              <a:t>Some operational </a:t>
            </a:r>
            <a:r>
              <a:rPr lang="en-US" dirty="0"/>
              <a:t>issues that quite often come forward while implementing EDPs </a:t>
            </a:r>
            <a:r>
              <a:rPr lang="en-US" dirty="0" smtClean="0"/>
              <a:t>are as </a:t>
            </a:r>
            <a:r>
              <a:rPr lang="en-US" dirty="0"/>
              <a:t>follows</a:t>
            </a:r>
            <a:r>
              <a:rPr lang="en-US" dirty="0" smtClean="0"/>
              <a:t>: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There is a lack of innovation depicted by the supporting organizations and agencies. These </a:t>
            </a:r>
            <a:r>
              <a:rPr lang="en-US" dirty="0" smtClean="0"/>
              <a:t>often engage </a:t>
            </a:r>
            <a:r>
              <a:rPr lang="en-US" dirty="0"/>
              <a:t>in maintenance functions rather than effective operations.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Past records indicate the failure of numerous EDPs due to insufficient investment by the </a:t>
            </a:r>
            <a:r>
              <a:rPr lang="en-US" dirty="0" smtClean="0"/>
              <a:t>participating establishments </a:t>
            </a:r>
            <a:r>
              <a:rPr lang="en-US" dirty="0"/>
              <a:t>and ineffective selection of the target groups</a:t>
            </a:r>
            <a:r>
              <a:rPr lang="en-US" dirty="0" smtClean="0"/>
              <a:t>.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Incompetence and poor management also contribute to the failure of EDPs</a:t>
            </a:r>
            <a:r>
              <a:rPr lang="en-US" dirty="0" smtClean="0"/>
              <a:t>.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Lack of involvement with regard to marketing of products of the enterprise also posed problems</a:t>
            </a:r>
            <a:r>
              <a:rPr lang="en-US" dirty="0" smtClean="0"/>
              <a:t>.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Ineffective planning with regard to training methodology, inconsistent </a:t>
            </a:r>
            <a:r>
              <a:rPr lang="en-US" dirty="0" err="1"/>
              <a:t>programme</a:t>
            </a:r>
            <a:r>
              <a:rPr lang="en-US" dirty="0"/>
              <a:t> design, lack </a:t>
            </a:r>
            <a:r>
              <a:rPr lang="en-US" dirty="0" smtClean="0"/>
              <a:t>of clarity </a:t>
            </a:r>
            <a:r>
              <a:rPr lang="en-US" dirty="0"/>
              <a:t>of the content, theme and sequence of the </a:t>
            </a:r>
            <a:r>
              <a:rPr lang="en-US" dirty="0" err="1"/>
              <a:t>programme</a:t>
            </a:r>
            <a:r>
              <a:rPr lang="en-US" dirty="0"/>
              <a:t>, poor focus, etc., contributed to </a:t>
            </a:r>
            <a:r>
              <a:rPr lang="en-US" dirty="0" smtClean="0"/>
              <a:t>the failure </a:t>
            </a:r>
            <a:r>
              <a:rPr lang="en-US" dirty="0"/>
              <a:t>of EDPs</a:t>
            </a:r>
            <a:r>
              <a:rPr lang="en-US" dirty="0" smtClean="0"/>
              <a:t>.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Lack of concern by training the providers with regard to identifying objectives, selecting </a:t>
            </a:r>
            <a:r>
              <a:rPr lang="en-US" dirty="0" smtClean="0"/>
              <a:t>potential entrepreneurs</a:t>
            </a:r>
            <a:r>
              <a:rPr lang="en-US" dirty="0"/>
              <a:t>, follow-up, etc., resulted in the failure of EDPs</a:t>
            </a:r>
            <a:r>
              <a:rPr lang="en-US" dirty="0" smtClean="0"/>
              <a:t>.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Lack of proper industrial and commercial environment together with poor access to </a:t>
            </a:r>
            <a:r>
              <a:rPr lang="en-US" dirty="0" smtClean="0"/>
              <a:t>information and </a:t>
            </a:r>
            <a:r>
              <a:rPr lang="en-US" dirty="0"/>
              <a:t>technology has enhanced operational issues with EDPs</a:t>
            </a:r>
            <a:r>
              <a:rPr lang="en-US" dirty="0" smtClean="0"/>
              <a:t>. Etc.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Issues in EDPs</a:t>
            </a:r>
          </a:p>
        </p:txBody>
      </p:sp>
    </p:spTree>
    <p:extLst>
      <p:ext uri="{BB962C8B-B14F-4D97-AF65-F5344CB8AC3E}">
        <p14:creationId xmlns:p14="http://schemas.microsoft.com/office/powerpoint/2010/main" val="1871604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95400"/>
            <a:ext cx="8610600" cy="54102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dirty="0"/>
              <a:t>An entire team of individuals along with the entrepreneur contributes equally to the success of </a:t>
            </a:r>
            <a:r>
              <a:rPr lang="en-US" dirty="0" smtClean="0"/>
              <a:t>an enterprise</a:t>
            </a:r>
            <a:r>
              <a:rPr lang="en-US" dirty="0"/>
              <a:t>. </a:t>
            </a:r>
            <a:endParaRPr lang="en-US" dirty="0" smtClean="0"/>
          </a:p>
          <a:p>
            <a:pPr>
              <a:lnSpc>
                <a:spcPct val="110000"/>
              </a:lnSpc>
            </a:pPr>
            <a:r>
              <a:rPr lang="en-US" dirty="0" smtClean="0"/>
              <a:t>Some </a:t>
            </a:r>
            <a:r>
              <a:rPr lang="en-US" dirty="0"/>
              <a:t>rewards </a:t>
            </a:r>
            <a:r>
              <a:rPr lang="en-US" dirty="0" smtClean="0"/>
              <a:t>or advantages </a:t>
            </a:r>
            <a:r>
              <a:rPr lang="en-US" dirty="0"/>
              <a:t>of being an entrepreneur are as follows</a:t>
            </a:r>
            <a:r>
              <a:rPr lang="en-US" dirty="0" smtClean="0"/>
              <a:t>: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An entrepreneur is his own boss. Therefore, being a boss, he remains involved in the activities </a:t>
            </a:r>
            <a:r>
              <a:rPr lang="en-US" dirty="0" smtClean="0"/>
              <a:t>from the </a:t>
            </a:r>
            <a:r>
              <a:rPr lang="en-US" dirty="0"/>
              <a:t>beginning of the project till its end. It gives him huge self-satisfaction as he has taken all </a:t>
            </a:r>
            <a:r>
              <a:rPr lang="en-US" dirty="0" smtClean="0"/>
              <a:t>the decisions </a:t>
            </a:r>
            <a:r>
              <a:rPr lang="en-US" dirty="0"/>
              <a:t>himself throughout the project.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An entrepreneur does not have a stipulated income and his salary is dependent on the </a:t>
            </a:r>
            <a:r>
              <a:rPr lang="en-US" dirty="0" smtClean="0"/>
              <a:t>performance of </a:t>
            </a:r>
            <a:r>
              <a:rPr lang="en-US" dirty="0"/>
              <a:t>the enterprise. The more he works hard for his enterprise, the more will be the profits.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An entrepreneur can experiment with the new ideas to deal with </a:t>
            </a:r>
            <a:r>
              <a:rPr lang="en-US" dirty="0" smtClean="0"/>
              <a:t>the advancement </a:t>
            </a:r>
            <a:r>
              <a:rPr lang="en-US" dirty="0"/>
              <a:t>in the society.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An entrepreneur is the owner of an enterprise. Hence, he has to deal with all the risks </a:t>
            </a:r>
            <a:r>
              <a:rPr lang="en-US" dirty="0" smtClean="0"/>
              <a:t>and uncertainties </a:t>
            </a:r>
            <a:r>
              <a:rPr lang="en-US" dirty="0"/>
              <a:t>in his business. He can take his own decisions to deal with the risks and </a:t>
            </a:r>
            <a:r>
              <a:rPr lang="en-US" dirty="0" smtClean="0"/>
              <a:t>uncertainties. Ultimately</a:t>
            </a:r>
            <a:r>
              <a:rPr lang="en-US" dirty="0"/>
              <a:t>, an entrepreneur becomes a good decision-maker</a:t>
            </a:r>
            <a:r>
              <a:rPr lang="en-US" dirty="0" smtClean="0"/>
              <a:t>.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An entrepreneur can set his own schedule according to his personal priorities. There is a lot </a:t>
            </a:r>
            <a:r>
              <a:rPr lang="en-US" dirty="0" smtClean="0"/>
              <a:t>of flexibility </a:t>
            </a:r>
            <a:r>
              <a:rPr lang="en-US" dirty="0"/>
              <a:t>for him to set his own work timings</a:t>
            </a:r>
            <a:r>
              <a:rPr lang="en-US" dirty="0" smtClean="0"/>
              <a:t>.</a:t>
            </a:r>
            <a:r>
              <a:rPr lang="en-US" dirty="0"/>
              <a:t> Nobody in the company can question him about </a:t>
            </a:r>
            <a:r>
              <a:rPr lang="en-US" dirty="0" smtClean="0"/>
              <a:t>his coming </a:t>
            </a:r>
            <a:r>
              <a:rPr lang="en-US" dirty="0"/>
              <a:t>late to office or leaving early from office.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82DA"/>
                </a:solidFill>
              </a:rPr>
              <a:t>Session 8: Rewards of Entrepreneurship</a:t>
            </a:r>
          </a:p>
        </p:txBody>
      </p:sp>
    </p:spTree>
    <p:extLst>
      <p:ext uri="{BB962C8B-B14F-4D97-AF65-F5344CB8AC3E}">
        <p14:creationId xmlns:p14="http://schemas.microsoft.com/office/powerpoint/2010/main" val="25191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Entrepreneurship relates to establishing small enterprises. In India, </a:t>
            </a:r>
            <a:r>
              <a:rPr lang="en-US" dirty="0" smtClean="0"/>
              <a:t>the potential </a:t>
            </a:r>
            <a:r>
              <a:rPr lang="en-US" dirty="0"/>
              <a:t>entrepreneurs possess dynamic confidence and vision to </a:t>
            </a:r>
            <a:r>
              <a:rPr lang="en-US" dirty="0" smtClean="0"/>
              <a:t>establish small </a:t>
            </a:r>
            <a:r>
              <a:rPr lang="en-US" dirty="0"/>
              <a:t>enterprises</a:t>
            </a:r>
            <a:r>
              <a:rPr lang="en-US" dirty="0" smtClean="0"/>
              <a:t>.</a:t>
            </a:r>
          </a:p>
          <a:p>
            <a:r>
              <a:rPr lang="en-US" dirty="0"/>
              <a:t>The Indian government, after realizing this, has started offering all </a:t>
            </a:r>
            <a:r>
              <a:rPr lang="en-US" dirty="0" smtClean="0"/>
              <a:t>the necessary </a:t>
            </a:r>
            <a:r>
              <a:rPr lang="en-US" dirty="0"/>
              <a:t>facilities and incentives to the potential entrepreneurs. </a:t>
            </a:r>
            <a:endParaRPr lang="en-US" dirty="0" smtClean="0"/>
          </a:p>
          <a:p>
            <a:r>
              <a:rPr lang="en-US" dirty="0" smtClean="0"/>
              <a:t>Therefore, the </a:t>
            </a:r>
            <a:r>
              <a:rPr lang="en-US" dirty="0"/>
              <a:t>government has updated the industrial policies and five-year plans </a:t>
            </a:r>
            <a:r>
              <a:rPr lang="en-US" dirty="0" smtClean="0"/>
              <a:t>to enhance </a:t>
            </a:r>
            <a:r>
              <a:rPr lang="en-US" dirty="0"/>
              <a:t>industrial growth.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government has started offering </a:t>
            </a:r>
            <a:r>
              <a:rPr lang="en-US" dirty="0" smtClean="0"/>
              <a:t>various incentives </a:t>
            </a:r>
            <a:r>
              <a:rPr lang="en-US" dirty="0"/>
              <a:t>and concessions, which comprise capital subsidy, </a:t>
            </a:r>
            <a:r>
              <a:rPr lang="en-US" dirty="0" smtClean="0"/>
              <a:t>marketing facilities</a:t>
            </a:r>
            <a:r>
              <a:rPr lang="en-US" dirty="0"/>
              <a:t>, technical know-how, industrial facilities, etc. </a:t>
            </a:r>
            <a:endParaRPr lang="en-US" dirty="0" smtClean="0"/>
          </a:p>
          <a:p>
            <a:r>
              <a:rPr lang="en-US" dirty="0" smtClean="0"/>
              <a:t>After </a:t>
            </a:r>
            <a:r>
              <a:rPr lang="en-US" dirty="0"/>
              <a:t>the formation </a:t>
            </a:r>
            <a:r>
              <a:rPr lang="en-US" dirty="0" smtClean="0"/>
              <a:t>of the </a:t>
            </a:r>
            <a:r>
              <a:rPr lang="en-US" dirty="0"/>
              <a:t>Industrial Financial Corporation of India (IFCI) by the central </a:t>
            </a:r>
            <a:r>
              <a:rPr lang="en-US" dirty="0" smtClean="0"/>
              <a:t>government, various </a:t>
            </a:r>
            <a:r>
              <a:rPr lang="en-US" dirty="0"/>
              <a:t>state governments have started their own financial corporations</a:t>
            </a:r>
            <a:r>
              <a:rPr lang="en-US" dirty="0" smtClean="0"/>
              <a:t>.</a:t>
            </a:r>
          </a:p>
          <a:p>
            <a:r>
              <a:rPr lang="en-US" dirty="0"/>
              <a:t>These corporations aim to help the entrepreneurs in acquiring finance and offering the required </a:t>
            </a:r>
            <a:r>
              <a:rPr lang="en-US" dirty="0" smtClean="0"/>
              <a:t>technical facility</a:t>
            </a:r>
            <a:r>
              <a:rPr lang="en-US" dirty="0"/>
              <a:t>. 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82DA"/>
                </a:solidFill>
              </a:rPr>
              <a:t>Session 9: Scope of Entrepreneurship in India</a:t>
            </a:r>
          </a:p>
        </p:txBody>
      </p:sp>
    </p:spTree>
    <p:extLst>
      <p:ext uri="{BB962C8B-B14F-4D97-AF65-F5344CB8AC3E}">
        <p14:creationId xmlns:p14="http://schemas.microsoft.com/office/powerpoint/2010/main" val="1493744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The </a:t>
            </a:r>
            <a:r>
              <a:rPr lang="en-US" dirty="0"/>
              <a:t>scope of entrepreneurship in India is enhanced with the help of institutions, </a:t>
            </a:r>
            <a:r>
              <a:rPr lang="en-US" dirty="0" smtClean="0"/>
              <a:t>such as </a:t>
            </a:r>
            <a:r>
              <a:rPr lang="en-US" dirty="0"/>
              <a:t>Industrial Development Bank of India (IDBI), Small Industries Development Bank of India (SIDBI</a:t>
            </a:r>
            <a:r>
              <a:rPr lang="en-US" dirty="0" smtClean="0"/>
              <a:t>) etc.</a:t>
            </a:r>
          </a:p>
          <a:p>
            <a:r>
              <a:rPr lang="en-US" dirty="0"/>
              <a:t>Some of these financial institutions have even </a:t>
            </a:r>
            <a:r>
              <a:rPr lang="en-US" dirty="0" smtClean="0"/>
              <a:t>started offering </a:t>
            </a:r>
            <a:r>
              <a:rPr lang="en-US" dirty="0"/>
              <a:t>venture capital to the prospective entrepreneurs.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continued efforts of the government </a:t>
            </a:r>
            <a:r>
              <a:rPr lang="en-US" dirty="0" smtClean="0"/>
              <a:t>along with </a:t>
            </a:r>
            <a:r>
              <a:rPr lang="en-US" dirty="0"/>
              <a:t>these institutions have started yielding positive results</a:t>
            </a:r>
            <a:r>
              <a:rPr lang="en-US" dirty="0" smtClean="0"/>
              <a:t>.</a:t>
            </a:r>
          </a:p>
          <a:p>
            <a:r>
              <a:rPr lang="en-US" dirty="0"/>
              <a:t>Some of the well-known examples of the successful entrepreneurs are </a:t>
            </a:r>
            <a:r>
              <a:rPr lang="en-US" dirty="0" err="1"/>
              <a:t>Mr</a:t>
            </a:r>
            <a:r>
              <a:rPr lang="en-US" dirty="0"/>
              <a:t> N R Narayana Murthy </a:t>
            </a:r>
            <a:r>
              <a:rPr lang="en-US" dirty="0" smtClean="0"/>
              <a:t>of Infosys </a:t>
            </a:r>
            <a:r>
              <a:rPr lang="en-US" dirty="0"/>
              <a:t>Technologies and </a:t>
            </a:r>
            <a:r>
              <a:rPr lang="en-US" dirty="0" err="1"/>
              <a:t>Mr</a:t>
            </a:r>
            <a:r>
              <a:rPr lang="en-US" dirty="0"/>
              <a:t> Shiv </a:t>
            </a:r>
            <a:r>
              <a:rPr lang="en-US" dirty="0" err="1"/>
              <a:t>Nadar</a:t>
            </a:r>
            <a:r>
              <a:rPr lang="en-US" dirty="0"/>
              <a:t> of HCL Technologies. </a:t>
            </a:r>
            <a:r>
              <a:rPr lang="en-US" dirty="0" err="1"/>
              <a:t>Mr</a:t>
            </a:r>
            <a:r>
              <a:rPr lang="en-US" dirty="0"/>
              <a:t> </a:t>
            </a:r>
            <a:r>
              <a:rPr lang="en-US" dirty="0" err="1"/>
              <a:t>Dhirubhai</a:t>
            </a:r>
            <a:r>
              <a:rPr lang="en-US" dirty="0"/>
              <a:t> </a:t>
            </a:r>
            <a:r>
              <a:rPr lang="en-US" dirty="0" err="1"/>
              <a:t>Ambani</a:t>
            </a:r>
            <a:r>
              <a:rPr lang="en-US" dirty="0"/>
              <a:t> established </a:t>
            </a:r>
            <a:r>
              <a:rPr lang="en-US" dirty="0" smtClean="0"/>
              <a:t>Reliance Industries</a:t>
            </a:r>
            <a:r>
              <a:rPr lang="en-US" dirty="0"/>
              <a:t>, India’s largest private sector company. It was the first Indian company to feature in the ‘</a:t>
            </a:r>
            <a:r>
              <a:rPr lang="en-US" dirty="0" smtClean="0"/>
              <a:t>Forbes 500</a:t>
            </a:r>
            <a:r>
              <a:rPr lang="en-US" dirty="0"/>
              <a:t>’ </a:t>
            </a:r>
            <a:r>
              <a:rPr lang="en-US" dirty="0" smtClean="0"/>
              <a:t>list etc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82DA"/>
                </a:solidFill>
              </a:rPr>
              <a:t>Session 9: Scope of Entrepreneurship in India</a:t>
            </a:r>
          </a:p>
        </p:txBody>
      </p:sp>
    </p:spTree>
    <p:extLst>
      <p:ext uri="{BB962C8B-B14F-4D97-AF65-F5344CB8AC3E}">
        <p14:creationId xmlns:p14="http://schemas.microsoft.com/office/powerpoint/2010/main" val="4123345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219200" y="2971800"/>
            <a:ext cx="6705600" cy="9144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kern="1200" dirty="0">
                <a:solidFill>
                  <a:srgbClr val="0082DA"/>
                </a:solidFill>
                <a:latin typeface="+mj-lt"/>
                <a:ea typeface="+mj-ea"/>
                <a:cs typeface="+mj-cs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99319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An enterprise can be defined as an entity, organization or </a:t>
            </a:r>
            <a:r>
              <a:rPr lang="en-US" dirty="0" smtClean="0"/>
              <a:t>undertaking that </a:t>
            </a:r>
            <a:r>
              <a:rPr lang="en-US" dirty="0"/>
              <a:t>is formed for commercial purposes or business ventures. </a:t>
            </a:r>
            <a:endParaRPr lang="en-US" dirty="0" smtClean="0"/>
          </a:p>
          <a:p>
            <a:r>
              <a:rPr lang="en-US" dirty="0" smtClean="0"/>
              <a:t>The</a:t>
            </a:r>
            <a:r>
              <a:rPr lang="en-US" dirty="0"/>
              <a:t> </a:t>
            </a:r>
            <a:r>
              <a:rPr lang="en-US" dirty="0" smtClean="0"/>
              <a:t>main </a:t>
            </a:r>
            <a:r>
              <a:rPr lang="en-US" dirty="0"/>
              <a:t>purpose of an enterprise is to provide goods and services </a:t>
            </a:r>
            <a:r>
              <a:rPr lang="en-US" dirty="0" smtClean="0"/>
              <a:t>while considering </a:t>
            </a:r>
            <a:r>
              <a:rPr lang="en-US" dirty="0"/>
              <a:t>financial, commercial and industrial aspects. </a:t>
            </a:r>
            <a:r>
              <a:rPr lang="en-US" dirty="0" smtClean="0"/>
              <a:t>It comprises people </a:t>
            </a:r>
            <a:r>
              <a:rPr lang="en-US" dirty="0"/>
              <a:t>and physical assets with a common objective of generating profits.</a:t>
            </a:r>
          </a:p>
          <a:p>
            <a:r>
              <a:rPr lang="en-US" dirty="0"/>
              <a:t>An entrepreneur is a person who starts an enterprise and is involved </a:t>
            </a:r>
            <a:r>
              <a:rPr lang="en-US" dirty="0" smtClean="0"/>
              <a:t>with the </a:t>
            </a:r>
            <a:r>
              <a:rPr lang="en-US" dirty="0"/>
              <a:t>operations of the business. </a:t>
            </a:r>
            <a:endParaRPr lang="en-US" dirty="0" smtClean="0"/>
          </a:p>
          <a:p>
            <a:r>
              <a:rPr lang="en-US" dirty="0" smtClean="0"/>
              <a:t>Entrepreneurship </a:t>
            </a:r>
            <a:r>
              <a:rPr lang="en-US" dirty="0"/>
              <a:t>can be defined as </a:t>
            </a:r>
            <a:r>
              <a:rPr lang="en-US" dirty="0" smtClean="0"/>
              <a:t>a process </a:t>
            </a:r>
            <a:r>
              <a:rPr lang="en-US" dirty="0"/>
              <a:t>of organizing and managing a business venture together </a:t>
            </a:r>
            <a:r>
              <a:rPr lang="en-US" dirty="0" smtClean="0"/>
              <a:t>with the </a:t>
            </a:r>
            <a:r>
              <a:rPr lang="en-US" dirty="0"/>
              <a:t>risks involved in it.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process involves creating and </a:t>
            </a:r>
            <a:r>
              <a:rPr lang="en-US" dirty="0" smtClean="0"/>
              <a:t>implementing new </a:t>
            </a:r>
            <a:r>
              <a:rPr lang="en-US" dirty="0"/>
              <a:t>ideas and creative solutions.  </a:t>
            </a:r>
            <a:r>
              <a:rPr lang="en-US" dirty="0" smtClean="0"/>
              <a:t>However</a:t>
            </a:r>
            <a:r>
              <a:rPr lang="en-US" dirty="0"/>
              <a:t>, the success or failure of </a:t>
            </a:r>
            <a:r>
              <a:rPr lang="en-US" dirty="0" smtClean="0"/>
              <a:t>an enterprise </a:t>
            </a:r>
            <a:r>
              <a:rPr lang="en-US" dirty="0"/>
              <a:t>depends on the efficiency of the entrepreneur. </a:t>
            </a:r>
            <a:endParaRPr lang="en-US" dirty="0" smtClean="0"/>
          </a:p>
          <a:p>
            <a:r>
              <a:rPr lang="en-US" dirty="0" smtClean="0"/>
              <a:t>An entrepreneur needs </a:t>
            </a:r>
            <a:r>
              <a:rPr lang="en-US" dirty="0"/>
              <a:t>to be focused on adapting himself according to the changes </a:t>
            </a:r>
            <a:r>
              <a:rPr lang="en-US" dirty="0" smtClean="0"/>
              <a:t>taking place </a:t>
            </a:r>
            <a:r>
              <a:rPr lang="en-US" dirty="0"/>
              <a:t>in the national economy, industries and markets. </a:t>
            </a:r>
            <a:endParaRPr lang="en-US" dirty="0" smtClean="0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82DA"/>
                </a:solidFill>
              </a:rPr>
              <a:t>Introduction</a:t>
            </a:r>
            <a:endParaRPr lang="en-US" dirty="0">
              <a:solidFill>
                <a:srgbClr val="0082D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545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04800" y="1295400"/>
            <a:ext cx="8534400" cy="516636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dirty="0"/>
              <a:t>Entrepreneurs and entrepreneurship play a significant role in </a:t>
            </a:r>
            <a:r>
              <a:rPr lang="en-US" dirty="0" smtClean="0"/>
              <a:t>the socioeconomic </a:t>
            </a:r>
            <a:r>
              <a:rPr lang="en-US" dirty="0"/>
              <a:t>development of a country. </a:t>
            </a:r>
            <a:endParaRPr lang="en-US" dirty="0" smtClean="0"/>
          </a:p>
          <a:p>
            <a:pPr>
              <a:lnSpc>
                <a:spcPct val="110000"/>
              </a:lnSpc>
            </a:pPr>
            <a:r>
              <a:rPr lang="en-US" dirty="0" smtClean="0"/>
              <a:t>The </a:t>
            </a:r>
            <a:r>
              <a:rPr lang="en-US" dirty="0"/>
              <a:t>roles of entrepreneurship are as follows: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It increases the productivity through technical and other innovative approaches.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It creates the employment opportunities by forming new enterprises.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It aids the transfer of technology.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It plays a strategic role in commercializing new products and inventions.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It aids the effective utilization of resources.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It enhances the living standards of people.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It helps in transforming the economy.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It drives the industries forward by bringing in innovative products.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It creates new markets and enables expansion into global markets.</a:t>
            </a: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0082DA"/>
                </a:solidFill>
              </a:rPr>
              <a:t>Session 1: Roles of Entrepreneurship</a:t>
            </a:r>
          </a:p>
        </p:txBody>
      </p:sp>
    </p:spTree>
    <p:extLst>
      <p:ext uri="{BB962C8B-B14F-4D97-AF65-F5344CB8AC3E}">
        <p14:creationId xmlns:p14="http://schemas.microsoft.com/office/powerpoint/2010/main" val="2298275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An entrepreneurship uses the market opportunities to produce innovative goods and services. </a:t>
            </a:r>
            <a:endParaRPr lang="en-US" dirty="0" smtClean="0"/>
          </a:p>
          <a:p>
            <a:r>
              <a:rPr lang="en-US" dirty="0" smtClean="0"/>
              <a:t>Once the </a:t>
            </a:r>
            <a:r>
              <a:rPr lang="en-US" dirty="0"/>
              <a:t>enterprise gets established, the entire entrepreneurial process effectively becomes a </a:t>
            </a:r>
            <a:r>
              <a:rPr lang="en-US" dirty="0" smtClean="0"/>
              <a:t>recurring progress </a:t>
            </a:r>
            <a:r>
              <a:rPr lang="en-US" dirty="0"/>
              <a:t>of opportunities. </a:t>
            </a:r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/>
              <a:t>involves judicious allocation of scarce resources to pursue the </a:t>
            </a:r>
            <a:r>
              <a:rPr lang="en-US" dirty="0" smtClean="0"/>
              <a:t>value-adding opportunities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entrepreneurial process comprises six steps, which are shown in </a:t>
            </a:r>
            <a:r>
              <a:rPr lang="en-US" dirty="0" smtClean="0"/>
              <a:t>following </a:t>
            </a:r>
            <a:r>
              <a:rPr lang="en-US" dirty="0" err="1" smtClean="0"/>
              <a:t>igure</a:t>
            </a:r>
            <a:r>
              <a:rPr lang="en-US" dirty="0" smtClean="0"/>
              <a:t>:</a:t>
            </a:r>
          </a:p>
          <a:p>
            <a:endParaRPr lang="en-US" dirty="0" smtClean="0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0082DA"/>
                </a:solidFill>
              </a:rPr>
              <a:t>Session 2: Entrepreneurial Process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0" y="4004775"/>
            <a:ext cx="4953000" cy="2609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8845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04800" y="1295400"/>
            <a:ext cx="8610600" cy="6172200"/>
          </a:xfrm>
        </p:spPr>
        <p:txBody>
          <a:bodyPr>
            <a:normAutofit/>
          </a:bodyPr>
          <a:lstStyle/>
          <a:p>
            <a:r>
              <a:rPr lang="en-US" dirty="0" smtClean="0"/>
              <a:t>The description of the </a:t>
            </a:r>
            <a:r>
              <a:rPr lang="en-US" dirty="0"/>
              <a:t>steps involved in the entrepreneurial </a:t>
            </a:r>
            <a:r>
              <a:rPr lang="en-US" dirty="0" smtClean="0"/>
              <a:t>process are </a:t>
            </a:r>
            <a:r>
              <a:rPr lang="en-US" dirty="0" smtClean="0"/>
              <a:t>as </a:t>
            </a:r>
            <a:r>
              <a:rPr lang="en-US" dirty="0"/>
              <a:t>follows</a:t>
            </a:r>
            <a:r>
              <a:rPr lang="en-US" dirty="0" smtClean="0"/>
              <a:t>:</a:t>
            </a:r>
          </a:p>
          <a:p>
            <a:pPr lvl="1"/>
            <a:r>
              <a:rPr lang="en-US" b="1" dirty="0"/>
              <a:t>Deciding to become an entrepreneur: </a:t>
            </a:r>
            <a:r>
              <a:rPr lang="en-US" dirty="0"/>
              <a:t>In this stage, the entrepreneur decides to start his </a:t>
            </a:r>
            <a:r>
              <a:rPr lang="en-US" dirty="0" smtClean="0"/>
              <a:t>own enterprise</a:t>
            </a:r>
            <a:r>
              <a:rPr lang="en-US" dirty="0"/>
              <a:t>. The desire to become an entrepreneur may be triggered by any of the following factors</a:t>
            </a:r>
            <a:r>
              <a:rPr lang="en-US" dirty="0" smtClean="0"/>
              <a:t>:</a:t>
            </a:r>
          </a:p>
          <a:p>
            <a:pPr lvl="2"/>
            <a:r>
              <a:rPr lang="en-US" dirty="0"/>
              <a:t>Surfacing of an innovative idea backed by </a:t>
            </a:r>
            <a:r>
              <a:rPr lang="en-US" dirty="0" smtClean="0"/>
              <a:t>the ability </a:t>
            </a:r>
            <a:r>
              <a:rPr lang="en-US" dirty="0"/>
              <a:t>to start a business.</a:t>
            </a:r>
          </a:p>
          <a:p>
            <a:pPr lvl="2"/>
            <a:r>
              <a:rPr lang="en-US" spc="-20" dirty="0" smtClean="0"/>
              <a:t>Inheriting </a:t>
            </a:r>
            <a:r>
              <a:rPr lang="en-US" spc="-20" dirty="0"/>
              <a:t>wealth and skills to establish </a:t>
            </a:r>
            <a:r>
              <a:rPr lang="en-US" spc="-20" dirty="0" smtClean="0"/>
              <a:t>an enterprise and Prevailing </a:t>
            </a:r>
            <a:r>
              <a:rPr lang="en-US" spc="-20" dirty="0"/>
              <a:t>problems in the existing jobs</a:t>
            </a:r>
            <a:r>
              <a:rPr lang="en-US" dirty="0"/>
              <a:t>.</a:t>
            </a:r>
          </a:p>
          <a:p>
            <a:pPr lvl="2"/>
            <a:r>
              <a:rPr lang="en-US" dirty="0" smtClean="0"/>
              <a:t>Willing </a:t>
            </a:r>
            <a:r>
              <a:rPr lang="en-US" dirty="0"/>
              <a:t>to become one’s own </a:t>
            </a:r>
            <a:r>
              <a:rPr lang="en-US" dirty="0" smtClean="0"/>
              <a:t>boss, and Realizing </a:t>
            </a:r>
            <a:r>
              <a:rPr lang="en-US" dirty="0"/>
              <a:t>the need of earning money</a:t>
            </a:r>
            <a:r>
              <a:rPr lang="en-US" dirty="0" smtClean="0"/>
              <a:t>.</a:t>
            </a:r>
          </a:p>
          <a:p>
            <a:pPr lvl="1"/>
            <a:r>
              <a:rPr lang="en-US" b="1" dirty="0"/>
              <a:t>Identifying and evaluating the opportunities: </a:t>
            </a:r>
            <a:r>
              <a:rPr lang="en-US" dirty="0"/>
              <a:t>In this stage, the entrepreneur identifies </a:t>
            </a:r>
            <a:r>
              <a:rPr lang="en-US" dirty="0" smtClean="0"/>
              <a:t>the prospective </a:t>
            </a:r>
            <a:r>
              <a:rPr lang="en-US" dirty="0"/>
              <a:t>opportunities</a:t>
            </a:r>
            <a:r>
              <a:rPr lang="en-US" dirty="0" smtClean="0"/>
              <a:t>.</a:t>
            </a:r>
          </a:p>
          <a:p>
            <a:pPr lvl="1"/>
            <a:r>
              <a:rPr lang="en-US" b="1" dirty="0"/>
              <a:t>Developing a business plan: </a:t>
            </a:r>
            <a:r>
              <a:rPr lang="en-US" dirty="0"/>
              <a:t>In order to effectively utilize the identified opportunity, a </a:t>
            </a:r>
            <a:r>
              <a:rPr lang="en-US" dirty="0" smtClean="0"/>
              <a:t>proper business </a:t>
            </a:r>
            <a:r>
              <a:rPr lang="en-US" dirty="0"/>
              <a:t>plan is required</a:t>
            </a:r>
            <a:r>
              <a:rPr lang="en-US" dirty="0" smtClean="0"/>
              <a:t>.</a:t>
            </a:r>
          </a:p>
          <a:p>
            <a:pPr lvl="1"/>
            <a:r>
              <a:rPr lang="en-US" b="1" dirty="0"/>
              <a:t>Determining the required resources: </a:t>
            </a:r>
            <a:r>
              <a:rPr lang="en-US" dirty="0"/>
              <a:t>It involves determining the resources required to meet </a:t>
            </a:r>
            <a:r>
              <a:rPr lang="en-US" dirty="0" smtClean="0"/>
              <a:t>the identified </a:t>
            </a:r>
            <a:r>
              <a:rPr lang="en-US" dirty="0"/>
              <a:t>opportunity</a:t>
            </a:r>
            <a:r>
              <a:rPr lang="en-US" dirty="0" smtClean="0"/>
              <a:t>.</a:t>
            </a:r>
          </a:p>
          <a:p>
            <a:pPr lvl="1"/>
            <a:r>
              <a:rPr lang="en-US" b="1" dirty="0"/>
              <a:t>Converting the idea to an enterprise: </a:t>
            </a:r>
            <a:r>
              <a:rPr lang="en-US" dirty="0"/>
              <a:t>In this step, the entrepreneur develops his own </a:t>
            </a:r>
            <a:r>
              <a:rPr lang="en-US" dirty="0" smtClean="0"/>
              <a:t>enterprise to </a:t>
            </a:r>
            <a:r>
              <a:rPr lang="en-US" dirty="0"/>
              <a:t>execute the identified opportunity</a:t>
            </a:r>
            <a:r>
              <a:rPr lang="en-US" dirty="0" smtClean="0"/>
              <a:t>.</a:t>
            </a:r>
          </a:p>
          <a:p>
            <a:pPr lvl="1"/>
            <a:r>
              <a:rPr lang="en-US" b="1" dirty="0"/>
              <a:t>Managing and growing the enterprise: </a:t>
            </a:r>
            <a:r>
              <a:rPr lang="en-US" dirty="0"/>
              <a:t>Finally, once the resources are acquired, the </a:t>
            </a:r>
            <a:r>
              <a:rPr lang="en-US" dirty="0" smtClean="0"/>
              <a:t>entrepreneur uses </a:t>
            </a:r>
            <a:r>
              <a:rPr lang="en-US" dirty="0"/>
              <a:t>them efficiently to carry out the business plan successfully.</a:t>
            </a:r>
            <a:endParaRPr lang="en-US" dirty="0" smtClean="0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0082DA"/>
                </a:solidFill>
              </a:rPr>
              <a:t>Session 2: Entrepreneurial Process</a:t>
            </a:r>
          </a:p>
        </p:txBody>
      </p:sp>
    </p:spTree>
    <p:extLst>
      <p:ext uri="{BB962C8B-B14F-4D97-AF65-F5344CB8AC3E}">
        <p14:creationId xmlns:p14="http://schemas.microsoft.com/office/powerpoint/2010/main" val="656043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success or failure of an enterprise depends on the efficiency of an entrepreneur, who is involved </a:t>
            </a:r>
            <a:r>
              <a:rPr lang="en-US" dirty="0" smtClean="0"/>
              <a:t>in formulating </a:t>
            </a:r>
            <a:r>
              <a:rPr lang="en-US" dirty="0"/>
              <a:t>and implementing a business plan and managing resources. </a:t>
            </a:r>
            <a:endParaRPr lang="en-US" dirty="0" smtClean="0"/>
          </a:p>
          <a:p>
            <a:r>
              <a:rPr lang="en-US" dirty="0" smtClean="0"/>
              <a:t>Some </a:t>
            </a:r>
            <a:r>
              <a:rPr lang="en-US" dirty="0"/>
              <a:t>of the traits and characteristics of a </a:t>
            </a:r>
            <a:r>
              <a:rPr lang="en-US" dirty="0" smtClean="0"/>
              <a:t>successful entrepreneur </a:t>
            </a:r>
            <a:r>
              <a:rPr lang="en-US" dirty="0"/>
              <a:t>are given as follows</a:t>
            </a:r>
            <a:r>
              <a:rPr lang="en-US" dirty="0" smtClean="0"/>
              <a:t>:</a:t>
            </a:r>
          </a:p>
          <a:p>
            <a:pPr lvl="1"/>
            <a:r>
              <a:rPr lang="en-US" b="1" dirty="0"/>
              <a:t>Creativity: </a:t>
            </a:r>
            <a:r>
              <a:rPr lang="en-US" dirty="0"/>
              <a:t>It refers to the ability of an entrepreneur to bring out the new ways to run a business</a:t>
            </a:r>
            <a:r>
              <a:rPr lang="en-US" dirty="0" smtClean="0"/>
              <a:t>.</a:t>
            </a:r>
          </a:p>
          <a:p>
            <a:pPr lvl="1"/>
            <a:r>
              <a:rPr lang="en-US" b="1" dirty="0"/>
              <a:t>Innovation: </a:t>
            </a:r>
            <a:r>
              <a:rPr lang="en-US" dirty="0"/>
              <a:t>It refers to the ability of an entrepreneur to provide things in a novel manner</a:t>
            </a:r>
            <a:r>
              <a:rPr lang="en-US" dirty="0" smtClean="0"/>
              <a:t>.</a:t>
            </a:r>
          </a:p>
          <a:p>
            <a:pPr lvl="1"/>
            <a:r>
              <a:rPr lang="en-US" b="1" dirty="0"/>
              <a:t>Dynamism: </a:t>
            </a:r>
            <a:r>
              <a:rPr lang="en-US" dirty="0"/>
              <a:t>A successful entrepreneur should strive to bring dynamism to industries and </a:t>
            </a:r>
            <a:r>
              <a:rPr lang="en-US" dirty="0" smtClean="0"/>
              <a:t>markets by </a:t>
            </a:r>
            <a:r>
              <a:rPr lang="en-US" dirty="0"/>
              <a:t>transforming a new idea into a successful innovation</a:t>
            </a:r>
            <a:r>
              <a:rPr lang="en-US" dirty="0" smtClean="0"/>
              <a:t>.</a:t>
            </a:r>
          </a:p>
          <a:p>
            <a:pPr lvl="1"/>
            <a:r>
              <a:rPr lang="en-US" b="1" dirty="0"/>
              <a:t>Risk-taking and decision-making ability: </a:t>
            </a:r>
            <a:r>
              <a:rPr lang="en-US" dirty="0"/>
              <a:t>It refers to the capability of entrepreneurs to </a:t>
            </a:r>
            <a:r>
              <a:rPr lang="en-US" dirty="0" smtClean="0"/>
              <a:t>make decisions </a:t>
            </a:r>
            <a:r>
              <a:rPr lang="en-US" dirty="0"/>
              <a:t>under uncertain conditions</a:t>
            </a:r>
            <a:r>
              <a:rPr lang="en-US" dirty="0" smtClean="0"/>
              <a:t>.</a:t>
            </a:r>
          </a:p>
          <a:p>
            <a:pPr lvl="1"/>
            <a:r>
              <a:rPr lang="en-US" b="1" dirty="0"/>
              <a:t>Time management: </a:t>
            </a:r>
            <a:r>
              <a:rPr lang="en-US" dirty="0"/>
              <a:t>It refers to the entrepreneur’s ability to manage time efficiently.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82DA"/>
                </a:solidFill>
              </a:rPr>
              <a:t>Session 3: Entrepreneurial Skills</a:t>
            </a:r>
          </a:p>
        </p:txBody>
      </p:sp>
    </p:spTree>
    <p:extLst>
      <p:ext uri="{BB962C8B-B14F-4D97-AF65-F5344CB8AC3E}">
        <p14:creationId xmlns:p14="http://schemas.microsoft.com/office/powerpoint/2010/main" val="4140730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95400"/>
            <a:ext cx="8610600" cy="5410200"/>
          </a:xfrm>
        </p:spPr>
        <p:txBody>
          <a:bodyPr>
            <a:normAutofit/>
          </a:bodyPr>
          <a:lstStyle/>
          <a:p>
            <a:pPr lvl="1"/>
            <a:r>
              <a:rPr lang="en-US" b="1" dirty="0"/>
              <a:t>Self-motivation: </a:t>
            </a:r>
            <a:r>
              <a:rPr lang="en-US" dirty="0"/>
              <a:t>It means that the entrepreneurs can be successful only if they are guided by </a:t>
            </a:r>
            <a:r>
              <a:rPr lang="en-US" dirty="0" smtClean="0"/>
              <a:t>self motivation to </a:t>
            </a:r>
            <a:r>
              <a:rPr lang="en-US" dirty="0"/>
              <a:t>achieve the well-defined objectives</a:t>
            </a:r>
            <a:r>
              <a:rPr lang="en-US" dirty="0" smtClean="0"/>
              <a:t>.</a:t>
            </a:r>
          </a:p>
          <a:p>
            <a:pPr lvl="1"/>
            <a:r>
              <a:rPr lang="en-US" b="1" dirty="0"/>
              <a:t>Self-confidence: </a:t>
            </a:r>
            <a:r>
              <a:rPr lang="en-US" dirty="0"/>
              <a:t>It refers to the strong self-confidence that the entrepreneurs have in their </a:t>
            </a:r>
            <a:r>
              <a:rPr lang="en-US" dirty="0" smtClean="0"/>
              <a:t>own abilities </a:t>
            </a:r>
            <a:r>
              <a:rPr lang="en-US" dirty="0"/>
              <a:t>to carry out a certain task successfully even in adverse conditions</a:t>
            </a:r>
            <a:r>
              <a:rPr lang="en-US" dirty="0" smtClean="0"/>
              <a:t>.</a:t>
            </a:r>
          </a:p>
          <a:p>
            <a:pPr lvl="1"/>
            <a:r>
              <a:rPr lang="en-US" b="1" dirty="0"/>
              <a:t>Persistence: </a:t>
            </a:r>
            <a:r>
              <a:rPr lang="en-US" dirty="0"/>
              <a:t>It implies that the entrepreneurs must keep on persisting with a task until the </a:t>
            </a:r>
            <a:r>
              <a:rPr lang="en-US" dirty="0" smtClean="0"/>
              <a:t>goal is </a:t>
            </a:r>
            <a:r>
              <a:rPr lang="en-US" dirty="0"/>
              <a:t>achieved</a:t>
            </a:r>
            <a:r>
              <a:rPr lang="en-US" dirty="0" smtClean="0"/>
              <a:t>.</a:t>
            </a:r>
          </a:p>
          <a:p>
            <a:pPr lvl="1"/>
            <a:r>
              <a:rPr lang="en-US" b="1" dirty="0"/>
              <a:t>Problem-solving: </a:t>
            </a:r>
            <a:r>
              <a:rPr lang="en-US" dirty="0"/>
              <a:t>It refers to the way in which the entrepreneurs are able to address various </a:t>
            </a:r>
            <a:r>
              <a:rPr lang="en-US" dirty="0" smtClean="0"/>
              <a:t>issues in </a:t>
            </a:r>
            <a:r>
              <a:rPr lang="en-US" dirty="0"/>
              <a:t>their enterprise operations</a:t>
            </a:r>
            <a:r>
              <a:rPr lang="en-US" dirty="0" smtClean="0"/>
              <a:t>.</a:t>
            </a:r>
          </a:p>
          <a:p>
            <a:pPr lvl="1"/>
            <a:r>
              <a:rPr lang="en-US" b="1" dirty="0"/>
              <a:t>Flexibility: </a:t>
            </a:r>
            <a:r>
              <a:rPr lang="en-US" dirty="0"/>
              <a:t>It helps an entrepreneur to be flexible enough to be able to adapt to the varying </a:t>
            </a:r>
            <a:r>
              <a:rPr lang="en-US" dirty="0" smtClean="0"/>
              <a:t>market environment</a:t>
            </a:r>
            <a:r>
              <a:rPr lang="en-US" dirty="0"/>
              <a:t>, strategies of competitors and preferences of customers</a:t>
            </a:r>
            <a:r>
              <a:rPr lang="en-US" dirty="0" smtClean="0"/>
              <a:t>.</a:t>
            </a:r>
          </a:p>
          <a:p>
            <a:pPr lvl="1"/>
            <a:r>
              <a:rPr lang="en-US" b="1" dirty="0"/>
              <a:t>Vision: </a:t>
            </a:r>
            <a:r>
              <a:rPr lang="en-US" dirty="0"/>
              <a:t>It refers to the characteristic of an entrepreneur to visualize the way to successfully </a:t>
            </a:r>
            <a:r>
              <a:rPr lang="en-US" dirty="0" smtClean="0"/>
              <a:t>complete the </a:t>
            </a:r>
            <a:r>
              <a:rPr lang="en-US" dirty="0"/>
              <a:t>tasks to achieve the set goals and objectives</a:t>
            </a:r>
            <a:r>
              <a:rPr lang="en-US" dirty="0" smtClean="0"/>
              <a:t>.</a:t>
            </a:r>
          </a:p>
          <a:p>
            <a:pPr lvl="1"/>
            <a:r>
              <a:rPr lang="en-US" b="1" dirty="0"/>
              <a:t>Leadership: </a:t>
            </a:r>
            <a:r>
              <a:rPr lang="en-US" dirty="0"/>
              <a:t>This essential quality enables the entrepreneur to move forward in each sphere </a:t>
            </a:r>
            <a:r>
              <a:rPr lang="en-US" dirty="0" smtClean="0"/>
              <a:t>of life.</a:t>
            </a:r>
          </a:p>
          <a:p>
            <a:pPr lvl="1"/>
            <a:r>
              <a:rPr lang="en-US" b="1" dirty="0"/>
              <a:t>Technical knowledge: </a:t>
            </a:r>
            <a:r>
              <a:rPr lang="en-US" dirty="0"/>
              <a:t>It implies that an entrepreneur must know the technical aspects of </a:t>
            </a:r>
            <a:r>
              <a:rPr lang="en-US" dirty="0" smtClean="0"/>
              <a:t>operations taking </a:t>
            </a:r>
            <a:r>
              <a:rPr lang="en-US" dirty="0"/>
              <a:t>place in the enterprise. For example, these operations may include systems, procedures </a:t>
            </a:r>
            <a:r>
              <a:rPr lang="en-US" dirty="0" smtClean="0"/>
              <a:t>and methodology </a:t>
            </a:r>
            <a:r>
              <a:rPr lang="en-US" dirty="0"/>
              <a:t>used in production.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82DA"/>
                </a:solidFill>
              </a:rPr>
              <a:t>Session 3: Entrepreneurial Skills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033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An entrepreneur takes risk and organizes resources to establish and operate his enterprise. </a:t>
            </a:r>
            <a:endParaRPr lang="en-US" dirty="0" smtClean="0"/>
          </a:p>
          <a:p>
            <a:r>
              <a:rPr lang="en-US" dirty="0" smtClean="0"/>
              <a:t>He identifies the </a:t>
            </a:r>
            <a:r>
              <a:rPr lang="en-US" dirty="0"/>
              <a:t>existing market opportunities, analyses the uncertainties involved and performs the </a:t>
            </a:r>
            <a:r>
              <a:rPr lang="en-US" dirty="0" smtClean="0"/>
              <a:t>promotional activities </a:t>
            </a:r>
            <a:r>
              <a:rPr lang="en-US" dirty="0"/>
              <a:t>to launch the enterprise. </a:t>
            </a:r>
            <a:endParaRPr lang="en-US" dirty="0" smtClean="0"/>
          </a:p>
          <a:p>
            <a:r>
              <a:rPr lang="en-US" dirty="0" smtClean="0"/>
              <a:t>Some </a:t>
            </a:r>
            <a:r>
              <a:rPr lang="en-US" dirty="0"/>
              <a:t>of the </a:t>
            </a:r>
            <a:r>
              <a:rPr lang="en-US" dirty="0" smtClean="0"/>
              <a:t>functions of </a:t>
            </a:r>
            <a:r>
              <a:rPr lang="en-US" dirty="0"/>
              <a:t>an entrepreneur are described as follows</a:t>
            </a:r>
            <a:r>
              <a:rPr lang="en-US" dirty="0" smtClean="0"/>
              <a:t>:</a:t>
            </a:r>
          </a:p>
          <a:p>
            <a:pPr lvl="1"/>
            <a:r>
              <a:rPr lang="en-US" b="1" dirty="0"/>
              <a:t>Idea generation: </a:t>
            </a:r>
            <a:r>
              <a:rPr lang="en-US" dirty="0"/>
              <a:t>It implies that an entrepreneur identifies the business opportunities, </a:t>
            </a:r>
            <a:r>
              <a:rPr lang="en-US" dirty="0" smtClean="0"/>
              <a:t>chooses the </a:t>
            </a:r>
            <a:r>
              <a:rPr lang="en-US" dirty="0"/>
              <a:t>most appropriate business opportunity and transforms that opportunity/idea into a </a:t>
            </a:r>
            <a:r>
              <a:rPr lang="en-US" dirty="0" smtClean="0"/>
              <a:t>successful business </a:t>
            </a:r>
            <a:r>
              <a:rPr lang="en-US" dirty="0"/>
              <a:t>venture</a:t>
            </a:r>
            <a:r>
              <a:rPr lang="en-US" dirty="0" smtClean="0"/>
              <a:t>.</a:t>
            </a:r>
          </a:p>
          <a:p>
            <a:pPr lvl="1"/>
            <a:r>
              <a:rPr lang="en-US" b="1" dirty="0"/>
              <a:t>Promotion: </a:t>
            </a:r>
            <a:r>
              <a:rPr lang="en-US" dirty="0"/>
              <a:t>It indicates that the activities of an entrepreneur are not limited to establishing </a:t>
            </a:r>
            <a:r>
              <a:rPr lang="en-US" dirty="0" smtClean="0"/>
              <a:t>an enterprise</a:t>
            </a:r>
            <a:r>
              <a:rPr lang="en-US" dirty="0"/>
              <a:t>. It also involves promoting the enterprise, attracting the investors, expanding </a:t>
            </a:r>
            <a:r>
              <a:rPr lang="en-US" dirty="0" smtClean="0"/>
              <a:t>the existing </a:t>
            </a:r>
            <a:r>
              <a:rPr lang="en-US" dirty="0"/>
              <a:t>enterprise and merging two or more enterprises</a:t>
            </a:r>
            <a:r>
              <a:rPr lang="en-US" dirty="0" smtClean="0"/>
              <a:t>.</a:t>
            </a:r>
          </a:p>
          <a:p>
            <a:pPr lvl="1"/>
            <a:r>
              <a:rPr lang="en-US" b="1" dirty="0"/>
              <a:t>Risk and uncertainty bearing: </a:t>
            </a:r>
            <a:r>
              <a:rPr lang="en-US" dirty="0"/>
              <a:t>It points to the fact that an entrepreneur requires to take risks </a:t>
            </a:r>
            <a:r>
              <a:rPr lang="en-US" dirty="0" smtClean="0"/>
              <a:t>in forming </a:t>
            </a:r>
            <a:r>
              <a:rPr lang="en-US" dirty="0"/>
              <a:t>a new enterprise and be aware of any losses due to adverse conditions</a:t>
            </a:r>
            <a:r>
              <a:rPr lang="en-US" dirty="0" smtClean="0"/>
              <a:t>.</a:t>
            </a:r>
          </a:p>
          <a:p>
            <a:pPr lvl="1"/>
            <a:r>
              <a:rPr lang="en-US" b="1" dirty="0"/>
              <a:t>Arranging finance: </a:t>
            </a:r>
            <a:r>
              <a:rPr lang="en-US" dirty="0"/>
              <a:t>It implies that an entrepreneur is involved in arranging finance for </a:t>
            </a:r>
            <a:r>
              <a:rPr lang="en-US" dirty="0" smtClean="0"/>
              <a:t>establishing his </a:t>
            </a:r>
            <a:r>
              <a:rPr lang="en-US" dirty="0"/>
              <a:t>enterprise</a:t>
            </a:r>
            <a:r>
              <a:rPr lang="en-US" dirty="0" smtClean="0"/>
              <a:t>.</a:t>
            </a:r>
          </a:p>
          <a:p>
            <a:pPr lvl="1"/>
            <a:r>
              <a:rPr lang="en-US" b="1" dirty="0"/>
              <a:t>Staffing: </a:t>
            </a:r>
            <a:r>
              <a:rPr lang="en-US" dirty="0"/>
              <a:t>It signifies that an entrepreneur requires employing individuals with the required skill </a:t>
            </a:r>
            <a:r>
              <a:rPr lang="en-US" dirty="0" smtClean="0"/>
              <a:t>sets for </a:t>
            </a:r>
            <a:r>
              <a:rPr lang="en-US" dirty="0"/>
              <a:t>carrying out the various organizational functions effectively.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Functions of an Entrepreneur</a:t>
            </a:r>
          </a:p>
        </p:txBody>
      </p:sp>
    </p:spTree>
    <p:extLst>
      <p:ext uri="{BB962C8B-B14F-4D97-AF65-F5344CB8AC3E}">
        <p14:creationId xmlns:p14="http://schemas.microsoft.com/office/powerpoint/2010/main" val="1464028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8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Entrepreneurial Skills – I&amp;quot;&quot;/&gt;&lt;property id=&quot;20307&quot; value=&quot;256&quot;/&gt;&lt;/object&gt;&lt;object type=&quot;3&quot; unique_id=&quot;10004&quot;&gt;&lt;property id=&quot;20148&quot; value=&quot;5&quot;/&gt;&lt;property id=&quot;20300&quot; value=&quot;Slide 2 - &amp;quot;Learning Objectives&amp;quot;&quot;/&gt;&lt;property id=&quot;20307&quot; value=&quot;257&quot;/&gt;&lt;/object&gt;&lt;object type=&quot;3&quot; unique_id=&quot;16608&quot;&gt;&lt;property id=&quot;20148&quot; value=&quot;5&quot;/&gt;&lt;property id=&quot;20300&quot; value=&quot;Slide 3 - &amp;quot;Introduction&amp;quot;&quot;/&gt;&lt;property id=&quot;20307&quot; value=&quot;334&quot;/&gt;&lt;/object&gt;&lt;object type=&quot;3&quot; unique_id=&quot;27711&quot;&gt;&lt;property id=&quot;20148&quot; value=&quot;5&quot;/&gt;&lt;property id=&quot;20300&quot; value=&quot;Slide 4 - &amp;quot;Session 1: Roles of Entrepreneurship&amp;quot;&quot;/&gt;&lt;property id=&quot;20307&quot; value=&quot;380&quot;/&gt;&lt;/object&gt;&lt;object type=&quot;3&quot; unique_id=&quot;27712&quot;&gt;&lt;property id=&quot;20148&quot; value=&quot;5&quot;/&gt;&lt;property id=&quot;20300&quot; value=&quot;Slide 5 - &amp;quot;Session 2: Entrepreneurial Process&amp;quot;&quot;/&gt;&lt;property id=&quot;20307&quot; value=&quot;412&quot;/&gt;&lt;/object&gt;&lt;object type=&quot;3&quot; unique_id=&quot;27713&quot;&gt;&lt;property id=&quot;20148&quot; value=&quot;5&quot;/&gt;&lt;property id=&quot;20300&quot; value=&quot;Slide 6 - &amp;quot;Session 2: Entrepreneurial Process&amp;quot;&quot;/&gt;&lt;property id=&quot;20307&quot; value=&quot;420&quot;/&gt;&lt;/object&gt;&lt;object type=&quot;3&quot; unique_id=&quot;27714&quot;&gt;&lt;property id=&quot;20148&quot; value=&quot;5&quot;/&gt;&lt;property id=&quot;20300&quot; value=&quot;Slide 7 - &amp;quot;Session 3: Entrepreneurial Skills&amp;quot;&quot;/&gt;&lt;property id=&quot;20307&quot; value=&quot;413&quot;/&gt;&lt;/object&gt;&lt;object type=&quot;3&quot; unique_id=&quot;27715&quot;&gt;&lt;property id=&quot;20148&quot; value=&quot;5&quot;/&gt;&lt;property id=&quot;20300&quot; value=&quot;Slide 8 - &amp;quot;Session 3: Entrepreneurial Skills&amp;quot;&quot;/&gt;&lt;property id=&quot;20307&quot; value=&quot;414&quot;/&gt;&lt;/object&gt;&lt;object type=&quot;3&quot; unique_id=&quot;27716&quot;&gt;&lt;property id=&quot;20148&quot; value=&quot;5&quot;/&gt;&lt;property id=&quot;20300&quot; value=&quot;Slide 9 - &amp;quot;Functions of an Entrepreneur&amp;quot;&quot;/&gt;&lt;property id=&quot;20307&quot; value=&quot;415&quot;/&gt;&lt;/object&gt;&lt;object type=&quot;3&quot; unique_id=&quot;27717&quot;&gt;&lt;property id=&quot;20148&quot; value=&quot;5&quot;/&gt;&lt;property id=&quot;20300&quot; value=&quot;Slide 10 - &amp;quot;Types of Entrepreneurs&amp;quot;&quot;/&gt;&lt;property id=&quot;20307&quot; value=&quot;416&quot;/&gt;&lt;/object&gt;&lt;object type=&quot;3&quot; unique_id=&quot;27718&quot;&gt;&lt;property id=&quot;20148&quot; value=&quot;5&quot;/&gt;&lt;property id=&quot;20300&quot; value=&quot;Slide 11 - &amp;quot;Types of Entrepreneurs&amp;quot;&quot;/&gt;&lt;property id=&quot;20307&quot; value=&quot;417&quot;/&gt;&lt;/object&gt;&lt;object type=&quot;3&quot; unique_id=&quot;27719&quot;&gt;&lt;property id=&quot;20148&quot; value=&quot;5&quot;/&gt;&lt;property id=&quot;20300&quot; value=&quot;Slide 12 - &amp;quot;Types of Entrepreneurs&amp;quot;&quot;/&gt;&lt;property id=&quot;20307&quot; value=&quot;418&quot;/&gt;&lt;/object&gt;&lt;object type=&quot;3&quot; unique_id=&quot;27720&quot;&gt;&lt;property id=&quot;20148&quot; value=&quot;5&quot;/&gt;&lt;property id=&quot;20300&quot; value=&quot;Slide 13 - &amp;quot;Session 4: Types of Business&amp;quot;&quot;/&gt;&lt;property id=&quot;20307&quot; value=&quot;419&quot;/&gt;&lt;/object&gt;&lt;object type=&quot;3&quot; unique_id=&quot;27721&quot;&gt;&lt;property id=&quot;20148&quot; value=&quot;5&quot;/&gt;&lt;property id=&quot;20300&quot; value=&quot;Slide 14 - &amp;quot;Session 5: Community Business Activities&amp;quot;&quot;/&gt;&lt;property id=&quot;20307&quot; value=&quot;421&quot;/&gt;&lt;/object&gt;&lt;object type=&quot;3&quot; unique_id=&quot;27722&quot;&gt;&lt;property id=&quot;20148&quot; value=&quot;5&quot;/&gt;&lt;property id=&quot;20300&quot; value=&quot;Slide 15 - &amp;quot;Session 6: Distinguished Characteristics of Entrepreneurship&amp;quot;&quot;/&gt;&lt;property id=&quot;20307&quot; value=&quot;422&quot;/&gt;&lt;/object&gt;&lt;object type=&quot;3&quot; unique_id=&quot;27723&quot;&gt;&lt;property id=&quot;20148&quot; value=&quot;5&quot;/&gt;&lt;property id=&quot;20300&quot; value=&quot;Slide 16 - &amp;quot;Session 7: Entrepreneurship Development Programme &amp;quot;&quot;/&gt;&lt;property id=&quot;20307&quot; value=&quot;423&quot;/&gt;&lt;/object&gt;&lt;object type=&quot;3&quot; unique_id=&quot;27724&quot;&gt;&lt;property id=&quot;20148&quot; value=&quot;5&quot;/&gt;&lt;property id=&quot;20300&quot; value=&quot;Slide 17 - &amp;quot;Session 7: Entrepreneurship Development Programme &amp;quot;&quot;/&gt;&lt;property id=&quot;20307&quot; value=&quot;426&quot;/&gt;&lt;/object&gt;&lt;object type=&quot;3&quot; unique_id=&quot;27725&quot;&gt;&lt;property id=&quot;20148&quot; value=&quot;5&quot;/&gt;&lt;property id=&quot;20300&quot; value=&quot;Slide 18 - &amp;quot;Steps in EDP Process&amp;quot;&quot;/&gt;&lt;property id=&quot;20307&quot; value=&quot;427&quot;/&gt;&lt;/object&gt;&lt;object type=&quot;3&quot; unique_id=&quot;27726&quot;&gt;&lt;property id=&quot;20148&quot; value=&quot;5&quot;/&gt;&lt;property id=&quot;20300&quot; value=&quot;Slide 19 - &amp;quot;Issues in EDPs&amp;quot;&quot;/&gt;&lt;property id=&quot;20307&quot; value=&quot;424&quot;/&gt;&lt;/object&gt;&lt;object type=&quot;3&quot; unique_id=&quot;27727&quot;&gt;&lt;property id=&quot;20148&quot; value=&quot;5&quot;/&gt;&lt;property id=&quot;20300&quot; value=&quot;Slide 20 - &amp;quot;Issues in EDPs&amp;quot;&quot;/&gt;&lt;property id=&quot;20307&quot; value=&quot;428&quot;/&gt;&lt;/object&gt;&lt;object type=&quot;3&quot; unique_id=&quot;27728&quot;&gt;&lt;property id=&quot;20148&quot; value=&quot;5&quot;/&gt;&lt;property id=&quot;20300&quot; value=&quot;Slide 21 - &amp;quot;Session 8: Rewards of Entrepreneurship&amp;quot;&quot;/&gt;&lt;property id=&quot;20307&quot; value=&quot;425&quot;/&gt;&lt;/object&gt;&lt;object type=&quot;3&quot; unique_id=&quot;27729&quot;&gt;&lt;property id=&quot;20148&quot; value=&quot;5&quot;/&gt;&lt;property id=&quot;20300&quot; value=&quot;Slide 22 - &amp;quot;Session 9: Scope of Entrepreneurship in India&amp;quot;&quot;/&gt;&lt;property id=&quot;20307&quot; value=&quot;429&quot;/&gt;&lt;/object&gt;&lt;object type=&quot;3&quot; unique_id=&quot;27730&quot;&gt;&lt;property id=&quot;20148&quot; value=&quot;5&quot;/&gt;&lt;property id=&quot;20300&quot; value=&quot;Slide 23 - &amp;quot;Session 9: Scope of Entrepreneurship in India&amp;quot;&quot;/&gt;&lt;property id=&quot;20307&quot; value=&quot;430&quot;/&gt;&lt;/object&gt;&lt;object type=&quot;3&quot; unique_id=&quot;27731&quot;&gt;&lt;property id=&quot;20148&quot; value=&quot;5&quot;/&gt;&lt;property id=&quot;20300&quot; value=&quot;Slide 24&quot;/&gt;&lt;property id=&quot;20307&quot; value=&quot;411&quot;/&gt;&lt;/object&gt;&lt;/object&gt;&lt;object type=&quot;8&quot; unique_id=&quot;10086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2697</TotalTime>
  <Words>3472</Words>
  <Application>Microsoft Office PowerPoint</Application>
  <PresentationFormat>On-screen Show (4:3)</PresentationFormat>
  <Paragraphs>208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Wingdings</vt:lpstr>
      <vt:lpstr>Office Theme</vt:lpstr>
      <vt:lpstr>Entrepreneurial Skills – I</vt:lpstr>
      <vt:lpstr>Learning Objectives</vt:lpstr>
      <vt:lpstr>Introduction</vt:lpstr>
      <vt:lpstr>Session 1: Roles of Entrepreneurship</vt:lpstr>
      <vt:lpstr>Session 2: Entrepreneurial Process</vt:lpstr>
      <vt:lpstr>Session 2: Entrepreneurial Process</vt:lpstr>
      <vt:lpstr>Session 3: Entrepreneurial Skills</vt:lpstr>
      <vt:lpstr>Session 3: Entrepreneurial Skills</vt:lpstr>
      <vt:lpstr>Functions of an Entrepreneur</vt:lpstr>
      <vt:lpstr>Types of Entrepreneurs</vt:lpstr>
      <vt:lpstr>Types of Entrepreneurs</vt:lpstr>
      <vt:lpstr>Types of Entrepreneurs</vt:lpstr>
      <vt:lpstr>Session 4: Types of Business</vt:lpstr>
      <vt:lpstr>Session 5: Community Business Activities</vt:lpstr>
      <vt:lpstr>Session 6: Distinguished Characteristics of Entrepreneurship</vt:lpstr>
      <vt:lpstr>Session 7: Entrepreneurship Development Programme </vt:lpstr>
      <vt:lpstr>Session 7: Entrepreneurship Development Programme </vt:lpstr>
      <vt:lpstr>Steps in EDP Process</vt:lpstr>
      <vt:lpstr>Issues in EDPs</vt:lpstr>
      <vt:lpstr>Issues in EDPs</vt:lpstr>
      <vt:lpstr>Session 8: Rewards of Entrepreneurship</vt:lpstr>
      <vt:lpstr>Session 9: Scope of Entrepreneurship in India</vt:lpstr>
      <vt:lpstr>Session 9: Scope of Entrepreneurship in India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Charu</dc:creator>
  <cp:lastModifiedBy>User</cp:lastModifiedBy>
  <cp:revision>676</cp:revision>
  <dcterms:created xsi:type="dcterms:W3CDTF">2019-01-09T09:17:04Z</dcterms:created>
  <dcterms:modified xsi:type="dcterms:W3CDTF">2019-03-14T10:14:35Z</dcterms:modified>
</cp:coreProperties>
</file>