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7" r:id="rId3"/>
    <p:sldId id="334" r:id="rId4"/>
    <p:sldId id="380" r:id="rId5"/>
    <p:sldId id="421" r:id="rId6"/>
    <p:sldId id="412" r:id="rId7"/>
    <p:sldId id="413" r:id="rId8"/>
    <p:sldId id="414" r:id="rId9"/>
    <p:sldId id="415" r:id="rId10"/>
    <p:sldId id="416" r:id="rId11"/>
    <p:sldId id="422" r:id="rId12"/>
    <p:sldId id="424" r:id="rId13"/>
    <p:sldId id="425" r:id="rId14"/>
    <p:sldId id="426" r:id="rId15"/>
    <p:sldId id="427" r:id="rId16"/>
    <p:sldId id="449" r:id="rId17"/>
    <p:sldId id="428" r:id="rId18"/>
    <p:sldId id="430" r:id="rId19"/>
    <p:sldId id="431" r:id="rId20"/>
    <p:sldId id="423" r:id="rId21"/>
    <p:sldId id="432" r:id="rId22"/>
    <p:sldId id="433" r:id="rId23"/>
    <p:sldId id="419" r:id="rId24"/>
    <p:sldId id="420" r:id="rId25"/>
    <p:sldId id="434" r:id="rId26"/>
    <p:sldId id="435" r:id="rId27"/>
    <p:sldId id="436" r:id="rId28"/>
    <p:sldId id="437" r:id="rId29"/>
    <p:sldId id="439" r:id="rId30"/>
    <p:sldId id="440" r:id="rId31"/>
    <p:sldId id="441" r:id="rId32"/>
    <p:sldId id="442" r:id="rId33"/>
    <p:sldId id="444" r:id="rId34"/>
    <p:sldId id="445" r:id="rId35"/>
    <p:sldId id="446" r:id="rId36"/>
    <p:sldId id="448" r:id="rId37"/>
    <p:sldId id="411" r:id="rId38"/>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D8"/>
    <a:srgbClr val="0082DA"/>
    <a:srgbClr val="0087E2"/>
    <a:srgbClr val="8D0367"/>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5" autoAdjust="0"/>
    <p:restoredTop sz="98932" autoAdjust="0"/>
  </p:normalViewPr>
  <p:slideViewPr>
    <p:cSldViewPr>
      <p:cViewPr varScale="1">
        <p:scale>
          <a:sx n="71" d="100"/>
          <a:sy n="71" d="100"/>
        </p:scale>
        <p:origin x="1164"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AE9EB-A8C6-4CB3-86B1-3584AA35AB38}" type="datetimeFigureOut">
              <a:rPr lang="en-US" smtClean="0"/>
              <a:t>3/15/2019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7EB95-5F12-4ED4-8739-24E57F3A3777}" type="slidenum">
              <a:rPr lang="en-US" smtClean="0"/>
              <a:t>‹#›</a:t>
            </a:fld>
            <a:endParaRPr lang="en-US" dirty="0"/>
          </a:p>
        </p:txBody>
      </p:sp>
    </p:spTree>
    <p:extLst>
      <p:ext uri="{BB962C8B-B14F-4D97-AF65-F5344CB8AC3E}">
        <p14:creationId xmlns:p14="http://schemas.microsoft.com/office/powerpoint/2010/main" val="527818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838201"/>
            <a:ext cx="6324600" cy="914400"/>
          </a:xfrm>
          <a:prstGeom prst="rect">
            <a:avLst/>
          </a:prstGeom>
        </p:spPr>
        <p:txBody>
          <a:bodyPr>
            <a:normAutofit/>
          </a:bodyPr>
          <a:lstStyle>
            <a:lvl1pPr>
              <a:defRPr sz="3200">
                <a:latin typeface="+mn-lt"/>
              </a:defRPr>
            </a:lvl1pPr>
          </a:lstStyle>
          <a:p>
            <a:r>
              <a:rPr lang="en-US" dirty="0"/>
              <a:t>Click to edit Master title style</a:t>
            </a:r>
          </a:p>
        </p:txBody>
      </p:sp>
      <p:sp>
        <p:nvSpPr>
          <p:cNvPr id="7" name="Round Single Corner Rectangle 6"/>
          <p:cNvSpPr/>
          <p:nvPr userDrawn="1"/>
        </p:nvSpPr>
        <p:spPr>
          <a:xfrm flipV="1">
            <a:off x="0" y="-2"/>
            <a:ext cx="1828800" cy="1371600"/>
          </a:xfrm>
          <a:prstGeom prst="round1Rect">
            <a:avLst/>
          </a:prstGeom>
          <a:solidFill>
            <a:srgbClr val="0087E2"/>
          </a:solidFill>
          <a:ln>
            <a:solidFill>
              <a:srgbClr val="008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 Single Corner Rectangle 7"/>
          <p:cNvSpPr/>
          <p:nvPr userDrawn="1"/>
        </p:nvSpPr>
        <p:spPr>
          <a:xfrm rot="5400000" flipV="1">
            <a:off x="5676899" y="-2857499"/>
            <a:ext cx="609602" cy="6324600"/>
          </a:xfrm>
          <a:prstGeom prst="round1Rect">
            <a:avLst/>
          </a:prstGeom>
          <a:solidFill>
            <a:srgbClr val="0087E2"/>
          </a:solidFill>
          <a:ln>
            <a:solidFill>
              <a:srgbClr val="008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43643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3429000" cy="1493838"/>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3/15/2019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38004575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3/15/2019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828701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610600" cy="5166360"/>
          </a:xfrm>
        </p:spPr>
        <p:txBody>
          <a:bodyPr/>
          <a:lstStyle>
            <a:lvl1pPr marL="457200" indent="-457200">
              <a:spcBef>
                <a:spcPts val="400"/>
              </a:spcBef>
              <a:buClr>
                <a:srgbClr val="0082DA"/>
              </a:buClr>
              <a:buFont typeface="Wingdings" panose="05000000000000000000" pitchFamily="2" charset="2"/>
              <a:buChar char="Ø"/>
              <a:defRPr sz="2000"/>
            </a:lvl1pPr>
            <a:lvl2pPr marL="731520" indent="-274320">
              <a:spcBef>
                <a:spcPts val="400"/>
              </a:spcBef>
              <a:buClr>
                <a:srgbClr val="0082DA"/>
              </a:buClr>
              <a:buFont typeface="Wingdings" panose="05000000000000000000" pitchFamily="2" charset="2"/>
              <a:buChar char="q"/>
              <a:defRPr sz="1700"/>
            </a:lvl2pPr>
            <a:lvl3pPr marL="1143000" indent="-228600">
              <a:spcBef>
                <a:spcPts val="400"/>
              </a:spcBef>
              <a:buClr>
                <a:srgbClr val="0082DA"/>
              </a:buClr>
              <a:buFont typeface="Wingdings" panose="05000000000000000000" pitchFamily="2" charset="2"/>
              <a:buChar char="§"/>
              <a:defRPr sz="1500"/>
            </a:lvl3pPr>
          </a:lstStyle>
          <a:p>
            <a:pPr lvl="0"/>
            <a:r>
              <a:rPr lang="en-US" dirty="0"/>
              <a:t>Click to edit Master text styles</a:t>
            </a:r>
          </a:p>
          <a:p>
            <a:pPr lvl="1"/>
            <a:r>
              <a:rPr lang="en-US" dirty="0"/>
              <a:t>Second level</a:t>
            </a:r>
          </a:p>
          <a:p>
            <a:pPr lvl="2"/>
            <a:r>
              <a:rPr lang="en-US" dirty="0"/>
              <a:t>Third </a:t>
            </a:r>
            <a:r>
              <a:rPr lang="en-US" dirty="0" smtClean="0"/>
              <a:t>level</a:t>
            </a:r>
            <a:endParaRPr lang="en-US" dirty="0"/>
          </a:p>
        </p:txBody>
      </p:sp>
      <p:sp>
        <p:nvSpPr>
          <p:cNvPr id="8" name="Title 1"/>
          <p:cNvSpPr>
            <a:spLocks noGrp="1"/>
          </p:cNvSpPr>
          <p:nvPr>
            <p:ph type="ctrTitle"/>
          </p:nvPr>
        </p:nvSpPr>
        <p:spPr>
          <a:xfrm>
            <a:off x="0" y="477008"/>
            <a:ext cx="9144000" cy="665992"/>
          </a:xfrm>
          <a:prstGeom prst="rect">
            <a:avLst/>
          </a:prstGeom>
        </p:spPr>
        <p:txBody>
          <a:bodyPr>
            <a:normAutofit/>
          </a:bodyPr>
          <a:lstStyle>
            <a:lvl1pPr algn="r">
              <a:defRPr sz="3200" b="1">
                <a:solidFill>
                  <a:srgbClr val="8D0367"/>
                </a:solidFill>
                <a:latin typeface="+mj-lt"/>
              </a:defRPr>
            </a:lvl1pPr>
          </a:lstStyle>
          <a:p>
            <a:r>
              <a:rPr lang="en-US" dirty="0"/>
              <a:t>Click to edit Master title style</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41540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3/15/2019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32945074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3429000" cy="149383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3/15/2019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10799128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3429000" cy="1493838"/>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3/15/2019</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12353562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3429000" cy="1493838"/>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3/15/2019</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38365665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3/15/2019</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16147392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3/15/2019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18684554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3/15/2019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14614634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046720" y="6400800"/>
            <a:ext cx="944657" cy="39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201823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7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b="1" dirty="0"/>
              <a:t>E-mail Messaging (Basic)</a:t>
            </a:r>
          </a:p>
        </p:txBody>
      </p:sp>
      <p:sp>
        <p:nvSpPr>
          <p:cNvPr id="9" name="TextBox 8"/>
          <p:cNvSpPr txBox="1"/>
          <p:nvPr/>
        </p:nvSpPr>
        <p:spPr>
          <a:xfrm>
            <a:off x="0" y="457200"/>
            <a:ext cx="1828800" cy="461665"/>
          </a:xfrm>
          <a:prstGeom prst="rect">
            <a:avLst/>
          </a:prstGeom>
          <a:noFill/>
        </p:spPr>
        <p:txBody>
          <a:bodyPr wrap="square" rtlCol="0">
            <a:spAutoFit/>
          </a:bodyPr>
          <a:lstStyle/>
          <a:p>
            <a:pPr algn="ctr"/>
            <a:r>
              <a:rPr lang="en-US" sz="2400" b="1" dirty="0" smtClean="0">
                <a:solidFill>
                  <a:schemeClr val="bg1"/>
                </a:solidFill>
                <a:latin typeface="+mj-lt"/>
              </a:rPr>
              <a:t>Unit 11</a:t>
            </a:r>
            <a:endParaRPr lang="en-US" sz="2400" b="1" dirty="0">
              <a:solidFill>
                <a:schemeClr val="bg1"/>
              </a:solidFill>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576" y="1828800"/>
            <a:ext cx="6784848" cy="4068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03060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To create an e-mail </a:t>
            </a:r>
            <a:r>
              <a:rPr lang="en-US" dirty="0" smtClean="0"/>
              <a:t>account in Gmail.com, </a:t>
            </a:r>
            <a:r>
              <a:rPr lang="en-US" dirty="0"/>
              <a:t>you need </a:t>
            </a:r>
            <a:r>
              <a:rPr lang="en-US" dirty="0" smtClean="0"/>
              <a:t> to open </a:t>
            </a:r>
            <a:r>
              <a:rPr lang="en-US" dirty="0"/>
              <a:t>the </a:t>
            </a:r>
            <a:r>
              <a:rPr lang="en-US" b="1" dirty="0"/>
              <a:t>Gmail website </a:t>
            </a:r>
            <a:r>
              <a:rPr lang="en-US" dirty="0"/>
              <a:t>by typing </a:t>
            </a:r>
            <a:r>
              <a:rPr lang="en-US" b="1" dirty="0"/>
              <a:t>www.gmail.com</a:t>
            </a:r>
            <a:r>
              <a:rPr lang="en-US" dirty="0"/>
              <a:t> in the address bar of the </a:t>
            </a:r>
            <a:r>
              <a:rPr lang="en-US" dirty="0" smtClean="0"/>
              <a:t>Web </a:t>
            </a:r>
            <a:r>
              <a:rPr lang="en-US" dirty="0" smtClean="0"/>
              <a:t>browser</a:t>
            </a:r>
            <a:r>
              <a:rPr lang="en-US" dirty="0"/>
              <a:t>. The homepage for Gmail gets </a:t>
            </a:r>
            <a:r>
              <a:rPr lang="en-US" dirty="0" smtClean="0"/>
              <a:t>opened</a:t>
            </a:r>
            <a:r>
              <a:rPr lang="en-US" dirty="0" smtClean="0"/>
              <a:t>.</a:t>
            </a:r>
          </a:p>
          <a:p>
            <a:r>
              <a:rPr lang="en-US" dirty="0" smtClean="0"/>
              <a:t>Now, cl</a:t>
            </a:r>
            <a:r>
              <a:rPr lang="en-US" dirty="0" smtClean="0"/>
              <a:t>ick </a:t>
            </a:r>
            <a:r>
              <a:rPr lang="en-US" dirty="0"/>
              <a:t>the </a:t>
            </a:r>
            <a:r>
              <a:rPr lang="en-US" b="1" dirty="0"/>
              <a:t>Create account </a:t>
            </a:r>
            <a:r>
              <a:rPr lang="en-US" dirty="0"/>
              <a:t>link at the bottom of the </a:t>
            </a:r>
            <a:r>
              <a:rPr lang="en-US" b="1" dirty="0"/>
              <a:t>Web </a:t>
            </a:r>
            <a:r>
              <a:rPr lang="en-US" b="1" dirty="0" smtClean="0"/>
              <a:t>page</a:t>
            </a:r>
            <a:r>
              <a:rPr lang="en-US" dirty="0" smtClean="0"/>
              <a:t>, as shown i</a:t>
            </a:r>
            <a:r>
              <a:rPr lang="en-US" dirty="0" smtClean="0"/>
              <a:t>n the following figure:</a:t>
            </a:r>
            <a:endParaRPr lang="en-US" dirty="0" smtClean="0"/>
          </a:p>
          <a:p>
            <a:endParaRPr lang="en-US" dirty="0"/>
          </a:p>
        </p:txBody>
      </p:sp>
      <p:sp>
        <p:nvSpPr>
          <p:cNvPr id="3" name="Title 2"/>
          <p:cNvSpPr>
            <a:spLocks noGrp="1"/>
          </p:cNvSpPr>
          <p:nvPr>
            <p:ph type="ctrTitle"/>
          </p:nvPr>
        </p:nvSpPr>
        <p:spPr/>
        <p:txBody>
          <a:bodyPr>
            <a:normAutofit/>
          </a:bodyPr>
          <a:lstStyle/>
          <a:p>
            <a:r>
              <a:rPr lang="en-US" spc="-20" dirty="0">
                <a:solidFill>
                  <a:srgbClr val="0082DA"/>
                </a:solidFill>
              </a:rPr>
              <a:t>Session 2: Creating an E-mail Account with Gmail.com</a:t>
            </a:r>
            <a:endParaRPr lang="en-US" dirty="0">
              <a:solidFill>
                <a:srgbClr val="0082DA"/>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048000"/>
            <a:ext cx="5503594" cy="3200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075479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lvl="1" indent="-457200">
              <a:buFont typeface="Wingdings" panose="05000000000000000000" pitchFamily="2" charset="2"/>
              <a:buChar char="Ø"/>
            </a:pPr>
            <a:r>
              <a:rPr lang="en-US" sz="2000" dirty="0"/>
              <a:t>By clicking on this link, a </a:t>
            </a:r>
            <a:r>
              <a:rPr lang="en-US" sz="2000" b="1" dirty="0" smtClean="0"/>
              <a:t>Create </a:t>
            </a:r>
            <a:r>
              <a:rPr lang="en-US" sz="2000" b="1" dirty="0"/>
              <a:t>your Google Account </a:t>
            </a:r>
            <a:r>
              <a:rPr lang="en-US" sz="2000" dirty="0"/>
              <a:t>Web page on </a:t>
            </a:r>
            <a:r>
              <a:rPr lang="en-US" sz="2000" dirty="0" smtClean="0"/>
              <a:t>will </a:t>
            </a:r>
            <a:r>
              <a:rPr lang="en-US" sz="2000" dirty="0"/>
              <a:t>open, as shown in the  given figures.</a:t>
            </a:r>
          </a:p>
          <a:p>
            <a:pPr marL="457200" lvl="1" indent="-457200">
              <a:buFont typeface="Wingdings" panose="05000000000000000000" pitchFamily="2" charset="2"/>
              <a:buChar char="Ø"/>
            </a:pPr>
            <a:r>
              <a:rPr lang="en-US" sz="2000" dirty="0"/>
              <a:t>Now, enter the required details in the web page to create an e-mail account and then click the </a:t>
            </a:r>
            <a:r>
              <a:rPr lang="en-US" sz="2000" b="1" dirty="0"/>
              <a:t>Next Step </a:t>
            </a:r>
            <a:r>
              <a:rPr lang="en-US" sz="2000" dirty="0"/>
              <a:t>button.</a:t>
            </a:r>
            <a:endParaRPr lang="en-US" sz="2000" dirty="0"/>
          </a:p>
          <a:p>
            <a:endParaRPr lang="en-US" dirty="0"/>
          </a:p>
        </p:txBody>
      </p:sp>
      <p:sp>
        <p:nvSpPr>
          <p:cNvPr id="3" name="Title 2"/>
          <p:cNvSpPr>
            <a:spLocks noGrp="1"/>
          </p:cNvSpPr>
          <p:nvPr>
            <p:ph type="ctrTitle"/>
          </p:nvPr>
        </p:nvSpPr>
        <p:spPr/>
        <p:txBody>
          <a:bodyPr>
            <a:normAutofit/>
          </a:bodyPr>
          <a:lstStyle/>
          <a:p>
            <a:r>
              <a:rPr lang="en-US" spc="-20" dirty="0">
                <a:solidFill>
                  <a:srgbClr val="0082DA"/>
                </a:solidFill>
              </a:rPr>
              <a:t>Session 2: Creating an E-mail Account with Gmail.com</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758440"/>
            <a:ext cx="3027720" cy="40233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758440"/>
            <a:ext cx="2826393" cy="40233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857879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lvl="1" indent="-457200">
              <a:buFont typeface="Wingdings" panose="05000000000000000000" pitchFamily="2" charset="2"/>
              <a:buChar char="Ø"/>
            </a:pPr>
            <a:r>
              <a:rPr lang="en-US" sz="2000" dirty="0"/>
              <a:t>On </a:t>
            </a:r>
            <a:r>
              <a:rPr lang="en-US" sz="2000" dirty="0"/>
              <a:t>clicking </a:t>
            </a:r>
            <a:r>
              <a:rPr lang="en-US" sz="2000" dirty="0"/>
              <a:t>the </a:t>
            </a:r>
            <a:r>
              <a:rPr lang="en-US" sz="2000" b="1" dirty="0"/>
              <a:t>Next Step </a:t>
            </a:r>
            <a:r>
              <a:rPr lang="en-US" sz="2000" dirty="0"/>
              <a:t>button</a:t>
            </a:r>
            <a:r>
              <a:rPr lang="en-US" sz="2000" dirty="0"/>
              <a:t>, the </a:t>
            </a:r>
            <a:r>
              <a:rPr lang="en-US" sz="2000" b="1" dirty="0"/>
              <a:t>Privacy and Terms </a:t>
            </a:r>
            <a:r>
              <a:rPr lang="en-US" sz="2000" dirty="0"/>
              <a:t>page will appear.</a:t>
            </a:r>
          </a:p>
          <a:p>
            <a:pPr marL="457200" lvl="1" indent="-457200">
              <a:buFont typeface="Wingdings" panose="05000000000000000000" pitchFamily="2" charset="2"/>
              <a:buChar char="Ø"/>
            </a:pPr>
            <a:r>
              <a:rPr lang="en-US" sz="2000" dirty="0"/>
              <a:t>Click the </a:t>
            </a:r>
            <a:r>
              <a:rPr lang="en-US" sz="2000" b="1" dirty="0"/>
              <a:t>I AGREE </a:t>
            </a:r>
            <a:r>
              <a:rPr lang="en-US" sz="2000" dirty="0"/>
              <a:t>button to accept the terms. After this, a Web page will open up to verify the account.</a:t>
            </a:r>
          </a:p>
          <a:p>
            <a:pPr marL="457200" lvl="1" indent="-457200">
              <a:buFont typeface="Wingdings" panose="05000000000000000000" pitchFamily="2" charset="2"/>
              <a:buChar char="Ø"/>
            </a:pPr>
            <a:r>
              <a:rPr lang="en-US" sz="2000" dirty="0"/>
              <a:t>Enter the same number that you have entered while filling up the registration form.</a:t>
            </a:r>
          </a:p>
          <a:p>
            <a:pPr marL="457200" lvl="1" indent="-457200">
              <a:buFont typeface="Wingdings" panose="05000000000000000000" pitchFamily="2" charset="2"/>
              <a:buChar char="Ø"/>
            </a:pPr>
            <a:r>
              <a:rPr lang="en-US" sz="2000" dirty="0"/>
              <a:t>Click the </a:t>
            </a:r>
            <a:r>
              <a:rPr lang="en-US" sz="2000" b="1" dirty="0"/>
              <a:t>Continue</a:t>
            </a:r>
            <a:r>
              <a:rPr lang="en-US" sz="2000" dirty="0"/>
              <a:t> button. A verification code is received on the entered mobile </a:t>
            </a:r>
            <a:r>
              <a:rPr lang="en-US" sz="2000" dirty="0"/>
              <a:t>number, as shown in the following figure:</a:t>
            </a:r>
            <a:endParaRPr lang="en-US" sz="2000" dirty="0"/>
          </a:p>
          <a:p>
            <a:endParaRPr lang="en-US" dirty="0"/>
          </a:p>
        </p:txBody>
      </p:sp>
      <p:sp>
        <p:nvSpPr>
          <p:cNvPr id="3" name="Title 2"/>
          <p:cNvSpPr>
            <a:spLocks noGrp="1"/>
          </p:cNvSpPr>
          <p:nvPr>
            <p:ph type="ctrTitle"/>
          </p:nvPr>
        </p:nvSpPr>
        <p:spPr/>
        <p:txBody>
          <a:bodyPr>
            <a:normAutofit/>
          </a:bodyPr>
          <a:lstStyle/>
          <a:p>
            <a:r>
              <a:rPr lang="en-US" spc="-20" dirty="0">
                <a:solidFill>
                  <a:srgbClr val="0082DA"/>
                </a:solidFill>
              </a:rPr>
              <a:t>Session 2: Creating an E-mail Account with Gmail.com</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759" y="3733800"/>
            <a:ext cx="5994682" cy="30266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574655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lvl="1" indent="-457200">
              <a:buFont typeface="Wingdings" panose="05000000000000000000" pitchFamily="2" charset="2"/>
              <a:buChar char="Ø"/>
            </a:pPr>
            <a:r>
              <a:rPr lang="en-US" sz="2000" dirty="0"/>
              <a:t>Now, type </a:t>
            </a:r>
            <a:r>
              <a:rPr lang="en-US" sz="2000" dirty="0"/>
              <a:t>the OTP or </a:t>
            </a:r>
            <a:r>
              <a:rPr lang="en-US" sz="2000" dirty="0"/>
              <a:t>the verification </a:t>
            </a:r>
            <a:r>
              <a:rPr lang="en-US" sz="2000" dirty="0"/>
              <a:t>code in </a:t>
            </a:r>
            <a:r>
              <a:rPr lang="en-US" sz="2000" dirty="0"/>
              <a:t>the </a:t>
            </a:r>
            <a:r>
              <a:rPr lang="en-US" sz="2000" b="1" dirty="0"/>
              <a:t>Enter </a:t>
            </a:r>
            <a:r>
              <a:rPr lang="en-US" sz="2000" b="1" dirty="0"/>
              <a:t>verification </a:t>
            </a:r>
            <a:r>
              <a:rPr lang="en-US" sz="2000" b="1" dirty="0"/>
              <a:t>code </a:t>
            </a:r>
            <a:r>
              <a:rPr lang="en-US" sz="2000" dirty="0"/>
              <a:t>text box that is received on your mobile and then click the </a:t>
            </a:r>
            <a:r>
              <a:rPr lang="en-US" sz="2000" b="1" dirty="0"/>
              <a:t>Continue </a:t>
            </a:r>
            <a:r>
              <a:rPr lang="en-US" sz="2000" dirty="0"/>
              <a:t>button, s shown in in the following figure:</a:t>
            </a:r>
          </a:p>
          <a:p>
            <a:pPr marL="457200" lvl="1" indent="-457200">
              <a:buFont typeface="Wingdings" panose="05000000000000000000" pitchFamily="2" charset="2"/>
              <a:buChar char="Ø"/>
            </a:pPr>
            <a:endParaRPr lang="en-US" sz="2000" dirty="0"/>
          </a:p>
          <a:p>
            <a:pPr marL="457200" lvl="1" indent="-457200">
              <a:buFont typeface="Wingdings" panose="05000000000000000000" pitchFamily="2" charset="2"/>
              <a:buChar char="Ø"/>
            </a:pPr>
            <a:endParaRPr lang="en-US" sz="2000" dirty="0"/>
          </a:p>
          <a:p>
            <a:pPr marL="457200" lvl="1" indent="-457200">
              <a:buFont typeface="Wingdings" panose="05000000000000000000" pitchFamily="2" charset="2"/>
              <a:buChar char="Ø"/>
            </a:pPr>
            <a:endParaRPr lang="en-US" sz="1200" dirty="0"/>
          </a:p>
          <a:p>
            <a:pPr marL="457200" lvl="1" indent="-457200">
              <a:buFont typeface="Wingdings" panose="05000000000000000000" pitchFamily="2" charset="2"/>
              <a:buChar char="Ø"/>
            </a:pPr>
            <a:endParaRPr lang="en-US" sz="2000" dirty="0"/>
          </a:p>
          <a:p>
            <a:pPr marL="457200" lvl="1" indent="-457200">
              <a:buFont typeface="Wingdings" panose="05000000000000000000" pitchFamily="2" charset="2"/>
              <a:buChar char="Ø"/>
            </a:pPr>
            <a:endParaRPr lang="en-US" sz="2000" dirty="0"/>
          </a:p>
          <a:p>
            <a:pPr marL="457200" lvl="1" indent="-457200">
              <a:buFont typeface="Wingdings" panose="05000000000000000000" pitchFamily="2" charset="2"/>
              <a:buChar char="Ø"/>
            </a:pPr>
            <a:r>
              <a:rPr lang="en-US" sz="2000" dirty="0" smtClean="0"/>
              <a:t>The </a:t>
            </a:r>
            <a:r>
              <a:rPr lang="en-US" sz="2000" dirty="0"/>
              <a:t>e-mail account </a:t>
            </a:r>
            <a:r>
              <a:rPr lang="en-US" sz="2000" dirty="0"/>
              <a:t>gets created </a:t>
            </a:r>
            <a:r>
              <a:rPr lang="en-US" sz="2000" dirty="0"/>
              <a:t>on Gmail and </a:t>
            </a:r>
            <a:r>
              <a:rPr lang="en-US" sz="2000" dirty="0"/>
              <a:t>the </a:t>
            </a:r>
            <a:r>
              <a:rPr lang="en-US" sz="2000" b="1" dirty="0"/>
              <a:t>Welcome</a:t>
            </a:r>
            <a:r>
              <a:rPr lang="en-US" sz="2000" dirty="0"/>
              <a:t> </a:t>
            </a:r>
            <a:r>
              <a:rPr lang="en-US" sz="2000" dirty="0"/>
              <a:t>page </a:t>
            </a:r>
            <a:r>
              <a:rPr lang="en-US" sz="2000" dirty="0"/>
              <a:t>appears, as shown in the following figure</a:t>
            </a:r>
            <a:r>
              <a:rPr lang="en-US" dirty="0" smtClean="0"/>
              <a:t>:</a:t>
            </a:r>
            <a:endParaRPr lang="en-US" dirty="0" smtClean="0"/>
          </a:p>
          <a:p>
            <a:endParaRPr lang="en-US" dirty="0"/>
          </a:p>
        </p:txBody>
      </p:sp>
      <p:sp>
        <p:nvSpPr>
          <p:cNvPr id="3" name="Title 2"/>
          <p:cNvSpPr>
            <a:spLocks noGrp="1"/>
          </p:cNvSpPr>
          <p:nvPr>
            <p:ph type="ctrTitle"/>
          </p:nvPr>
        </p:nvSpPr>
        <p:spPr/>
        <p:txBody>
          <a:bodyPr>
            <a:normAutofit/>
          </a:bodyPr>
          <a:lstStyle/>
          <a:p>
            <a:r>
              <a:rPr lang="en-US" spc="-20" dirty="0">
                <a:solidFill>
                  <a:srgbClr val="0082DA"/>
                </a:solidFill>
              </a:rPr>
              <a:t>Session 2: Creating an E-mail Account with Gmail.com</a:t>
            </a:r>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5000"/>
          <a:stretch/>
        </p:blipFill>
        <p:spPr bwMode="auto">
          <a:xfrm>
            <a:off x="2499360" y="2324100"/>
            <a:ext cx="4145280" cy="15544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4648200"/>
            <a:ext cx="4686300" cy="20448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866798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lvl="1" indent="-457200">
              <a:buFont typeface="Wingdings" panose="05000000000000000000" pitchFamily="2" charset="2"/>
              <a:buChar char="Ø"/>
            </a:pPr>
            <a:r>
              <a:rPr lang="en-US" sz="2000" dirty="0"/>
              <a:t>Click the </a:t>
            </a:r>
            <a:r>
              <a:rPr lang="en-US" sz="2000" b="1" dirty="0"/>
              <a:t>Continue to </a:t>
            </a:r>
            <a:r>
              <a:rPr lang="en-US" sz="2000" b="1" dirty="0"/>
              <a:t>Gmail </a:t>
            </a:r>
            <a:r>
              <a:rPr lang="en-US" sz="2000" dirty="0"/>
              <a:t>button in the </a:t>
            </a:r>
            <a:r>
              <a:rPr lang="en-US" sz="2000" b="1" dirty="0"/>
              <a:t>Welcome</a:t>
            </a:r>
            <a:r>
              <a:rPr lang="en-US" sz="2000" dirty="0"/>
              <a:t> </a:t>
            </a:r>
            <a:r>
              <a:rPr lang="en-US" sz="2000" dirty="0"/>
              <a:t>page to access your </a:t>
            </a:r>
            <a:r>
              <a:rPr lang="en-US" sz="2000" dirty="0"/>
              <a:t>free e-mail account.</a:t>
            </a:r>
          </a:p>
          <a:p>
            <a:pPr marL="457200" lvl="1" indent="-457200">
              <a:buFont typeface="Wingdings" panose="05000000000000000000" pitchFamily="2" charset="2"/>
              <a:buChar char="Ø"/>
            </a:pPr>
            <a:r>
              <a:rPr lang="en-US" sz="2000" dirty="0"/>
              <a:t>It </a:t>
            </a:r>
            <a:r>
              <a:rPr lang="en-US" sz="2000" dirty="0"/>
              <a:t>will open the </a:t>
            </a:r>
            <a:r>
              <a:rPr lang="en-US" sz="2000" dirty="0"/>
              <a:t>inbox, </a:t>
            </a:r>
            <a:r>
              <a:rPr lang="en-US" sz="2000" dirty="0"/>
              <a:t>which can be used to send and receive </a:t>
            </a:r>
            <a:r>
              <a:rPr lang="en-US" sz="2000" dirty="0"/>
              <a:t>e-mails, </a:t>
            </a:r>
            <a:r>
              <a:rPr lang="en-US" sz="2000" dirty="0"/>
              <a:t>as shown in </a:t>
            </a:r>
            <a:r>
              <a:rPr lang="en-US" sz="2000" dirty="0"/>
              <a:t>the following figure:</a:t>
            </a:r>
            <a:endParaRPr lang="en-US" sz="2000" dirty="0"/>
          </a:p>
          <a:p>
            <a:pPr marL="457200" lvl="1" indent="-457200">
              <a:buFont typeface="Wingdings" panose="05000000000000000000" pitchFamily="2" charset="2"/>
              <a:buChar char="Ø"/>
            </a:pPr>
            <a:endParaRPr lang="en-US" sz="2000" dirty="0"/>
          </a:p>
          <a:p>
            <a:endParaRPr lang="en-US" dirty="0"/>
          </a:p>
        </p:txBody>
      </p:sp>
      <p:sp>
        <p:nvSpPr>
          <p:cNvPr id="3" name="Title 2"/>
          <p:cNvSpPr>
            <a:spLocks noGrp="1"/>
          </p:cNvSpPr>
          <p:nvPr>
            <p:ph type="ctrTitle"/>
          </p:nvPr>
        </p:nvSpPr>
        <p:spPr/>
        <p:txBody>
          <a:bodyPr>
            <a:noAutofit/>
          </a:bodyPr>
          <a:lstStyle/>
          <a:p>
            <a:r>
              <a:rPr lang="en-US" spc="-20" dirty="0">
                <a:solidFill>
                  <a:srgbClr val="0082DA"/>
                </a:solidFill>
              </a:rPr>
              <a:t>Session 2: Creating an E-mail Account with Gmail.com</a:t>
            </a:r>
            <a:endParaRPr lang="en-US" spc="-2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743200"/>
            <a:ext cx="6916616" cy="3657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422181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Outlook </a:t>
            </a:r>
            <a:r>
              <a:rPr lang="en-US" dirty="0"/>
              <a:t>is </a:t>
            </a:r>
            <a:r>
              <a:rPr lang="en-US" dirty="0" smtClean="0"/>
              <a:t>used </a:t>
            </a:r>
            <a:r>
              <a:rPr lang="en-US" dirty="0"/>
              <a:t>to send and receive the e-mail messages between the users. </a:t>
            </a:r>
            <a:endParaRPr lang="en-US" dirty="0" smtClean="0"/>
          </a:p>
          <a:p>
            <a:r>
              <a:rPr lang="en-US" dirty="0" smtClean="0"/>
              <a:t>To </a:t>
            </a:r>
            <a:r>
              <a:rPr lang="en-US" dirty="0"/>
              <a:t>create an </a:t>
            </a:r>
            <a:r>
              <a:rPr lang="en-US" dirty="0" smtClean="0"/>
              <a:t>e-mail account </a:t>
            </a:r>
            <a:r>
              <a:rPr lang="en-US" dirty="0"/>
              <a:t>in </a:t>
            </a:r>
            <a:r>
              <a:rPr lang="en-US" dirty="0" smtClean="0"/>
              <a:t>Outlook, you need to t</a:t>
            </a:r>
            <a:r>
              <a:rPr lang="en-US" dirty="0" smtClean="0"/>
              <a:t>ype </a:t>
            </a:r>
            <a:r>
              <a:rPr lang="en-US" b="1" dirty="0"/>
              <a:t>www.outlook.com </a:t>
            </a:r>
            <a:r>
              <a:rPr lang="en-US" dirty="0"/>
              <a:t>on the address bar of the </a:t>
            </a:r>
            <a:r>
              <a:rPr lang="en-US" dirty="0" smtClean="0"/>
              <a:t>Web browser. </a:t>
            </a:r>
            <a:r>
              <a:rPr lang="en-US" dirty="0"/>
              <a:t>By default, the Microsoft Sign in page will open</a:t>
            </a:r>
            <a:r>
              <a:rPr lang="en-US" dirty="0" smtClean="0"/>
              <a:t>.</a:t>
            </a:r>
            <a:r>
              <a:rPr lang="en-US" dirty="0"/>
              <a:t> </a:t>
            </a:r>
            <a:endParaRPr lang="en-US" dirty="0" smtClean="0"/>
          </a:p>
          <a:p>
            <a:r>
              <a:rPr lang="en-US" dirty="0" smtClean="0"/>
              <a:t>Now, click </a:t>
            </a:r>
            <a:r>
              <a:rPr lang="en-US" dirty="0"/>
              <a:t>the </a:t>
            </a:r>
            <a:r>
              <a:rPr lang="en-US" b="1" dirty="0"/>
              <a:t>Create one! </a:t>
            </a:r>
            <a:r>
              <a:rPr lang="en-US" dirty="0"/>
              <a:t>link to create a new e-mail </a:t>
            </a:r>
            <a:r>
              <a:rPr lang="en-US" dirty="0" smtClean="0"/>
              <a:t>account, as shown in the following figure:</a:t>
            </a:r>
          </a:p>
          <a:p>
            <a:endParaRPr lang="en-US" dirty="0"/>
          </a:p>
          <a:p>
            <a:endParaRPr lang="en-US" dirty="0" smtClean="0"/>
          </a:p>
          <a:p>
            <a:endParaRPr lang="en-US" dirty="0"/>
          </a:p>
          <a:p>
            <a:endParaRPr lang="en-US" dirty="0" smtClean="0"/>
          </a:p>
          <a:p>
            <a:pPr lvl="1"/>
            <a:endParaRPr lang="en-US" dirty="0" smtClean="0"/>
          </a:p>
          <a:p>
            <a:pPr lvl="1"/>
            <a:endParaRPr lang="en-US" dirty="0"/>
          </a:p>
        </p:txBody>
      </p:sp>
      <p:sp>
        <p:nvSpPr>
          <p:cNvPr id="3" name="Title 2"/>
          <p:cNvSpPr>
            <a:spLocks noGrp="1"/>
          </p:cNvSpPr>
          <p:nvPr>
            <p:ph type="ctrTitle"/>
          </p:nvPr>
        </p:nvSpPr>
        <p:spPr/>
        <p:txBody>
          <a:bodyPr>
            <a:normAutofit/>
          </a:bodyPr>
          <a:lstStyle/>
          <a:p>
            <a:r>
              <a:rPr lang="en-US" spc="-70" dirty="0">
                <a:solidFill>
                  <a:srgbClr val="0082DA"/>
                </a:solidFill>
              </a:rPr>
              <a:t>Session 3: Creating an E-mail Account with Outlook.com</a:t>
            </a:r>
            <a:endParaRPr lang="en-US" dirty="0">
              <a:solidFill>
                <a:srgbClr val="0082DA"/>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484" y="3279557"/>
            <a:ext cx="3889032" cy="33346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337359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a:t>
            </a:r>
            <a:r>
              <a:rPr lang="en-US" dirty="0"/>
              <a:t>will open the registration form, which requires all the personal details of the user.</a:t>
            </a:r>
          </a:p>
          <a:p>
            <a:r>
              <a:rPr lang="en-US" dirty="0"/>
              <a:t>Type all the required details</a:t>
            </a:r>
            <a:r>
              <a:rPr lang="en-US" b="1" dirty="0"/>
              <a:t> </a:t>
            </a:r>
            <a:r>
              <a:rPr lang="en-US" dirty="0"/>
              <a:t>like first name, last name, user name, password, country, postal code, birthdate, gender and more. It will also ask to enter the characters given so as to prove that you are not a robot but a human being</a:t>
            </a:r>
            <a:r>
              <a:rPr lang="en-US" dirty="0" smtClean="0"/>
              <a:t>.</a:t>
            </a:r>
          </a:p>
          <a:p>
            <a:r>
              <a:rPr lang="en-US" dirty="0" smtClean="0"/>
              <a:t>Now, click </a:t>
            </a:r>
            <a:r>
              <a:rPr lang="en-US" dirty="0"/>
              <a:t>the </a:t>
            </a:r>
            <a:r>
              <a:rPr lang="en-US" b="1" dirty="0"/>
              <a:t>Create account </a:t>
            </a:r>
            <a:r>
              <a:rPr lang="en-US" dirty="0" smtClean="0"/>
              <a:t>button, as shown in the following figure:</a:t>
            </a:r>
            <a:endParaRPr lang="en-US" dirty="0"/>
          </a:p>
          <a:p>
            <a:endParaRPr lang="en-US" dirty="0"/>
          </a:p>
          <a:p>
            <a:endParaRPr lang="en-US" dirty="0"/>
          </a:p>
          <a:p>
            <a:endParaRPr lang="en-US" dirty="0" smtClean="0"/>
          </a:p>
          <a:p>
            <a:pPr lvl="1"/>
            <a:endParaRPr lang="en-US" dirty="0" smtClean="0"/>
          </a:p>
          <a:p>
            <a:pPr lvl="1"/>
            <a:endParaRPr lang="en-US" dirty="0"/>
          </a:p>
        </p:txBody>
      </p:sp>
      <p:sp>
        <p:nvSpPr>
          <p:cNvPr id="3" name="Title 2"/>
          <p:cNvSpPr>
            <a:spLocks noGrp="1"/>
          </p:cNvSpPr>
          <p:nvPr>
            <p:ph type="ctrTitle"/>
          </p:nvPr>
        </p:nvSpPr>
        <p:spPr/>
        <p:txBody>
          <a:bodyPr>
            <a:normAutofit/>
          </a:bodyPr>
          <a:lstStyle/>
          <a:p>
            <a:r>
              <a:rPr lang="en-US" spc="-70" dirty="0">
                <a:solidFill>
                  <a:srgbClr val="0082DA"/>
                </a:solidFill>
              </a:rPr>
              <a:t>Session 3: Creating an E-mail Account with Outlook.com</a:t>
            </a:r>
            <a:endParaRPr lang="en-US" dirty="0">
              <a:solidFill>
                <a:srgbClr val="0082DA"/>
              </a:solidFill>
            </a:endParaRPr>
          </a:p>
        </p:txBody>
      </p:sp>
      <p:sp>
        <p:nvSpPr>
          <p:cNvPr id="4" name="Content Placeholder 1"/>
          <p:cNvSpPr txBox="1">
            <a:spLocks/>
          </p:cNvSpPr>
          <p:nvPr/>
        </p:nvSpPr>
        <p:spPr>
          <a:xfrm>
            <a:off x="121852" y="4722113"/>
            <a:ext cx="4500948" cy="3503166"/>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734" y="3457213"/>
            <a:ext cx="5006532" cy="29791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266766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4191000" cy="5166360"/>
          </a:xfrm>
        </p:spPr>
        <p:txBody>
          <a:bodyPr>
            <a:normAutofit/>
          </a:bodyPr>
          <a:lstStyle/>
          <a:p>
            <a:pPr marL="457200" lvl="1" indent="-457200">
              <a:buFont typeface="Wingdings" panose="05000000000000000000" pitchFamily="2" charset="2"/>
              <a:buChar char="Ø"/>
            </a:pPr>
            <a:r>
              <a:rPr lang="en-US" sz="2000" dirty="0" smtClean="0"/>
              <a:t>Select </a:t>
            </a:r>
            <a:r>
              <a:rPr lang="en-US" sz="2000" dirty="0"/>
              <a:t>the </a:t>
            </a:r>
            <a:r>
              <a:rPr lang="en-US" sz="2000" dirty="0"/>
              <a:t>language and time </a:t>
            </a:r>
            <a:r>
              <a:rPr lang="en-US" sz="2000" dirty="0" smtClean="0"/>
              <a:t>zone and </a:t>
            </a:r>
            <a:r>
              <a:rPr lang="en-US" sz="2000" dirty="0"/>
              <a:t>then click the </a:t>
            </a:r>
            <a:r>
              <a:rPr lang="en-US" sz="2000" b="1" dirty="0"/>
              <a:t>Save</a:t>
            </a:r>
            <a:r>
              <a:rPr lang="en-US" sz="2000" dirty="0"/>
              <a:t> </a:t>
            </a:r>
            <a:r>
              <a:rPr lang="en-US" sz="2000" dirty="0" smtClean="0"/>
              <a:t>button, as shown in the given figure:</a:t>
            </a:r>
            <a:endParaRPr lang="en-US" sz="2000" dirty="0"/>
          </a:p>
          <a:p>
            <a:pPr marL="457200" lvl="1" indent="-457200">
              <a:buFont typeface="Wingdings" panose="05000000000000000000" pitchFamily="2" charset="2"/>
              <a:buChar char="Ø"/>
            </a:pPr>
            <a:r>
              <a:rPr lang="en-US" sz="2000" dirty="0"/>
              <a:t>This will create your free e-mail account in Outlook and will open the </a:t>
            </a:r>
            <a:r>
              <a:rPr lang="en-US" sz="2000" dirty="0" smtClean="0"/>
              <a:t>mailbox, as shown in the following figure:</a:t>
            </a:r>
            <a:endParaRPr lang="en-US" sz="2000" dirty="0"/>
          </a:p>
          <a:p>
            <a:pPr marL="457200" lvl="1" indent="-457200">
              <a:buFont typeface="Wingdings" panose="05000000000000000000" pitchFamily="2" charset="2"/>
              <a:buChar char="Ø"/>
            </a:pPr>
            <a:endParaRPr lang="en-US" sz="2000" dirty="0"/>
          </a:p>
        </p:txBody>
      </p:sp>
      <p:sp>
        <p:nvSpPr>
          <p:cNvPr id="3" name="Title 2"/>
          <p:cNvSpPr>
            <a:spLocks noGrp="1"/>
          </p:cNvSpPr>
          <p:nvPr>
            <p:ph type="ctrTitle"/>
          </p:nvPr>
        </p:nvSpPr>
        <p:spPr/>
        <p:txBody>
          <a:bodyPr>
            <a:noAutofit/>
          </a:bodyPr>
          <a:lstStyle/>
          <a:p>
            <a:r>
              <a:rPr lang="en-US" spc="-70" dirty="0">
                <a:solidFill>
                  <a:srgbClr val="0082DA"/>
                </a:solidFill>
              </a:rPr>
              <a:t>Session 3: Creating an E-mail Account with Outlook.com</a:t>
            </a:r>
            <a:endParaRPr lang="en-US" spc="-7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333500"/>
            <a:ext cx="4419600" cy="21178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574" y="3733800"/>
            <a:ext cx="6952853" cy="25446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401567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the Web-based e-mail systems, all the mails are stored on </a:t>
            </a:r>
            <a:r>
              <a:rPr lang="en-US" dirty="0" smtClean="0"/>
              <a:t>the service </a:t>
            </a:r>
            <a:r>
              <a:rPr lang="en-US" dirty="0"/>
              <a:t>provider’s server. </a:t>
            </a:r>
            <a:endParaRPr lang="en-US" dirty="0" smtClean="0"/>
          </a:p>
          <a:p>
            <a:r>
              <a:rPr lang="en-US" dirty="0" smtClean="0"/>
              <a:t>In </a:t>
            </a:r>
            <a:r>
              <a:rPr lang="en-US" dirty="0"/>
              <a:t>order to access any of the previous mails, </a:t>
            </a:r>
            <a:r>
              <a:rPr lang="en-US" dirty="0" smtClean="0"/>
              <a:t>users will </a:t>
            </a:r>
            <a:r>
              <a:rPr lang="en-US" dirty="0"/>
              <a:t>need the Internet connection. </a:t>
            </a:r>
            <a:endParaRPr lang="en-US" dirty="0" smtClean="0"/>
          </a:p>
          <a:p>
            <a:r>
              <a:rPr lang="en-US" dirty="0" smtClean="0"/>
              <a:t>On </a:t>
            </a:r>
            <a:r>
              <a:rPr lang="en-US" dirty="0"/>
              <a:t>the other hand, in case of </a:t>
            </a:r>
            <a:r>
              <a:rPr lang="en-US" dirty="0" smtClean="0"/>
              <a:t>application based e-mail </a:t>
            </a:r>
            <a:r>
              <a:rPr lang="en-US" dirty="0"/>
              <a:t>systems, all the e-mails are available offline as well as </a:t>
            </a:r>
            <a:r>
              <a:rPr lang="en-US" dirty="0" smtClean="0"/>
              <a:t>online. </a:t>
            </a:r>
          </a:p>
          <a:p>
            <a:r>
              <a:rPr lang="en-US" dirty="0" smtClean="0"/>
              <a:t>These </a:t>
            </a:r>
            <a:r>
              <a:rPr lang="en-US" dirty="0"/>
              <a:t>e-mail applications are also known as e-mail software. </a:t>
            </a:r>
            <a:endParaRPr lang="en-US" dirty="0" smtClean="0"/>
          </a:p>
          <a:p>
            <a:r>
              <a:rPr lang="en-US" dirty="0" smtClean="0"/>
              <a:t>In the </a:t>
            </a:r>
            <a:r>
              <a:rPr lang="en-US" dirty="0"/>
              <a:t>present time, we have many e-mail software such as Mozilla </a:t>
            </a:r>
            <a:r>
              <a:rPr lang="en-US" dirty="0" smtClean="0"/>
              <a:t>Thunderbird, Microsoft </a:t>
            </a:r>
            <a:r>
              <a:rPr lang="en-US" dirty="0"/>
              <a:t>Outlook, </a:t>
            </a:r>
            <a:r>
              <a:rPr lang="en-US" dirty="0"/>
              <a:t>Foxmail</a:t>
            </a:r>
            <a:r>
              <a:rPr lang="en-US" dirty="0"/>
              <a:t> and Opera Mail.</a:t>
            </a:r>
          </a:p>
        </p:txBody>
      </p:sp>
      <p:sp>
        <p:nvSpPr>
          <p:cNvPr id="3" name="Title 2"/>
          <p:cNvSpPr>
            <a:spLocks noGrp="1"/>
          </p:cNvSpPr>
          <p:nvPr>
            <p:ph type="ctrTitle"/>
          </p:nvPr>
        </p:nvSpPr>
        <p:spPr/>
        <p:txBody>
          <a:bodyPr>
            <a:normAutofit/>
          </a:bodyPr>
          <a:lstStyle/>
          <a:p>
            <a:r>
              <a:rPr lang="en-US" spc="-40" dirty="0">
                <a:solidFill>
                  <a:srgbClr val="0082DA"/>
                </a:solidFill>
              </a:rPr>
              <a:t>Session 4: Linking E-mail Account to E-mail Application</a:t>
            </a:r>
            <a:endParaRPr lang="en-US" dirty="0">
              <a:solidFill>
                <a:srgbClr val="0082DA"/>
              </a:solidFill>
            </a:endParaRPr>
          </a:p>
        </p:txBody>
      </p:sp>
    </p:spTree>
    <p:extLst>
      <p:ext uri="{BB962C8B-B14F-4D97-AF65-F5344CB8AC3E}">
        <p14:creationId xmlns:p14="http://schemas.microsoft.com/office/powerpoint/2010/main" val="3749391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 y="1295400"/>
            <a:ext cx="8610600" cy="5166360"/>
          </a:xfrm>
        </p:spPr>
        <p:txBody>
          <a:bodyPr>
            <a:normAutofit/>
          </a:bodyPr>
          <a:lstStyle/>
          <a:p>
            <a:r>
              <a:rPr lang="en-US" dirty="0" smtClean="0"/>
              <a:t>To </a:t>
            </a:r>
            <a:r>
              <a:rPr lang="en-US" dirty="0"/>
              <a:t>link your e-mail account to the e-mail </a:t>
            </a:r>
            <a:r>
              <a:rPr lang="en-US" dirty="0" smtClean="0"/>
              <a:t>application (Microsoft Outlook 2010), you need to first open </a:t>
            </a:r>
            <a:r>
              <a:rPr lang="en-US" dirty="0"/>
              <a:t>the Microsoft Outlook 2010 </a:t>
            </a:r>
            <a:r>
              <a:rPr lang="en-US" dirty="0" smtClean="0"/>
              <a:t>application by using one of the following ways:</a:t>
            </a:r>
          </a:p>
          <a:p>
            <a:pPr lvl="1"/>
            <a:r>
              <a:rPr lang="en-US" dirty="0" smtClean="0"/>
              <a:t>Double-click </a:t>
            </a:r>
            <a:r>
              <a:rPr lang="en-US" dirty="0"/>
              <a:t>on the </a:t>
            </a:r>
            <a:r>
              <a:rPr lang="en-US" b="1" dirty="0"/>
              <a:t>MS Outlook 2010 Shortcut </a:t>
            </a:r>
            <a:r>
              <a:rPr lang="en-US" dirty="0"/>
              <a:t>icon on the </a:t>
            </a:r>
            <a:r>
              <a:rPr lang="en-US" dirty="0" smtClean="0"/>
              <a:t>desktop. </a:t>
            </a:r>
          </a:p>
          <a:p>
            <a:pPr lvl="1"/>
            <a:r>
              <a:rPr lang="en-US" dirty="0" smtClean="0"/>
              <a:t>Click </a:t>
            </a:r>
            <a:r>
              <a:rPr lang="en-US" dirty="0"/>
              <a:t>the </a:t>
            </a:r>
            <a:r>
              <a:rPr lang="en-US" dirty="0" smtClean="0"/>
              <a:t>Start button and then select </a:t>
            </a:r>
            <a:r>
              <a:rPr lang="en-US" b="1" dirty="0" smtClean="0"/>
              <a:t>All </a:t>
            </a:r>
            <a:r>
              <a:rPr lang="en-US" b="1" dirty="0" smtClean="0"/>
              <a:t>Programs </a:t>
            </a:r>
            <a:r>
              <a:rPr lang="en-US" dirty="0" smtClean="0">
                <a:sym typeface="Wingdings" panose="05000000000000000000" pitchFamily="2" charset="2"/>
              </a:rPr>
              <a:t></a:t>
            </a:r>
            <a:r>
              <a:rPr lang="en-US" b="1" dirty="0" smtClean="0"/>
              <a:t>Microsoft </a:t>
            </a:r>
            <a:r>
              <a:rPr lang="en-US" b="1" dirty="0"/>
              <a:t>Office </a:t>
            </a:r>
            <a:r>
              <a:rPr lang="en-US" b="1" dirty="0" smtClean="0"/>
              <a:t>2010</a:t>
            </a:r>
            <a:r>
              <a:rPr lang="en-US" dirty="0" smtClean="0"/>
              <a:t> </a:t>
            </a:r>
            <a:r>
              <a:rPr lang="en-US" dirty="0" smtClean="0">
                <a:sym typeface="Wingdings" panose="05000000000000000000" pitchFamily="2" charset="2"/>
              </a:rPr>
              <a:t></a:t>
            </a:r>
            <a:r>
              <a:rPr lang="en-US" b="1" dirty="0"/>
              <a:t>Microsoft Outlook</a:t>
            </a:r>
            <a:r>
              <a:rPr lang="en-US" dirty="0"/>
              <a:t> </a:t>
            </a:r>
            <a:r>
              <a:rPr lang="en-US" b="1" dirty="0"/>
              <a:t>2010</a:t>
            </a:r>
            <a:r>
              <a:rPr lang="en-US" dirty="0"/>
              <a:t> </a:t>
            </a:r>
            <a:r>
              <a:rPr lang="en-US" dirty="0" smtClean="0">
                <a:sym typeface="Wingdings" panose="05000000000000000000" pitchFamily="2" charset="2"/>
              </a:rPr>
              <a:t> </a:t>
            </a:r>
            <a:r>
              <a:rPr lang="en-US" dirty="0" smtClean="0"/>
              <a:t>on </a:t>
            </a:r>
            <a:r>
              <a:rPr lang="en-US" dirty="0"/>
              <a:t>the </a:t>
            </a:r>
            <a:r>
              <a:rPr lang="en-US" dirty="0" smtClean="0"/>
              <a:t>Start menu. </a:t>
            </a:r>
          </a:p>
          <a:p>
            <a:pPr marL="457200" lvl="1" indent="-457200">
              <a:buFont typeface="Wingdings" panose="05000000000000000000" pitchFamily="2" charset="2"/>
              <a:buChar char="Ø"/>
            </a:pPr>
            <a:r>
              <a:rPr lang="en-US" sz="2000" dirty="0" smtClean="0"/>
              <a:t>Now, click </a:t>
            </a:r>
            <a:r>
              <a:rPr lang="en-US" sz="2000" dirty="0"/>
              <a:t>the </a:t>
            </a:r>
            <a:r>
              <a:rPr lang="en-US" sz="2000" b="1" dirty="0"/>
              <a:t>File </a:t>
            </a:r>
            <a:r>
              <a:rPr lang="en-US" sz="2000" dirty="0" smtClean="0"/>
              <a:t>tab and then click </a:t>
            </a:r>
            <a:r>
              <a:rPr lang="en-US" sz="2000" dirty="0"/>
              <a:t>the </a:t>
            </a:r>
            <a:r>
              <a:rPr lang="en-US" sz="2000" b="1" dirty="0"/>
              <a:t>Add Account </a:t>
            </a:r>
            <a:r>
              <a:rPr lang="en-US" sz="2000" dirty="0" smtClean="0"/>
              <a:t>button, to add the e-mail account in the application, as shown in the following figure:</a:t>
            </a:r>
          </a:p>
          <a:p>
            <a:pPr lvl="1"/>
            <a:endParaRPr lang="en-US" dirty="0" smtClean="0"/>
          </a:p>
          <a:p>
            <a:pPr lvl="1"/>
            <a:endParaRPr lang="en-US" dirty="0" smtClean="0"/>
          </a:p>
          <a:p>
            <a:pPr lvl="1"/>
            <a:endParaRPr lang="en-US" dirty="0"/>
          </a:p>
        </p:txBody>
      </p:sp>
      <p:sp>
        <p:nvSpPr>
          <p:cNvPr id="3" name="Title 2"/>
          <p:cNvSpPr>
            <a:spLocks noGrp="1"/>
          </p:cNvSpPr>
          <p:nvPr>
            <p:ph type="ctrTitle"/>
          </p:nvPr>
        </p:nvSpPr>
        <p:spPr/>
        <p:txBody>
          <a:bodyPr>
            <a:normAutofit/>
          </a:bodyPr>
          <a:lstStyle/>
          <a:p>
            <a:r>
              <a:rPr lang="en-US" spc="-40" dirty="0">
                <a:solidFill>
                  <a:srgbClr val="0082DA"/>
                </a:solidFill>
              </a:rPr>
              <a:t>Session 4: Linking E-mail Account to E-mail Application</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012" y="3850005"/>
            <a:ext cx="4505977" cy="29260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601520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normAutofit/>
          </a:bodyPr>
          <a:lstStyle/>
          <a:p>
            <a:pPr marL="0" indent="0" algn="l">
              <a:buNone/>
            </a:pPr>
            <a:r>
              <a:rPr lang="en-US" sz="2400" dirty="0"/>
              <a:t>This Unit Covers:</a:t>
            </a:r>
          </a:p>
          <a:p>
            <a:pPr>
              <a:buFont typeface="Wingdings" panose="05000000000000000000" pitchFamily="2" charset="2"/>
              <a:buChar char="ü"/>
            </a:pPr>
            <a:r>
              <a:rPr lang="en-US" dirty="0" smtClean="0"/>
              <a:t>Basics </a:t>
            </a:r>
            <a:r>
              <a:rPr lang="en-US" dirty="0"/>
              <a:t>of E-mail</a:t>
            </a:r>
          </a:p>
          <a:p>
            <a:pPr>
              <a:buFont typeface="Wingdings" panose="05000000000000000000" pitchFamily="2" charset="2"/>
              <a:buChar char="ü"/>
            </a:pPr>
            <a:r>
              <a:rPr lang="en-US" dirty="0" smtClean="0"/>
              <a:t>Creating </a:t>
            </a:r>
            <a:r>
              <a:rPr lang="en-US" dirty="0"/>
              <a:t>an </a:t>
            </a:r>
            <a:r>
              <a:rPr lang="en-US" dirty="0" smtClean="0"/>
              <a:t>E-mail Account </a:t>
            </a:r>
            <a:r>
              <a:rPr lang="en-US" dirty="0"/>
              <a:t>with Gmail.com</a:t>
            </a:r>
          </a:p>
          <a:p>
            <a:pPr>
              <a:buFont typeface="Wingdings" panose="05000000000000000000" pitchFamily="2" charset="2"/>
              <a:buChar char="ü"/>
            </a:pPr>
            <a:r>
              <a:rPr lang="en-US" dirty="0" smtClean="0"/>
              <a:t>Creating </a:t>
            </a:r>
            <a:r>
              <a:rPr lang="en-US" dirty="0"/>
              <a:t>an </a:t>
            </a:r>
            <a:r>
              <a:rPr lang="en-US" dirty="0" smtClean="0"/>
              <a:t>E-mail Account </a:t>
            </a:r>
            <a:r>
              <a:rPr lang="en-US" dirty="0"/>
              <a:t>with </a:t>
            </a:r>
            <a:r>
              <a:rPr lang="en-US" dirty="0" smtClean="0"/>
              <a:t>Outlook. com</a:t>
            </a:r>
            <a:endParaRPr lang="en-US" dirty="0"/>
          </a:p>
          <a:p>
            <a:pPr>
              <a:buFont typeface="Wingdings" panose="05000000000000000000" pitchFamily="2" charset="2"/>
              <a:buChar char="ü"/>
            </a:pPr>
            <a:r>
              <a:rPr lang="en-US" dirty="0" smtClean="0"/>
              <a:t>Linking </a:t>
            </a:r>
            <a:r>
              <a:rPr lang="en-US" dirty="0"/>
              <a:t>E-mail Account </a:t>
            </a:r>
            <a:r>
              <a:rPr lang="en-US" dirty="0" smtClean="0"/>
              <a:t>to E-mail </a:t>
            </a:r>
            <a:r>
              <a:rPr lang="en-US" dirty="0"/>
              <a:t>Application</a:t>
            </a:r>
          </a:p>
          <a:p>
            <a:pPr>
              <a:buFont typeface="Wingdings" panose="05000000000000000000" pitchFamily="2" charset="2"/>
              <a:buChar char="ü"/>
            </a:pPr>
            <a:r>
              <a:rPr lang="en-US" dirty="0" smtClean="0"/>
              <a:t>Writing </a:t>
            </a:r>
            <a:r>
              <a:rPr lang="en-US" dirty="0"/>
              <a:t>an </a:t>
            </a:r>
            <a:r>
              <a:rPr lang="en-US" dirty="0" smtClean="0"/>
              <a:t>E-mail Message</a:t>
            </a:r>
            <a:endParaRPr lang="en-US" dirty="0"/>
          </a:p>
          <a:p>
            <a:pPr>
              <a:buFont typeface="Wingdings" panose="05000000000000000000" pitchFamily="2" charset="2"/>
              <a:buChar char="ü"/>
            </a:pPr>
            <a:r>
              <a:rPr lang="en-US" dirty="0" smtClean="0"/>
              <a:t>Receiving </a:t>
            </a:r>
            <a:r>
              <a:rPr lang="en-US" dirty="0"/>
              <a:t>and </a:t>
            </a:r>
            <a:r>
              <a:rPr lang="en-US" dirty="0" smtClean="0"/>
              <a:t>Responding to </a:t>
            </a:r>
            <a:r>
              <a:rPr lang="en-US" dirty="0"/>
              <a:t>E-mail Messages</a:t>
            </a:r>
          </a:p>
          <a:p>
            <a:pPr>
              <a:buFont typeface="Wingdings" panose="05000000000000000000" pitchFamily="2" charset="2"/>
              <a:buChar char="ü"/>
            </a:pPr>
            <a:r>
              <a:rPr lang="en-US" dirty="0" smtClean="0"/>
              <a:t>Using </a:t>
            </a:r>
            <a:r>
              <a:rPr lang="en-US" dirty="0"/>
              <a:t>Ribbon in Outlook</a:t>
            </a:r>
          </a:p>
          <a:p>
            <a:pPr>
              <a:buFont typeface="Wingdings" panose="05000000000000000000" pitchFamily="2" charset="2"/>
              <a:buChar char="ü"/>
            </a:pPr>
            <a:r>
              <a:rPr lang="en-US" dirty="0" smtClean="0"/>
              <a:t>Formatting and Performing </a:t>
            </a:r>
            <a:r>
              <a:rPr lang="en-US" dirty="0"/>
              <a:t>Spell </a:t>
            </a:r>
            <a:r>
              <a:rPr lang="en-US" dirty="0" smtClean="0"/>
              <a:t>Check on </a:t>
            </a:r>
            <a:r>
              <a:rPr lang="en-US" dirty="0"/>
              <a:t>an E-mail Message</a:t>
            </a:r>
          </a:p>
          <a:p>
            <a:pPr>
              <a:buFont typeface="Wingdings" panose="05000000000000000000" pitchFamily="2" charset="2"/>
              <a:buChar char="ü"/>
            </a:pPr>
            <a:r>
              <a:rPr lang="en-US" dirty="0" smtClean="0"/>
              <a:t>Attaching </a:t>
            </a:r>
            <a:r>
              <a:rPr lang="en-US" dirty="0"/>
              <a:t>a File to </a:t>
            </a:r>
            <a:r>
              <a:rPr lang="en-US" dirty="0" smtClean="0"/>
              <a:t>an E-mail </a:t>
            </a:r>
            <a:r>
              <a:rPr lang="en-US" dirty="0"/>
              <a:t>Message</a:t>
            </a:r>
          </a:p>
          <a:p>
            <a:pPr>
              <a:buFont typeface="Wingdings" panose="05000000000000000000" pitchFamily="2" charset="2"/>
              <a:buChar char="ü"/>
            </a:pPr>
            <a:r>
              <a:rPr lang="en-US" dirty="0" smtClean="0"/>
              <a:t>Using </a:t>
            </a:r>
            <a:r>
              <a:rPr lang="en-US" dirty="0"/>
              <a:t>Help</a:t>
            </a:r>
          </a:p>
          <a:p>
            <a:pPr>
              <a:buFont typeface="Wingdings" panose="05000000000000000000" pitchFamily="2" charset="2"/>
              <a:buChar char="ü"/>
            </a:pPr>
            <a:r>
              <a:rPr lang="en-US" dirty="0" smtClean="0"/>
              <a:t>Printing </a:t>
            </a:r>
            <a:r>
              <a:rPr lang="en-US" dirty="0"/>
              <a:t>an </a:t>
            </a:r>
            <a:r>
              <a:rPr lang="en-US" dirty="0" smtClean="0"/>
              <a:t>E-mail Message</a:t>
            </a:r>
            <a:endParaRPr lang="en-US" dirty="0"/>
          </a:p>
          <a:p>
            <a:pPr>
              <a:buFont typeface="Wingdings" panose="05000000000000000000" pitchFamily="2" charset="2"/>
              <a:buChar char="ü"/>
            </a:pPr>
            <a:r>
              <a:rPr lang="en-US" dirty="0" smtClean="0"/>
              <a:t>Adding </a:t>
            </a:r>
            <a:r>
              <a:rPr lang="en-US" dirty="0"/>
              <a:t>and Modifying </a:t>
            </a:r>
            <a:r>
              <a:rPr lang="en-US" dirty="0" smtClean="0"/>
              <a:t>a Contact</a:t>
            </a:r>
            <a:endParaRPr lang="en-US" dirty="0"/>
          </a:p>
        </p:txBody>
      </p:sp>
      <p:sp>
        <p:nvSpPr>
          <p:cNvPr id="5" name="Title 4"/>
          <p:cNvSpPr>
            <a:spLocks noGrp="1"/>
          </p:cNvSpPr>
          <p:nvPr>
            <p:ph type="ctrTitle"/>
          </p:nvPr>
        </p:nvSpPr>
        <p:spPr/>
        <p:txBody>
          <a:bodyPr>
            <a:normAutofit/>
          </a:bodyPr>
          <a:lstStyle/>
          <a:p>
            <a:r>
              <a:rPr lang="en-US" dirty="0" smtClean="0">
                <a:solidFill>
                  <a:srgbClr val="0082DA"/>
                </a:solidFill>
              </a:rPr>
              <a:t>Learning Objectives</a:t>
            </a:r>
            <a:endParaRPr lang="en-US" dirty="0">
              <a:solidFill>
                <a:srgbClr val="0082DA"/>
              </a:solidFill>
            </a:endParaRPr>
          </a:p>
        </p:txBody>
      </p:sp>
    </p:spTree>
    <p:extLst>
      <p:ext uri="{BB962C8B-B14F-4D97-AF65-F5344CB8AC3E}">
        <p14:creationId xmlns:p14="http://schemas.microsoft.com/office/powerpoint/2010/main" val="33033594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lvl="1" indent="-457200">
              <a:buFont typeface="Wingdings" panose="05000000000000000000" pitchFamily="2" charset="2"/>
              <a:buChar char="Ø"/>
            </a:pPr>
            <a:r>
              <a:rPr lang="en-US" sz="2000" dirty="0"/>
              <a:t>Enter </a:t>
            </a:r>
            <a:r>
              <a:rPr lang="en-US" sz="2000" dirty="0"/>
              <a:t>all the details here, such as name, e-mail address and </a:t>
            </a:r>
            <a:r>
              <a:rPr lang="en-US" sz="2000" dirty="0"/>
              <a:t>password in </a:t>
            </a:r>
            <a:r>
              <a:rPr lang="en-US" sz="2000" dirty="0"/>
              <a:t>the </a:t>
            </a:r>
            <a:r>
              <a:rPr lang="en-US" sz="2000" b="1" dirty="0"/>
              <a:t>Add </a:t>
            </a:r>
            <a:r>
              <a:rPr lang="en-US" sz="2000" b="1" dirty="0" smtClean="0"/>
              <a:t>New </a:t>
            </a:r>
            <a:r>
              <a:rPr lang="en-US" sz="2000" b="1" dirty="0"/>
              <a:t>Account</a:t>
            </a:r>
            <a:r>
              <a:rPr lang="en-US" sz="2000" dirty="0"/>
              <a:t> </a:t>
            </a:r>
            <a:r>
              <a:rPr lang="en-US" sz="2000" dirty="0"/>
              <a:t>wizard</a:t>
            </a:r>
            <a:r>
              <a:rPr lang="en-US" sz="2000" dirty="0"/>
              <a:t> </a:t>
            </a:r>
            <a:r>
              <a:rPr lang="en-US" sz="2000" dirty="0"/>
              <a:t>and then click </a:t>
            </a:r>
            <a:r>
              <a:rPr lang="en-US" sz="2000" dirty="0"/>
              <a:t>the </a:t>
            </a:r>
            <a:r>
              <a:rPr lang="en-US" sz="2000" b="1" dirty="0"/>
              <a:t>Next</a:t>
            </a:r>
            <a:r>
              <a:rPr lang="en-US" sz="2000" dirty="0"/>
              <a:t> </a:t>
            </a:r>
            <a:r>
              <a:rPr lang="en-US" sz="2000" dirty="0"/>
              <a:t>button, </a:t>
            </a:r>
            <a:r>
              <a:rPr lang="en-US" sz="2000" dirty="0"/>
              <a:t>as shown in the following figure:</a:t>
            </a:r>
          </a:p>
          <a:p>
            <a:pPr lvl="1"/>
            <a:endParaRPr lang="en-US" dirty="0" smtClean="0"/>
          </a:p>
          <a:p>
            <a:pPr lvl="1"/>
            <a:endParaRPr lang="en-US" dirty="0"/>
          </a:p>
          <a:p>
            <a:pPr marL="457200" lvl="1" indent="-457200">
              <a:buFont typeface="Wingdings" panose="05000000000000000000" pitchFamily="2" charset="2"/>
              <a:buChar char="Ø"/>
            </a:pPr>
            <a:endParaRPr lang="en-US" sz="2000" dirty="0"/>
          </a:p>
          <a:p>
            <a:pPr marL="457200" lvl="1" indent="-457200">
              <a:buFont typeface="Wingdings" panose="05000000000000000000" pitchFamily="2" charset="2"/>
              <a:buChar char="Ø"/>
            </a:pPr>
            <a:endParaRPr lang="en-US" sz="2000" dirty="0"/>
          </a:p>
          <a:p>
            <a:pPr marL="457200" lvl="1" indent="-457200">
              <a:buFont typeface="Wingdings" panose="05000000000000000000" pitchFamily="2" charset="2"/>
              <a:buChar char="Ø"/>
            </a:pPr>
            <a:endParaRPr lang="en-US" sz="2000" dirty="0"/>
          </a:p>
        </p:txBody>
      </p:sp>
      <p:sp>
        <p:nvSpPr>
          <p:cNvPr id="3" name="Title 2"/>
          <p:cNvSpPr>
            <a:spLocks noGrp="1"/>
          </p:cNvSpPr>
          <p:nvPr>
            <p:ph type="ctrTitle"/>
          </p:nvPr>
        </p:nvSpPr>
        <p:spPr/>
        <p:txBody>
          <a:bodyPr>
            <a:normAutofit/>
          </a:bodyPr>
          <a:lstStyle/>
          <a:p>
            <a:r>
              <a:rPr lang="en-US" spc="-40" dirty="0">
                <a:solidFill>
                  <a:srgbClr val="0082DA"/>
                </a:solidFill>
              </a:rPr>
              <a:t>Session 4: Linking E-mail Account to E-mail Application</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362200"/>
            <a:ext cx="5313088" cy="34747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873117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lvl="1" indent="-457200">
              <a:buFont typeface="Wingdings" panose="05000000000000000000" pitchFamily="2" charset="2"/>
              <a:buChar char="Ø"/>
            </a:pPr>
            <a:r>
              <a:rPr lang="en-US" sz="2000" dirty="0" smtClean="0"/>
              <a:t>Now, a </a:t>
            </a:r>
            <a:r>
              <a:rPr lang="en-US" sz="2000" dirty="0"/>
              <a:t>configuring screen appears on the screen, which will configure the e-mail server settings of that e-mail address with the Outlook </a:t>
            </a:r>
            <a:r>
              <a:rPr lang="en-US" sz="2000" dirty="0" smtClean="0"/>
              <a:t>application.</a:t>
            </a:r>
          </a:p>
          <a:p>
            <a:pPr marL="457200" lvl="1" indent="-457200">
              <a:buFont typeface="Wingdings" panose="05000000000000000000" pitchFamily="2" charset="2"/>
              <a:buChar char="Ø"/>
            </a:pPr>
            <a:r>
              <a:rPr lang="en-US" sz="2000" dirty="0" smtClean="0"/>
              <a:t>Click </a:t>
            </a:r>
            <a:r>
              <a:rPr lang="en-US" sz="2000" dirty="0"/>
              <a:t>the </a:t>
            </a:r>
            <a:r>
              <a:rPr lang="en-US" sz="2000" b="1" dirty="0"/>
              <a:t>Next </a:t>
            </a:r>
            <a:r>
              <a:rPr lang="en-US" sz="2000" dirty="0"/>
              <a:t>button on </a:t>
            </a:r>
            <a:r>
              <a:rPr lang="en-US" sz="2000" dirty="0" smtClean="0"/>
              <a:t>the configuring </a:t>
            </a:r>
            <a:r>
              <a:rPr lang="en-US" sz="2000" dirty="0"/>
              <a:t>screen. </a:t>
            </a:r>
            <a:r>
              <a:rPr lang="en-US" sz="2000" dirty="0" smtClean="0"/>
              <a:t>Now, your </a:t>
            </a:r>
            <a:r>
              <a:rPr lang="en-US" sz="2000" dirty="0" smtClean="0"/>
              <a:t>e-mail </a:t>
            </a:r>
            <a:r>
              <a:rPr lang="en-US" sz="2000" dirty="0"/>
              <a:t>account will get linked to </a:t>
            </a:r>
            <a:r>
              <a:rPr lang="en-US" sz="2000" dirty="0" smtClean="0"/>
              <a:t>the e-mail </a:t>
            </a:r>
            <a:r>
              <a:rPr lang="en-US" sz="2000" dirty="0"/>
              <a:t>application and you will </a:t>
            </a:r>
            <a:r>
              <a:rPr lang="en-US" sz="2000" dirty="0" smtClean="0"/>
              <a:t>be directed </a:t>
            </a:r>
            <a:r>
              <a:rPr lang="en-US" sz="2000" dirty="0"/>
              <a:t>to the </a:t>
            </a:r>
            <a:r>
              <a:rPr lang="en-US" sz="2000" dirty="0" smtClean="0"/>
              <a:t>Inbox, as shown in the following figure:</a:t>
            </a:r>
            <a:endParaRPr lang="en-US" sz="2000" dirty="0"/>
          </a:p>
          <a:p>
            <a:pPr lvl="1"/>
            <a:endParaRPr lang="en-US" sz="2000" dirty="0"/>
          </a:p>
        </p:txBody>
      </p:sp>
      <p:sp>
        <p:nvSpPr>
          <p:cNvPr id="3" name="Title 2"/>
          <p:cNvSpPr>
            <a:spLocks noGrp="1"/>
          </p:cNvSpPr>
          <p:nvPr>
            <p:ph type="ctrTitle"/>
          </p:nvPr>
        </p:nvSpPr>
        <p:spPr/>
        <p:txBody>
          <a:bodyPr>
            <a:noAutofit/>
          </a:bodyPr>
          <a:lstStyle/>
          <a:p>
            <a:r>
              <a:rPr lang="en-US" spc="-40" dirty="0">
                <a:solidFill>
                  <a:srgbClr val="0082DA"/>
                </a:solidFill>
              </a:rPr>
              <a:t>Session 4: Linking E-mail Account to E-mail Application</a:t>
            </a:r>
            <a:endParaRPr lang="en-US" spc="-4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995095"/>
            <a:ext cx="5181600" cy="36190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738092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pc="-10" dirty="0" smtClean="0"/>
              <a:t>To </a:t>
            </a:r>
            <a:r>
              <a:rPr lang="en-US" spc="-10" dirty="0"/>
              <a:t>write an e-mail message using the Outlook </a:t>
            </a:r>
            <a:r>
              <a:rPr lang="en-US" spc="-10" dirty="0" smtClean="0"/>
              <a:t>application</a:t>
            </a:r>
            <a:r>
              <a:rPr lang="en-US" spc="-10" dirty="0" smtClean="0"/>
              <a:t>, you need to first start </a:t>
            </a:r>
            <a:r>
              <a:rPr lang="en-US" spc="-10" dirty="0" smtClean="0"/>
              <a:t>the </a:t>
            </a:r>
            <a:r>
              <a:rPr lang="en-US" b="1" spc="-10" dirty="0"/>
              <a:t>Microsoft Outlook </a:t>
            </a:r>
            <a:r>
              <a:rPr lang="en-US" spc="-10" dirty="0" smtClean="0"/>
              <a:t>application</a:t>
            </a:r>
            <a:r>
              <a:rPr lang="en-US" spc="-10" dirty="0"/>
              <a:t> </a:t>
            </a:r>
            <a:r>
              <a:rPr lang="en-US" spc="-10" dirty="0" smtClean="0"/>
              <a:t>and then c</a:t>
            </a:r>
            <a:r>
              <a:rPr lang="en-US" spc="-10" dirty="0" smtClean="0"/>
              <a:t>lick </a:t>
            </a:r>
            <a:r>
              <a:rPr lang="en-US" spc="-10" dirty="0"/>
              <a:t>the </a:t>
            </a:r>
            <a:r>
              <a:rPr lang="en-US" b="1" spc="-10" dirty="0"/>
              <a:t>New E-mail </a:t>
            </a:r>
            <a:r>
              <a:rPr lang="en-US" spc="-10" dirty="0" smtClean="0"/>
              <a:t>button</a:t>
            </a:r>
            <a:endParaRPr lang="en-US" spc="-10" dirty="0" smtClean="0"/>
          </a:p>
        </p:txBody>
      </p:sp>
      <p:sp>
        <p:nvSpPr>
          <p:cNvPr id="3" name="Title 2"/>
          <p:cNvSpPr>
            <a:spLocks noGrp="1"/>
          </p:cNvSpPr>
          <p:nvPr>
            <p:ph type="ctrTitle"/>
          </p:nvPr>
        </p:nvSpPr>
        <p:spPr/>
        <p:txBody>
          <a:bodyPr/>
          <a:lstStyle/>
          <a:p>
            <a:r>
              <a:rPr lang="en-US" dirty="0">
                <a:solidFill>
                  <a:srgbClr val="0082DA"/>
                </a:solidFill>
              </a:rPr>
              <a:t>Session 5: Writing an E-mail Message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057400"/>
            <a:ext cx="4953000" cy="41929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304800" y="1892935"/>
            <a:ext cx="3639670" cy="4298613"/>
          </a:xfrm>
          <a:prstGeom prst="rect">
            <a:avLst/>
          </a:prstGeom>
        </p:spPr>
        <p:txBody>
          <a:bodyPr wrap="square">
            <a:spAutoFit/>
          </a:bodyPr>
          <a:lstStyle/>
          <a:p>
            <a:pPr marL="457200">
              <a:spcBef>
                <a:spcPts val="400"/>
              </a:spcBef>
              <a:buClr>
                <a:srgbClr val="0082DA"/>
              </a:buClr>
            </a:pPr>
            <a:r>
              <a:rPr lang="en-US" sz="2000" dirty="0"/>
              <a:t>under the </a:t>
            </a:r>
            <a:r>
              <a:rPr lang="en-US" sz="2000" b="1" dirty="0"/>
              <a:t>New</a:t>
            </a:r>
            <a:r>
              <a:rPr lang="en-US" sz="2000" dirty="0"/>
              <a:t> group of the </a:t>
            </a:r>
            <a:r>
              <a:rPr lang="en-US" sz="2000" b="1" dirty="0"/>
              <a:t>Home</a:t>
            </a:r>
            <a:r>
              <a:rPr lang="en-US" sz="2000" dirty="0"/>
              <a:t> tab. </a:t>
            </a:r>
          </a:p>
          <a:p>
            <a:pPr marL="457200" indent="-457200">
              <a:spcBef>
                <a:spcPts val="400"/>
              </a:spcBef>
              <a:buClr>
                <a:srgbClr val="0082DA"/>
              </a:buClr>
              <a:buFont typeface="Wingdings" panose="05000000000000000000" pitchFamily="2" charset="2"/>
              <a:buChar char="Ø"/>
            </a:pPr>
            <a:r>
              <a:rPr lang="en-US" sz="2000" dirty="0"/>
              <a:t>Now, enter the e-mail components, such as </a:t>
            </a:r>
            <a:r>
              <a:rPr lang="en-US" sz="2000" b="1" dirty="0"/>
              <a:t>To</a:t>
            </a:r>
            <a:r>
              <a:rPr lang="en-US" sz="2000" dirty="0"/>
              <a:t>, </a:t>
            </a:r>
            <a:r>
              <a:rPr lang="en-US" sz="2000" b="1" dirty="0"/>
              <a:t>Cc</a:t>
            </a:r>
            <a:r>
              <a:rPr lang="en-US" sz="2000" dirty="0"/>
              <a:t>, </a:t>
            </a:r>
            <a:r>
              <a:rPr lang="en-US" sz="2000" b="1" dirty="0"/>
              <a:t>Subject</a:t>
            </a:r>
            <a:r>
              <a:rPr lang="en-US" sz="2000" dirty="0"/>
              <a:t>, and </a:t>
            </a:r>
            <a:r>
              <a:rPr lang="en-US" sz="2000" b="1" dirty="0"/>
              <a:t>Message</a:t>
            </a:r>
            <a:r>
              <a:rPr lang="en-US" sz="2000" dirty="0"/>
              <a:t> in the message window and then click the </a:t>
            </a:r>
            <a:r>
              <a:rPr lang="en-US" sz="2000" b="1" dirty="0"/>
              <a:t>Send</a:t>
            </a:r>
            <a:r>
              <a:rPr lang="en-US" sz="2000" dirty="0"/>
              <a:t> button, as shown in the </a:t>
            </a:r>
            <a:r>
              <a:rPr lang="en-US" sz="2000" dirty="0" smtClean="0"/>
              <a:t>given figure:</a:t>
            </a:r>
          </a:p>
          <a:p>
            <a:pPr marL="457200" indent="-457200">
              <a:spcBef>
                <a:spcPts val="400"/>
              </a:spcBef>
              <a:buClr>
                <a:srgbClr val="0082DA"/>
              </a:buClr>
              <a:buFont typeface="Wingdings" panose="05000000000000000000" pitchFamily="2" charset="2"/>
              <a:buChar char="Ø"/>
            </a:pPr>
            <a:r>
              <a:rPr lang="en-US" sz="2000" dirty="0" smtClean="0"/>
              <a:t>Now, the e-mail message is sent to the specified recipients.</a:t>
            </a:r>
          </a:p>
          <a:p>
            <a:pPr marL="457200" indent="-457200">
              <a:spcBef>
                <a:spcPts val="400"/>
              </a:spcBef>
              <a:buClr>
                <a:srgbClr val="0082DA"/>
              </a:buClr>
              <a:buFont typeface="Wingdings" panose="05000000000000000000" pitchFamily="2" charset="2"/>
              <a:buChar char="Ø"/>
            </a:pPr>
            <a:endParaRPr lang="en-US" sz="2000" dirty="0"/>
          </a:p>
          <a:p>
            <a:pPr marL="457200" indent="-457200">
              <a:spcBef>
                <a:spcPts val="400"/>
              </a:spcBef>
              <a:buClr>
                <a:srgbClr val="0082DA"/>
              </a:buClr>
              <a:buFont typeface="Wingdings" panose="05000000000000000000" pitchFamily="2" charset="2"/>
              <a:buChar char="Ø"/>
            </a:pPr>
            <a:endParaRPr lang="en-US" sz="2000" dirty="0"/>
          </a:p>
        </p:txBody>
      </p:sp>
    </p:spTree>
    <p:extLst>
      <p:ext uri="{BB962C8B-B14F-4D97-AF65-F5344CB8AC3E}">
        <p14:creationId xmlns:p14="http://schemas.microsoft.com/office/powerpoint/2010/main" val="21807721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S</a:t>
            </a:r>
            <a:r>
              <a:rPr lang="en-US" dirty="0" smtClean="0"/>
              <a:t>ome </a:t>
            </a:r>
            <a:r>
              <a:rPr lang="en-US" dirty="0"/>
              <a:t>important tips for writing a good e-mail message</a:t>
            </a:r>
            <a:r>
              <a:rPr lang="en-US" dirty="0" smtClean="0"/>
              <a:t>:</a:t>
            </a:r>
          </a:p>
          <a:p>
            <a:pPr lvl="1"/>
            <a:r>
              <a:rPr lang="en-US" dirty="0"/>
              <a:t>A</a:t>
            </a:r>
            <a:r>
              <a:rPr lang="en-US" dirty="0" smtClean="0"/>
              <a:t>void </a:t>
            </a:r>
            <a:r>
              <a:rPr lang="en-US" dirty="0"/>
              <a:t>sending your message to the Spam </a:t>
            </a:r>
            <a:r>
              <a:rPr lang="en-US" dirty="0" smtClean="0"/>
              <a:t>folder, make </a:t>
            </a:r>
            <a:r>
              <a:rPr lang="en-US" dirty="0"/>
              <a:t>sure you use a good subject for your message. Avoid using a single word like Hi, Thanks, </a:t>
            </a:r>
            <a:r>
              <a:rPr lang="en-US" dirty="0" smtClean="0"/>
              <a:t>etc. and </a:t>
            </a:r>
            <a:r>
              <a:rPr lang="en-US" dirty="0"/>
              <a:t>write the complete sentence. </a:t>
            </a:r>
            <a:r>
              <a:rPr lang="en-US" dirty="0" smtClean="0"/>
              <a:t>Avoid </a:t>
            </a:r>
            <a:r>
              <a:rPr lang="en-US" dirty="0"/>
              <a:t>writing lengthy messages</a:t>
            </a:r>
            <a:r>
              <a:rPr lang="en-US" dirty="0" smtClean="0"/>
              <a:t>.</a:t>
            </a:r>
          </a:p>
          <a:p>
            <a:pPr lvl="1"/>
            <a:r>
              <a:rPr lang="en-US" dirty="0"/>
              <a:t>Never use the informal writing style as you use for your family members and friends on social </a:t>
            </a:r>
            <a:r>
              <a:rPr lang="en-US" dirty="0" smtClean="0"/>
              <a:t>media accounts </a:t>
            </a:r>
            <a:r>
              <a:rPr lang="en-US" dirty="0"/>
              <a:t>like Facebook and WhatsApp, that is, avoid using short forms and write the </a:t>
            </a:r>
            <a:r>
              <a:rPr lang="en-US" dirty="0" smtClean="0"/>
              <a:t>complete words</a:t>
            </a:r>
            <a:r>
              <a:rPr lang="en-US" dirty="0"/>
              <a:t>. You need to take care of the casing also. It should be in the sentence case only</a:t>
            </a:r>
            <a:r>
              <a:rPr lang="en-US" dirty="0" smtClean="0"/>
              <a:t>.</a:t>
            </a:r>
          </a:p>
          <a:p>
            <a:pPr lvl="1"/>
            <a:r>
              <a:rPr lang="en-US" dirty="0"/>
              <a:t>For formal e-mails, follow the style of formal letters as you do for the manual letters. Always </a:t>
            </a:r>
            <a:r>
              <a:rPr lang="en-US" dirty="0" smtClean="0"/>
              <a:t>start with </a:t>
            </a:r>
            <a:r>
              <a:rPr lang="en-US" dirty="0"/>
              <a:t>Sir/Madam or the first name in the greeting. On the other hand, with informal e-mails or </a:t>
            </a:r>
            <a:r>
              <a:rPr lang="en-US" dirty="0" smtClean="0"/>
              <a:t>for the </a:t>
            </a:r>
            <a:r>
              <a:rPr lang="en-US" dirty="0"/>
              <a:t>casual ones like if you are sending an e-mail to your friend, you can use the casual writing </a:t>
            </a:r>
            <a:r>
              <a:rPr lang="en-US" dirty="0" smtClean="0"/>
              <a:t>style with </a:t>
            </a:r>
            <a:r>
              <a:rPr lang="en-US" dirty="0"/>
              <a:t>emoticons</a:t>
            </a:r>
            <a:r>
              <a:rPr lang="en-US" dirty="0" smtClean="0"/>
              <a:t>.</a:t>
            </a:r>
          </a:p>
          <a:p>
            <a:pPr lvl="1"/>
            <a:r>
              <a:rPr lang="en-US" dirty="0"/>
              <a:t>Always provide your full name in the e-mail so that a new person can easily </a:t>
            </a:r>
            <a:r>
              <a:rPr lang="en-US" dirty="0"/>
              <a:t>recognise</a:t>
            </a:r>
            <a:r>
              <a:rPr lang="en-US" dirty="0"/>
              <a:t> you. This </a:t>
            </a:r>
            <a:r>
              <a:rPr lang="en-US" dirty="0" smtClean="0"/>
              <a:t>is necessary </a:t>
            </a:r>
            <a:r>
              <a:rPr lang="en-US" dirty="0"/>
              <a:t>if your e-mail address is not telling about your identity</a:t>
            </a:r>
            <a:r>
              <a:rPr lang="en-US" dirty="0" smtClean="0"/>
              <a:t>.</a:t>
            </a:r>
          </a:p>
          <a:p>
            <a:pPr lvl="1"/>
            <a:r>
              <a:rPr lang="en-US" dirty="0"/>
              <a:t>Make it a habit of reading your typed e-mail before clicking on the Send button</a:t>
            </a:r>
            <a:r>
              <a:rPr lang="en-US" dirty="0" smtClean="0"/>
              <a:t>.</a:t>
            </a:r>
          </a:p>
          <a:p>
            <a:pPr lvl="1"/>
            <a:r>
              <a:rPr lang="en-US" dirty="0"/>
              <a:t>Always use polite expressions for the e-mail like Please, Thank you, May I please, </a:t>
            </a:r>
            <a:r>
              <a:rPr lang="en-US" dirty="0" smtClean="0"/>
              <a:t>Regards</a:t>
            </a:r>
            <a:r>
              <a:rPr lang="en-US" dirty="0"/>
              <a:t>, etc</a:t>
            </a:r>
            <a:r>
              <a:rPr lang="en-US" dirty="0" smtClean="0"/>
              <a:t>.</a:t>
            </a:r>
          </a:p>
          <a:p>
            <a:pPr lvl="1"/>
            <a:r>
              <a:rPr lang="en-US" dirty="0"/>
              <a:t>Put the recipients in Cc only if you want the main recipient to know whom you have sent the </a:t>
            </a:r>
            <a:r>
              <a:rPr lang="en-US" dirty="0" smtClean="0"/>
              <a:t>copy of </a:t>
            </a:r>
            <a:r>
              <a:rPr lang="en-US" dirty="0"/>
              <a:t>the e-mail; otherwise, use the Bcc field to share the copies of the e-mail.</a:t>
            </a:r>
          </a:p>
        </p:txBody>
      </p:sp>
      <p:sp>
        <p:nvSpPr>
          <p:cNvPr id="3" name="Title 2"/>
          <p:cNvSpPr>
            <a:spLocks noGrp="1"/>
          </p:cNvSpPr>
          <p:nvPr>
            <p:ph type="ctrTitle"/>
          </p:nvPr>
        </p:nvSpPr>
        <p:spPr/>
        <p:txBody>
          <a:bodyPr/>
          <a:lstStyle/>
          <a:p>
            <a:r>
              <a:rPr lang="en-US" dirty="0">
                <a:solidFill>
                  <a:srgbClr val="0082DA"/>
                </a:solidFill>
              </a:rPr>
              <a:t>Session 5: Writing an E-mail Message</a:t>
            </a:r>
            <a:endParaRPr lang="en-US" dirty="0"/>
          </a:p>
        </p:txBody>
      </p:sp>
    </p:spTree>
    <p:extLst>
      <p:ext uri="{BB962C8B-B14F-4D97-AF65-F5344CB8AC3E}">
        <p14:creationId xmlns:p14="http://schemas.microsoft.com/office/powerpoint/2010/main" val="11498361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10000"/>
              </a:lnSpc>
            </a:pPr>
            <a:r>
              <a:rPr lang="en-US" dirty="0" smtClean="0"/>
              <a:t>When </a:t>
            </a:r>
            <a:r>
              <a:rPr lang="en-US" dirty="0"/>
              <a:t>you receive an e-mail in the inbox, you can just read the message and close it. Other than this, </a:t>
            </a:r>
            <a:r>
              <a:rPr lang="en-US" dirty="0" smtClean="0"/>
              <a:t>you can select </a:t>
            </a:r>
            <a:r>
              <a:rPr lang="en-US" dirty="0"/>
              <a:t>the </a:t>
            </a:r>
            <a:r>
              <a:rPr lang="en-US" dirty="0" smtClean="0"/>
              <a:t>multiple options also (as shown in the given figure):</a:t>
            </a:r>
            <a:endParaRPr lang="en-US" dirty="0" smtClean="0"/>
          </a:p>
          <a:p>
            <a:pPr lvl="1">
              <a:lnSpc>
                <a:spcPct val="110000"/>
              </a:lnSpc>
            </a:pPr>
            <a:r>
              <a:rPr lang="en-US" b="1" dirty="0"/>
              <a:t>Reply</a:t>
            </a:r>
            <a:r>
              <a:rPr lang="en-US" dirty="0"/>
              <a:t>: Send a reply to the sender using this option</a:t>
            </a:r>
            <a:r>
              <a:rPr lang="en-US" dirty="0" smtClean="0"/>
              <a:t>.</a:t>
            </a:r>
          </a:p>
          <a:p>
            <a:pPr lvl="1">
              <a:lnSpc>
                <a:spcPct val="110000"/>
              </a:lnSpc>
            </a:pPr>
            <a:r>
              <a:rPr lang="en-US" b="1" dirty="0"/>
              <a:t>Reply All</a:t>
            </a:r>
            <a:r>
              <a:rPr lang="en-US" dirty="0"/>
              <a:t>: Send a reply to all the </a:t>
            </a:r>
            <a:r>
              <a:rPr lang="en-US" dirty="0" smtClean="0"/>
              <a:t>e-mail addresses </a:t>
            </a:r>
            <a:r>
              <a:rPr lang="en-US" dirty="0"/>
              <a:t>present in the To field as well as </a:t>
            </a:r>
            <a:r>
              <a:rPr lang="en-US" dirty="0" smtClean="0"/>
              <a:t>in the </a:t>
            </a:r>
            <a:r>
              <a:rPr lang="en-US" dirty="0"/>
              <a:t>Cc field at once</a:t>
            </a:r>
            <a:r>
              <a:rPr lang="en-US" dirty="0" smtClean="0"/>
              <a:t>.</a:t>
            </a:r>
          </a:p>
          <a:p>
            <a:pPr lvl="1">
              <a:lnSpc>
                <a:spcPct val="110000"/>
              </a:lnSpc>
            </a:pPr>
            <a:r>
              <a:rPr lang="en-US" b="1" dirty="0"/>
              <a:t>Forward</a:t>
            </a:r>
            <a:r>
              <a:rPr lang="en-US" dirty="0"/>
              <a:t>: Resend or forward the message to a new person</a:t>
            </a:r>
            <a:r>
              <a:rPr lang="en-US" dirty="0" smtClean="0"/>
              <a:t>.</a:t>
            </a:r>
            <a:r>
              <a:rPr lang="en-US" dirty="0"/>
              <a:t> In this case, you will have to write </a:t>
            </a:r>
            <a:r>
              <a:rPr lang="en-US" dirty="0" smtClean="0"/>
              <a:t>the receiver’s </a:t>
            </a:r>
            <a:r>
              <a:rPr lang="en-US" dirty="0"/>
              <a:t>e-mail address in the To and Cc fields. But, the message subject will appear </a:t>
            </a:r>
            <a:r>
              <a:rPr lang="en-US" dirty="0" smtClean="0"/>
              <a:t>automatically in </a:t>
            </a:r>
            <a:r>
              <a:rPr lang="en-US" dirty="0"/>
              <a:t>the Subject field.</a:t>
            </a:r>
          </a:p>
          <a:p>
            <a:pPr lvl="1">
              <a:lnSpc>
                <a:spcPct val="110000"/>
              </a:lnSpc>
            </a:pPr>
            <a:r>
              <a:rPr lang="en-US" b="1" dirty="0"/>
              <a:t>Delete</a:t>
            </a:r>
            <a:r>
              <a:rPr lang="en-US" dirty="0"/>
              <a:t>: Delete the e-mail from the inbox. As you delete the e-mail, it is sent to the Deleted </a:t>
            </a:r>
            <a:r>
              <a:rPr lang="en-US" dirty="0" smtClean="0"/>
              <a:t>Items folder </a:t>
            </a:r>
            <a:r>
              <a:rPr lang="en-US" dirty="0"/>
              <a:t>(where all the deleted e-mails are kept).</a:t>
            </a:r>
          </a:p>
        </p:txBody>
      </p:sp>
      <p:sp>
        <p:nvSpPr>
          <p:cNvPr id="3" name="Title 2"/>
          <p:cNvSpPr>
            <a:spLocks noGrp="1"/>
          </p:cNvSpPr>
          <p:nvPr>
            <p:ph type="ctrTitle"/>
          </p:nvPr>
        </p:nvSpPr>
        <p:spPr/>
        <p:txBody>
          <a:bodyPr>
            <a:noAutofit/>
          </a:bodyPr>
          <a:lstStyle/>
          <a:p>
            <a:r>
              <a:rPr lang="en-US" spc="-80" dirty="0">
                <a:solidFill>
                  <a:srgbClr val="0082DA"/>
                </a:solidFill>
              </a:rPr>
              <a:t>Session 6: Receiving and Responding to E-mail </a:t>
            </a:r>
            <a:r>
              <a:rPr lang="en-US" spc="-80" dirty="0" smtClean="0">
                <a:solidFill>
                  <a:srgbClr val="0082DA"/>
                </a:solidFill>
              </a:rPr>
              <a:t>Messages</a:t>
            </a:r>
            <a:endParaRPr lang="en-US" spc="-80" dirty="0">
              <a:solidFill>
                <a:srgbClr val="0082DA"/>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7249" y="4953000"/>
            <a:ext cx="3749503" cy="13376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804312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a:t>
            </a:r>
            <a:r>
              <a:rPr lang="en-US" dirty="0" smtClean="0"/>
              <a:t> </a:t>
            </a:r>
            <a:r>
              <a:rPr lang="en-US" dirty="0"/>
              <a:t>Ribbon has many options in different </a:t>
            </a:r>
            <a:r>
              <a:rPr lang="en-US" dirty="0" smtClean="0"/>
              <a:t>tabs in the outlook. some of the options are as follows:</a:t>
            </a:r>
          </a:p>
          <a:p>
            <a:pPr lvl="1">
              <a:lnSpc>
                <a:spcPct val="110000"/>
              </a:lnSpc>
            </a:pPr>
            <a:r>
              <a:rPr lang="en-US" b="1" dirty="0"/>
              <a:t>Home </a:t>
            </a:r>
            <a:r>
              <a:rPr lang="en-US" b="1" dirty="0" smtClean="0"/>
              <a:t>tab</a:t>
            </a:r>
            <a:r>
              <a:rPr lang="en-US" b="1" dirty="0"/>
              <a:t>: </a:t>
            </a:r>
            <a:r>
              <a:rPr lang="en-US" dirty="0" smtClean="0"/>
              <a:t>It </a:t>
            </a:r>
            <a:r>
              <a:rPr lang="en-US" dirty="0"/>
              <a:t>has different groups such as New, Delete, </a:t>
            </a:r>
            <a:r>
              <a:rPr lang="en-US" dirty="0" smtClean="0"/>
              <a:t>Respond, Quick </a:t>
            </a:r>
            <a:r>
              <a:rPr lang="en-US" dirty="0"/>
              <a:t>Steps, Move, Tags, Find and Send/Receive</a:t>
            </a:r>
            <a:r>
              <a:rPr lang="en-US" dirty="0" smtClean="0"/>
              <a:t>. The following figure shows the Home tab:</a:t>
            </a:r>
            <a:endParaRPr lang="en-US" dirty="0" smtClean="0"/>
          </a:p>
          <a:p>
            <a:pPr lvl="1">
              <a:lnSpc>
                <a:spcPct val="110000"/>
              </a:lnSpc>
            </a:pPr>
            <a:endParaRPr lang="en-US" dirty="0" smtClean="0"/>
          </a:p>
          <a:p>
            <a:pPr lvl="1">
              <a:lnSpc>
                <a:spcPct val="110000"/>
              </a:lnSpc>
            </a:pPr>
            <a:endParaRPr lang="en-US" dirty="0"/>
          </a:p>
          <a:p>
            <a:pPr lvl="1">
              <a:lnSpc>
                <a:spcPct val="110000"/>
              </a:lnSpc>
            </a:pPr>
            <a:endParaRPr lang="en-US" dirty="0" smtClean="0"/>
          </a:p>
          <a:p>
            <a:pPr lvl="1">
              <a:lnSpc>
                <a:spcPct val="110000"/>
              </a:lnSpc>
            </a:pPr>
            <a:endParaRPr lang="en-US" dirty="0"/>
          </a:p>
          <a:p>
            <a:pPr marL="457200" lvl="1" indent="0">
              <a:lnSpc>
                <a:spcPct val="110000"/>
              </a:lnSpc>
              <a:buNone/>
            </a:pPr>
            <a:r>
              <a:rPr lang="en-US" dirty="0" smtClean="0"/>
              <a:t>      </a:t>
            </a:r>
            <a:r>
              <a:rPr lang="en-US" dirty="0" smtClean="0"/>
              <a:t>The </a:t>
            </a:r>
            <a:r>
              <a:rPr lang="en-US" dirty="0"/>
              <a:t>most commonly used options of Home tab are</a:t>
            </a:r>
            <a:r>
              <a:rPr lang="en-US" dirty="0" smtClean="0"/>
              <a:t>:</a:t>
            </a:r>
          </a:p>
          <a:p>
            <a:pPr lvl="2">
              <a:lnSpc>
                <a:spcPct val="110000"/>
              </a:lnSpc>
            </a:pPr>
            <a:r>
              <a:rPr lang="en-US" b="1" dirty="0"/>
              <a:t>New </a:t>
            </a:r>
            <a:r>
              <a:rPr lang="en-US" b="1" dirty="0" smtClean="0"/>
              <a:t>E-mail: </a:t>
            </a:r>
            <a:r>
              <a:rPr lang="en-US" dirty="0"/>
              <a:t>New e-mails can be written using this option.</a:t>
            </a:r>
            <a:endParaRPr lang="en-US" b="1" dirty="0" smtClean="0"/>
          </a:p>
          <a:p>
            <a:pPr lvl="2">
              <a:lnSpc>
                <a:spcPct val="110000"/>
              </a:lnSpc>
            </a:pPr>
            <a:r>
              <a:rPr lang="en-US" b="1" dirty="0"/>
              <a:t>New </a:t>
            </a:r>
            <a:r>
              <a:rPr lang="en-US" b="1" dirty="0" smtClean="0"/>
              <a:t>Items: </a:t>
            </a:r>
            <a:r>
              <a:rPr lang="en-US" dirty="0"/>
              <a:t>Using this option, new contacts, appointments, meetings, tasks, etc. can be </a:t>
            </a:r>
            <a:r>
              <a:rPr lang="en-US" dirty="0" smtClean="0"/>
              <a:t>added into </a:t>
            </a:r>
            <a:r>
              <a:rPr lang="en-US" dirty="0"/>
              <a:t>the e-mail application.</a:t>
            </a:r>
            <a:endParaRPr lang="en-US" b="1" dirty="0" smtClean="0"/>
          </a:p>
          <a:p>
            <a:pPr lvl="2">
              <a:lnSpc>
                <a:spcPct val="110000"/>
              </a:lnSpc>
            </a:pPr>
            <a:r>
              <a:rPr lang="en-US" b="1" dirty="0" smtClean="0"/>
              <a:t>Unread/Read: </a:t>
            </a:r>
            <a:r>
              <a:rPr lang="en-US" dirty="0"/>
              <a:t>This option converts the e-mail from read to </a:t>
            </a:r>
            <a:r>
              <a:rPr lang="en-US" dirty="0" smtClean="0"/>
              <a:t>unread and </a:t>
            </a:r>
            <a:r>
              <a:rPr lang="en-US" dirty="0"/>
              <a:t>unread to read.</a:t>
            </a:r>
            <a:endParaRPr lang="en-US" b="1" dirty="0" smtClean="0"/>
          </a:p>
          <a:p>
            <a:pPr lvl="2">
              <a:lnSpc>
                <a:spcPct val="110000"/>
              </a:lnSpc>
            </a:pPr>
            <a:r>
              <a:rPr lang="en-US" b="1" dirty="0"/>
              <a:t>Send/Receive All </a:t>
            </a:r>
            <a:r>
              <a:rPr lang="en-US" b="1" dirty="0" smtClean="0"/>
              <a:t>Folders: </a:t>
            </a:r>
            <a:r>
              <a:rPr lang="en-US" dirty="0"/>
              <a:t>This option performs the task of downloading all the e-mails </a:t>
            </a:r>
            <a:r>
              <a:rPr lang="en-US" dirty="0" smtClean="0"/>
              <a:t>from the </a:t>
            </a:r>
            <a:r>
              <a:rPr lang="en-US" dirty="0"/>
              <a:t>server</a:t>
            </a:r>
            <a:r>
              <a:rPr lang="en-US" dirty="0" smtClean="0"/>
              <a:t>.</a:t>
            </a:r>
            <a:endParaRPr lang="en-US" dirty="0" smtClean="0"/>
          </a:p>
        </p:txBody>
      </p:sp>
      <p:sp>
        <p:nvSpPr>
          <p:cNvPr id="3" name="Title 2"/>
          <p:cNvSpPr>
            <a:spLocks noGrp="1"/>
          </p:cNvSpPr>
          <p:nvPr>
            <p:ph type="ctrTitle"/>
          </p:nvPr>
        </p:nvSpPr>
        <p:spPr/>
        <p:txBody>
          <a:bodyPr/>
          <a:lstStyle/>
          <a:p>
            <a:r>
              <a:rPr lang="en-US" dirty="0">
                <a:solidFill>
                  <a:srgbClr val="0082DA"/>
                </a:solidFill>
              </a:rPr>
              <a:t>Session 7: Using Ribbon in Outlook</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2751579"/>
            <a:ext cx="7848600" cy="10584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534699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10600" cy="5562600"/>
          </a:xfrm>
        </p:spPr>
        <p:txBody>
          <a:bodyPr>
            <a:normAutofit/>
          </a:bodyPr>
          <a:lstStyle/>
          <a:p>
            <a:pPr lvl="1">
              <a:lnSpc>
                <a:spcPct val="110000"/>
              </a:lnSpc>
            </a:pPr>
            <a:r>
              <a:rPr lang="en-US" b="1" dirty="0"/>
              <a:t>Send/Receive tab: </a:t>
            </a:r>
            <a:r>
              <a:rPr lang="en-US" dirty="0"/>
              <a:t>This tab contains all the options required for downloading e-mails and related tasks such as Send/Receive All Folders, Send All, Show Progress, Work Offline, etc</a:t>
            </a:r>
            <a:r>
              <a:rPr lang="en-US" dirty="0" smtClean="0"/>
              <a:t>. </a:t>
            </a:r>
            <a:r>
              <a:rPr lang="en-US" dirty="0" smtClean="0"/>
              <a:t>The following figure shows the Send/Receive tab:</a:t>
            </a:r>
          </a:p>
          <a:p>
            <a:endParaRPr lang="en-US" b="1" dirty="0" smtClean="0"/>
          </a:p>
          <a:p>
            <a:endParaRPr lang="en-US" sz="3200" b="1" dirty="0" smtClean="0"/>
          </a:p>
          <a:p>
            <a:endParaRPr lang="en-US" b="1" dirty="0"/>
          </a:p>
          <a:p>
            <a:pPr lvl="1">
              <a:lnSpc>
                <a:spcPct val="110000"/>
              </a:lnSpc>
            </a:pPr>
            <a:r>
              <a:rPr lang="en-US" b="1" dirty="0" smtClean="0"/>
              <a:t>Folder </a:t>
            </a:r>
            <a:r>
              <a:rPr lang="en-US" b="1" dirty="0"/>
              <a:t>Tab: </a:t>
            </a:r>
            <a:r>
              <a:rPr lang="en-US" dirty="0"/>
              <a:t>This tab has all the options related to the folders of the e-mail </a:t>
            </a:r>
            <a:r>
              <a:rPr lang="en-US" dirty="0" smtClean="0"/>
              <a:t>application. You </a:t>
            </a:r>
            <a:r>
              <a:rPr lang="en-US" dirty="0"/>
              <a:t>can </a:t>
            </a:r>
            <a:r>
              <a:rPr lang="en-US" dirty="0"/>
              <a:t>organise</a:t>
            </a:r>
            <a:r>
              <a:rPr lang="en-US" dirty="0"/>
              <a:t> the folders such as Inbox, Outbox, Sent Items and more using this tab. </a:t>
            </a:r>
            <a:r>
              <a:rPr lang="en-US" dirty="0" smtClean="0"/>
              <a:t>The following figure shows a Folder tab:</a:t>
            </a:r>
            <a:endParaRPr lang="en-US" dirty="0"/>
          </a:p>
          <a:p>
            <a:pPr lvl="1"/>
            <a:endParaRPr lang="en-US" dirty="0" smtClean="0"/>
          </a:p>
          <a:p>
            <a:pPr lvl="1"/>
            <a:endParaRPr lang="en-US" dirty="0"/>
          </a:p>
          <a:p>
            <a:pPr lvl="1"/>
            <a:endParaRPr lang="en-US" dirty="0" smtClean="0"/>
          </a:p>
          <a:p>
            <a:pPr lvl="1"/>
            <a:endParaRPr lang="en-US" dirty="0" smtClean="0"/>
          </a:p>
          <a:p>
            <a:pPr lvl="1" indent="0">
              <a:lnSpc>
                <a:spcPct val="110000"/>
              </a:lnSpc>
              <a:buNone/>
            </a:pPr>
            <a:r>
              <a:rPr lang="en-US" dirty="0" smtClean="0"/>
              <a:t>Some </a:t>
            </a:r>
            <a:r>
              <a:rPr lang="en-US" dirty="0" smtClean="0"/>
              <a:t>of the </a:t>
            </a:r>
            <a:r>
              <a:rPr lang="en-US" dirty="0"/>
              <a:t>commonly used options are as follows</a:t>
            </a:r>
            <a:r>
              <a:rPr lang="en-US" dirty="0" smtClean="0"/>
              <a:t>:</a:t>
            </a:r>
          </a:p>
          <a:p>
            <a:pPr lvl="2">
              <a:lnSpc>
                <a:spcPct val="110000"/>
              </a:lnSpc>
            </a:pPr>
            <a:r>
              <a:rPr lang="en-US" b="1" dirty="0"/>
              <a:t>New </a:t>
            </a:r>
            <a:r>
              <a:rPr lang="en-US" b="1" dirty="0" smtClean="0"/>
              <a:t>Folder: </a:t>
            </a:r>
            <a:r>
              <a:rPr lang="en-US" dirty="0"/>
              <a:t>This option can be used to create a new folder like Important, Work and more.</a:t>
            </a:r>
            <a:endParaRPr lang="en-US" b="1" dirty="0" smtClean="0"/>
          </a:p>
          <a:p>
            <a:pPr lvl="2">
              <a:lnSpc>
                <a:spcPct val="110000"/>
              </a:lnSpc>
            </a:pPr>
            <a:r>
              <a:rPr lang="en-US" b="1" dirty="0"/>
              <a:t>Copy </a:t>
            </a:r>
            <a:r>
              <a:rPr lang="en-US" b="1" dirty="0" smtClean="0"/>
              <a:t>Folder: </a:t>
            </a:r>
            <a:r>
              <a:rPr lang="en-US" dirty="0"/>
              <a:t>It creates a copy of the selected folder.</a:t>
            </a:r>
            <a:endParaRPr lang="en-US" b="1" dirty="0" smtClean="0"/>
          </a:p>
          <a:p>
            <a:endParaRPr lang="en-US" dirty="0"/>
          </a:p>
        </p:txBody>
      </p:sp>
      <p:sp>
        <p:nvSpPr>
          <p:cNvPr id="3" name="Title 2"/>
          <p:cNvSpPr>
            <a:spLocks noGrp="1"/>
          </p:cNvSpPr>
          <p:nvPr>
            <p:ph type="ctrTitle"/>
          </p:nvPr>
        </p:nvSpPr>
        <p:spPr/>
        <p:txBody>
          <a:bodyPr/>
          <a:lstStyle/>
          <a:p>
            <a:r>
              <a:rPr lang="en-US" dirty="0">
                <a:solidFill>
                  <a:srgbClr val="0082DA"/>
                </a:solidFill>
              </a:rPr>
              <a:t>Session 7: Using Ribbon in Outlook</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0"/>
            <a:ext cx="7620000" cy="10322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495800"/>
            <a:ext cx="7620000" cy="10265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24245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2">
              <a:lnSpc>
                <a:spcPct val="110000"/>
              </a:lnSpc>
            </a:pPr>
            <a:r>
              <a:rPr lang="en-US" b="1" dirty="0"/>
              <a:t>Clean Up Folder: </a:t>
            </a:r>
            <a:r>
              <a:rPr lang="en-US" dirty="0"/>
              <a:t>It cleans up the selected folder.</a:t>
            </a:r>
            <a:endParaRPr lang="en-US" b="1" dirty="0"/>
          </a:p>
          <a:p>
            <a:pPr lvl="2">
              <a:lnSpc>
                <a:spcPct val="110000"/>
              </a:lnSpc>
            </a:pPr>
            <a:r>
              <a:rPr lang="en-US" b="1" dirty="0"/>
              <a:t>Delete All: </a:t>
            </a:r>
            <a:r>
              <a:rPr lang="en-US" dirty="0"/>
              <a:t>This option is used to delete the folder.</a:t>
            </a:r>
            <a:endParaRPr lang="en-US" b="1" dirty="0"/>
          </a:p>
          <a:p>
            <a:pPr lvl="2">
              <a:lnSpc>
                <a:spcPct val="110000"/>
              </a:lnSpc>
            </a:pPr>
            <a:r>
              <a:rPr lang="en-US" b="1" dirty="0"/>
              <a:t>Folder Properties: </a:t>
            </a:r>
            <a:r>
              <a:rPr lang="en-US" dirty="0"/>
              <a:t>It shows the properties of the selected folder.</a:t>
            </a:r>
          </a:p>
          <a:p>
            <a:pPr lvl="1">
              <a:lnSpc>
                <a:spcPct val="110000"/>
              </a:lnSpc>
            </a:pPr>
            <a:r>
              <a:rPr lang="en-US" b="1" dirty="0" smtClean="0"/>
              <a:t>View </a:t>
            </a:r>
            <a:r>
              <a:rPr lang="en-US" b="1" dirty="0"/>
              <a:t>Tab: </a:t>
            </a:r>
            <a:r>
              <a:rPr lang="en-US" dirty="0"/>
              <a:t>View Tab refers to the mode of viewing the </a:t>
            </a:r>
            <a:r>
              <a:rPr lang="en-US" dirty="0" smtClean="0"/>
              <a:t>e-mail. </a:t>
            </a:r>
            <a:r>
              <a:rPr lang="en-US" dirty="0"/>
              <a:t>You can change the </a:t>
            </a:r>
            <a:r>
              <a:rPr lang="en-US" dirty="0" smtClean="0"/>
              <a:t>view of </a:t>
            </a:r>
            <a:r>
              <a:rPr lang="en-US" dirty="0"/>
              <a:t>the e-mail using this tab. For example, you can change the settings for navigation pane, add </a:t>
            </a:r>
            <a:r>
              <a:rPr lang="en-US" dirty="0" smtClean="0"/>
              <a:t>new columns </a:t>
            </a:r>
            <a:r>
              <a:rPr lang="en-US" dirty="0"/>
              <a:t>in the e-mail application, expand or collapse any section, etc</a:t>
            </a:r>
            <a:r>
              <a:rPr lang="en-US" dirty="0" smtClean="0"/>
              <a:t>. </a:t>
            </a:r>
            <a:r>
              <a:rPr lang="en-US" dirty="0" smtClean="0"/>
              <a:t>The following figure shows a View tab:</a:t>
            </a:r>
            <a:endParaRPr lang="en-US" dirty="0" smtClean="0"/>
          </a:p>
          <a:p>
            <a:pPr lvl="1"/>
            <a:endParaRPr lang="en-US" dirty="0" smtClean="0"/>
          </a:p>
          <a:p>
            <a:endParaRPr lang="en-US" dirty="0"/>
          </a:p>
        </p:txBody>
      </p:sp>
      <p:sp>
        <p:nvSpPr>
          <p:cNvPr id="3" name="Title 2"/>
          <p:cNvSpPr>
            <a:spLocks noGrp="1"/>
          </p:cNvSpPr>
          <p:nvPr>
            <p:ph type="ctrTitle"/>
          </p:nvPr>
        </p:nvSpPr>
        <p:spPr/>
        <p:txBody>
          <a:bodyPr/>
          <a:lstStyle/>
          <a:p>
            <a:r>
              <a:rPr lang="en-US" dirty="0">
                <a:solidFill>
                  <a:srgbClr val="0082DA"/>
                </a:solidFill>
              </a:rPr>
              <a:t>Session 7: Using Ribbon in Outlook</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88" y="3505200"/>
            <a:ext cx="7655011" cy="10280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341232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10640"/>
            <a:ext cx="8610600" cy="5166360"/>
          </a:xfrm>
        </p:spPr>
        <p:txBody>
          <a:bodyPr/>
          <a:lstStyle/>
          <a:p>
            <a:r>
              <a:rPr lang="en-US" dirty="0"/>
              <a:t>While writing the e-mail message, you may want to apply some formatting on it like increasing the </a:t>
            </a:r>
            <a:r>
              <a:rPr lang="en-US" dirty="0" smtClean="0"/>
              <a:t>font size</a:t>
            </a:r>
            <a:r>
              <a:rPr lang="en-US" dirty="0"/>
              <a:t>, changing the font color or background color, bold, italic, underline, etc. </a:t>
            </a:r>
            <a:endParaRPr lang="en-US" dirty="0" smtClean="0"/>
          </a:p>
          <a:p>
            <a:r>
              <a:rPr lang="en-US" spc="-40" dirty="0"/>
              <a:t>All this formatting can be applied using the </a:t>
            </a:r>
            <a:r>
              <a:rPr lang="en-US" b="1" spc="-40" dirty="0"/>
              <a:t>Basic Text</a:t>
            </a:r>
            <a:r>
              <a:rPr lang="en-US" spc="-40" dirty="0"/>
              <a:t> group of the </a:t>
            </a:r>
            <a:r>
              <a:rPr lang="en-US" b="1" spc="-40" dirty="0"/>
              <a:t>Message</a:t>
            </a:r>
            <a:r>
              <a:rPr lang="en-US" spc="-40" dirty="0"/>
              <a:t> tab. </a:t>
            </a:r>
          </a:p>
          <a:p>
            <a:endParaRPr lang="en-US" dirty="0" smtClean="0"/>
          </a:p>
        </p:txBody>
      </p:sp>
      <p:sp>
        <p:nvSpPr>
          <p:cNvPr id="3" name="Title 2"/>
          <p:cNvSpPr>
            <a:spLocks noGrp="1"/>
          </p:cNvSpPr>
          <p:nvPr>
            <p:ph type="ctrTitle"/>
          </p:nvPr>
        </p:nvSpPr>
        <p:spPr>
          <a:xfrm>
            <a:off x="0" y="553208"/>
            <a:ext cx="9144000" cy="665992"/>
          </a:xfrm>
        </p:spPr>
        <p:txBody>
          <a:bodyPr>
            <a:noAutofit/>
          </a:bodyPr>
          <a:lstStyle/>
          <a:p>
            <a:pPr>
              <a:lnSpc>
                <a:spcPct val="80000"/>
              </a:lnSpc>
            </a:pPr>
            <a:r>
              <a:rPr lang="en-US" spc="-30" dirty="0">
                <a:solidFill>
                  <a:srgbClr val="0082DA"/>
                </a:solidFill>
              </a:rPr>
              <a:t>Session 8: Formatting and Performing Spell Check on an </a:t>
            </a:r>
            <a:r>
              <a:rPr lang="en-US" spc="-30" dirty="0" smtClean="0">
                <a:solidFill>
                  <a:srgbClr val="0082DA"/>
                </a:solidFill>
              </a:rPr>
              <a:t>E-mail Message</a:t>
            </a:r>
            <a:endParaRPr lang="en-US" spc="-30" dirty="0">
              <a:solidFill>
                <a:srgbClr val="0082DA"/>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747" y="2713479"/>
            <a:ext cx="4215653" cy="36873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Content Placeholder 1"/>
          <p:cNvSpPr txBox="1">
            <a:spLocks/>
          </p:cNvSpPr>
          <p:nvPr/>
        </p:nvSpPr>
        <p:spPr>
          <a:xfrm>
            <a:off x="304799" y="2590800"/>
            <a:ext cx="4394947" cy="5166360"/>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The </a:t>
            </a:r>
            <a:r>
              <a:rPr lang="en-US" b="1" dirty="0" smtClean="0"/>
              <a:t>Basic Text </a:t>
            </a:r>
            <a:r>
              <a:rPr lang="en-US" dirty="0" smtClean="0"/>
              <a:t>group has many options that you can use to change formatting of the e-mail message, such as Font, Font Size, Bold, Italic and Underline, Text Highlight Colour, Font Colour, Bullets and Numbering, Alignment, Indentation, Clear Formatting, Grow Font and Shrink Font. </a:t>
            </a:r>
          </a:p>
          <a:p>
            <a:r>
              <a:rPr lang="en-US" dirty="0" smtClean="0"/>
              <a:t>The given figure shows a formatted e-mail message.</a:t>
            </a:r>
            <a:endParaRPr lang="en-US" dirty="0" smtClean="0"/>
          </a:p>
        </p:txBody>
      </p:sp>
    </p:spTree>
    <p:extLst>
      <p:ext uri="{BB962C8B-B14F-4D97-AF65-F5344CB8AC3E}">
        <p14:creationId xmlns:p14="http://schemas.microsoft.com/office/powerpoint/2010/main" val="20484217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To spell check your e-mail </a:t>
            </a:r>
            <a:r>
              <a:rPr lang="en-US" dirty="0" smtClean="0"/>
              <a:t> you need to click </a:t>
            </a:r>
            <a:r>
              <a:rPr lang="en-US" dirty="0" smtClean="0"/>
              <a:t>the </a:t>
            </a:r>
            <a:r>
              <a:rPr lang="en-US" b="1" dirty="0"/>
              <a:t>Spelling &amp; Grammar</a:t>
            </a:r>
            <a:r>
              <a:rPr lang="en-US" dirty="0"/>
              <a:t> </a:t>
            </a:r>
            <a:r>
              <a:rPr lang="en-US" dirty="0" smtClean="0"/>
              <a:t>button located </a:t>
            </a:r>
            <a:r>
              <a:rPr lang="en-US" dirty="0"/>
              <a:t>in the </a:t>
            </a:r>
            <a:r>
              <a:rPr lang="en-US" b="1" dirty="0" smtClean="0"/>
              <a:t>Proofing</a:t>
            </a:r>
            <a:r>
              <a:rPr lang="en-US" dirty="0" smtClean="0"/>
              <a:t> group </a:t>
            </a:r>
            <a:r>
              <a:rPr lang="en-US" dirty="0"/>
              <a:t>of the </a:t>
            </a:r>
            <a:r>
              <a:rPr lang="en-US" b="1" dirty="0"/>
              <a:t>Review</a:t>
            </a:r>
            <a:r>
              <a:rPr lang="en-US" dirty="0"/>
              <a:t> tab. </a:t>
            </a:r>
            <a:endParaRPr lang="en-US" dirty="0" smtClean="0"/>
          </a:p>
          <a:p>
            <a:pPr lvl="1"/>
            <a:endParaRPr lang="en-US" dirty="0" smtClean="0"/>
          </a:p>
          <a:p>
            <a:pPr lvl="1"/>
            <a:endParaRPr lang="en-US" dirty="0" smtClean="0"/>
          </a:p>
          <a:p>
            <a:pPr lvl="1"/>
            <a:endParaRPr lang="en-US" dirty="0" smtClean="0"/>
          </a:p>
          <a:p>
            <a:pPr marL="457200" lvl="1" indent="0">
              <a:buNone/>
            </a:pPr>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Spell Check of an E-mail Message</a:t>
            </a:r>
          </a:p>
        </p:txBody>
      </p:sp>
      <p:sp>
        <p:nvSpPr>
          <p:cNvPr id="4" name="Content Placeholder 1"/>
          <p:cNvSpPr txBox="1">
            <a:spLocks/>
          </p:cNvSpPr>
          <p:nvPr/>
        </p:nvSpPr>
        <p:spPr>
          <a:xfrm>
            <a:off x="309282" y="1905000"/>
            <a:ext cx="4110318" cy="4709160"/>
          </a:xfrm>
          <a:prstGeom prst="rect">
            <a:avLst/>
          </a:prstGeom>
        </p:spPr>
        <p:txBody>
          <a:bodyPr vert="horz" lIns="91440" tIns="45720" rIns="91440" bIns="45720" rtlCol="0">
            <a:normAutofit fontScale="85000" lnSpcReduction="10000"/>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a:lnSpc>
                <a:spcPct val="120000"/>
              </a:lnSpc>
              <a:buFont typeface="Wingdings" panose="05000000000000000000" pitchFamily="2" charset="2"/>
              <a:buChar char="Ø"/>
            </a:pPr>
            <a:r>
              <a:rPr lang="en-US" sz="2200" dirty="0" smtClean="0"/>
              <a:t>The </a:t>
            </a:r>
            <a:r>
              <a:rPr lang="en-US" sz="2200" b="1" dirty="0"/>
              <a:t>Spelling and Grammar </a:t>
            </a:r>
            <a:r>
              <a:rPr lang="en-US" sz="2200" dirty="0"/>
              <a:t>dialog box will appear on the screen and it will show you the spelling or grammatical mistakes one by one. Make sure you check the </a:t>
            </a:r>
            <a:r>
              <a:rPr lang="en-US" sz="2200" b="1" dirty="0" smtClean="0"/>
              <a:t>Check grammar</a:t>
            </a:r>
            <a:r>
              <a:rPr lang="en-US" sz="2200" dirty="0" smtClean="0"/>
              <a:t> </a:t>
            </a:r>
            <a:r>
              <a:rPr lang="en-US" sz="2200" dirty="0"/>
              <a:t>checkbox</a:t>
            </a:r>
            <a:r>
              <a:rPr lang="en-US" sz="2200" dirty="0" smtClean="0"/>
              <a:t> </a:t>
            </a:r>
            <a:r>
              <a:rPr lang="en-US" sz="2200" dirty="0"/>
              <a:t>if you want to check for the usage of grammar also. </a:t>
            </a:r>
            <a:r>
              <a:rPr lang="en-US" sz="2200" dirty="0"/>
              <a:t>You can either ignore the mistake if it is done deliberately or you can select one of the suggestions from the list.</a:t>
            </a:r>
          </a:p>
          <a:p>
            <a:pPr marL="457200" lvl="1" indent="-457200">
              <a:lnSpc>
                <a:spcPct val="120000"/>
              </a:lnSpc>
              <a:buFont typeface="Wingdings" panose="05000000000000000000" pitchFamily="2" charset="2"/>
              <a:buChar char="Ø"/>
            </a:pPr>
            <a:r>
              <a:rPr lang="en-US" sz="2200" dirty="0"/>
              <a:t>Click the </a:t>
            </a:r>
            <a:r>
              <a:rPr lang="en-US" sz="2200" b="1" dirty="0"/>
              <a:t>Change</a:t>
            </a:r>
            <a:r>
              <a:rPr lang="en-US" sz="2200" dirty="0"/>
              <a:t> button. It will replace the word with the suggested one.</a:t>
            </a:r>
          </a:p>
          <a:p>
            <a:pPr lvl="1">
              <a:lnSpc>
                <a:spcPct val="120000"/>
              </a:lnSpc>
            </a:pP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6328" y="2069209"/>
            <a:ext cx="4642345" cy="36187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521191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r>
              <a:rPr lang="en-US" dirty="0"/>
              <a:t>E-mail or electronic mail is the exchange of computer-stored </a:t>
            </a:r>
            <a:r>
              <a:rPr lang="en-US" dirty="0" smtClean="0"/>
              <a:t>messages by telecommunication</a:t>
            </a:r>
            <a:r>
              <a:rPr lang="en-US" dirty="0"/>
              <a:t>. </a:t>
            </a:r>
            <a:endParaRPr lang="en-US" dirty="0" smtClean="0"/>
          </a:p>
          <a:p>
            <a:r>
              <a:rPr lang="en-US" dirty="0" smtClean="0"/>
              <a:t>It </a:t>
            </a:r>
            <a:r>
              <a:rPr lang="en-US" dirty="0"/>
              <a:t>represents a mode of communication in </a:t>
            </a:r>
            <a:r>
              <a:rPr lang="en-US" dirty="0" smtClean="0"/>
              <a:t>which a </a:t>
            </a:r>
            <a:r>
              <a:rPr lang="en-US" dirty="0"/>
              <a:t>user can send electronic messages to other users through the </a:t>
            </a:r>
            <a:r>
              <a:rPr lang="en-US" dirty="0" smtClean="0"/>
              <a:t>Internet. </a:t>
            </a:r>
          </a:p>
          <a:p>
            <a:r>
              <a:rPr lang="en-US" dirty="0" smtClean="0"/>
              <a:t>The </a:t>
            </a:r>
            <a:r>
              <a:rPr lang="en-US" dirty="0"/>
              <a:t>electronic message is delivered to the user in his or her </a:t>
            </a:r>
            <a:r>
              <a:rPr lang="en-US" dirty="0" smtClean="0"/>
              <a:t>e-mail account</a:t>
            </a:r>
            <a:r>
              <a:rPr lang="en-US" dirty="0"/>
              <a:t>. </a:t>
            </a:r>
            <a:endParaRPr lang="en-US" dirty="0" smtClean="0"/>
          </a:p>
          <a:p>
            <a:r>
              <a:rPr lang="en-US" dirty="0" smtClean="0"/>
              <a:t>You can send </a:t>
            </a:r>
            <a:r>
              <a:rPr lang="en-US" dirty="0"/>
              <a:t>and receive e-mail messages by either using a web browser or </a:t>
            </a:r>
            <a:r>
              <a:rPr lang="en-US" dirty="0" smtClean="0"/>
              <a:t>e-mail systems</a:t>
            </a:r>
            <a:r>
              <a:rPr lang="en-US" dirty="0"/>
              <a:t>, such as Mozilla Thunderbird and Microsoft Outlook. </a:t>
            </a:r>
            <a:endParaRPr lang="en-US" dirty="0" smtClean="0"/>
          </a:p>
          <a:p>
            <a:r>
              <a:rPr lang="en-US" dirty="0" smtClean="0"/>
              <a:t>In </a:t>
            </a:r>
            <a:r>
              <a:rPr lang="en-US" dirty="0"/>
              <a:t>order </a:t>
            </a:r>
            <a:r>
              <a:rPr lang="en-US" dirty="0" smtClean="0"/>
              <a:t>to send </a:t>
            </a:r>
            <a:r>
              <a:rPr lang="en-US" dirty="0"/>
              <a:t>an e-mail, you need to specify the e-mail address of the receiver. </a:t>
            </a:r>
            <a:endParaRPr lang="en-US" dirty="0" smtClean="0"/>
          </a:p>
          <a:p>
            <a:r>
              <a:rPr lang="en-US" dirty="0" smtClean="0"/>
              <a:t>The format </a:t>
            </a:r>
            <a:r>
              <a:rPr lang="en-US" dirty="0"/>
              <a:t>of the e-mail address is </a:t>
            </a:r>
            <a:r>
              <a:rPr lang="en-US" dirty="0" smtClean="0"/>
              <a:t>username@hostname</a:t>
            </a:r>
            <a:r>
              <a:rPr lang="en-US" dirty="0" smtClean="0"/>
              <a:t>. </a:t>
            </a:r>
          </a:p>
        </p:txBody>
      </p:sp>
      <p:sp>
        <p:nvSpPr>
          <p:cNvPr id="6" name="Title 5"/>
          <p:cNvSpPr>
            <a:spLocks noGrp="1"/>
          </p:cNvSpPr>
          <p:nvPr>
            <p:ph type="ctrTitle"/>
          </p:nvPr>
        </p:nvSpPr>
        <p:spPr/>
        <p:txBody>
          <a:bodyPr>
            <a:normAutofit/>
          </a:bodyPr>
          <a:lstStyle/>
          <a:p>
            <a:r>
              <a:rPr lang="en-US" dirty="0" smtClean="0">
                <a:solidFill>
                  <a:srgbClr val="0082DA"/>
                </a:solidFill>
              </a:rPr>
              <a:t>Introduction</a:t>
            </a:r>
            <a:endParaRPr lang="en-US" dirty="0">
              <a:solidFill>
                <a:srgbClr val="0082DA"/>
              </a:solidFill>
            </a:endParaRPr>
          </a:p>
        </p:txBody>
      </p:sp>
    </p:spTree>
    <p:extLst>
      <p:ext uri="{BB962C8B-B14F-4D97-AF65-F5344CB8AC3E}">
        <p14:creationId xmlns:p14="http://schemas.microsoft.com/office/powerpoint/2010/main" val="28305455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You can attach </a:t>
            </a:r>
            <a:r>
              <a:rPr lang="en-US" dirty="0"/>
              <a:t>a file to the e-mail </a:t>
            </a:r>
            <a:r>
              <a:rPr lang="en-US" dirty="0" smtClean="0"/>
              <a:t>message by using the Insert File dialog box. In this dialog box, you need to select the desired file(s) that you want to attach and then click the Insert button, as shown in the given figure.</a:t>
            </a:r>
          </a:p>
          <a:p>
            <a:r>
              <a:rPr lang="en-US" dirty="0" smtClean="0"/>
              <a:t>You can access this dialog box by </a:t>
            </a:r>
            <a:r>
              <a:rPr lang="en-US" dirty="0" smtClean="0"/>
              <a:t>clicking the </a:t>
            </a:r>
            <a:r>
              <a:rPr lang="en-US" b="1" dirty="0"/>
              <a:t>Attach File </a:t>
            </a:r>
            <a:r>
              <a:rPr lang="en-US" dirty="0"/>
              <a:t>button </a:t>
            </a:r>
            <a:r>
              <a:rPr lang="en-US" dirty="0" smtClean="0"/>
              <a:t>in the </a:t>
            </a:r>
            <a:r>
              <a:rPr lang="en-US" b="1" dirty="0"/>
              <a:t>Include</a:t>
            </a:r>
            <a:r>
              <a:rPr lang="en-US" dirty="0"/>
              <a:t> group of the </a:t>
            </a:r>
            <a:r>
              <a:rPr lang="en-US" b="1" dirty="0"/>
              <a:t>Message</a:t>
            </a:r>
            <a:r>
              <a:rPr lang="en-US" dirty="0"/>
              <a:t> </a:t>
            </a:r>
            <a:r>
              <a:rPr lang="en-US" dirty="0" smtClean="0"/>
              <a:t>tab</a:t>
            </a:r>
            <a:r>
              <a:rPr lang="en-US" dirty="0" smtClean="0"/>
              <a:t>.</a:t>
            </a:r>
            <a:endParaRPr lang="en-US" dirty="0" smtClean="0"/>
          </a:p>
        </p:txBody>
      </p:sp>
      <p:sp>
        <p:nvSpPr>
          <p:cNvPr id="3" name="Title 2"/>
          <p:cNvSpPr>
            <a:spLocks noGrp="1"/>
          </p:cNvSpPr>
          <p:nvPr>
            <p:ph type="ctrTitle"/>
          </p:nvPr>
        </p:nvSpPr>
        <p:spPr/>
        <p:txBody>
          <a:bodyPr/>
          <a:lstStyle/>
          <a:p>
            <a:r>
              <a:rPr lang="en-US" dirty="0">
                <a:solidFill>
                  <a:srgbClr val="0082DA"/>
                </a:solidFill>
              </a:rPr>
              <a:t>Session 9: Attaching a File to an E-mail Message</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267" y="2971799"/>
            <a:ext cx="4899466" cy="37490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721196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10600" cy="5410200"/>
          </a:xfrm>
        </p:spPr>
        <p:txBody>
          <a:bodyPr>
            <a:normAutofit lnSpcReduction="10000"/>
          </a:bodyPr>
          <a:lstStyle/>
          <a:p>
            <a:pPr marL="457200" lvl="1" indent="-457200">
              <a:buFont typeface="Wingdings" panose="05000000000000000000" pitchFamily="2" charset="2"/>
              <a:buChar char="Ø"/>
            </a:pPr>
            <a:r>
              <a:rPr lang="en-US" sz="2000" dirty="0" smtClean="0"/>
              <a:t>Now, you </a:t>
            </a:r>
            <a:r>
              <a:rPr lang="en-US" sz="2000" dirty="0"/>
              <a:t>can see the attached file with your </a:t>
            </a:r>
            <a:r>
              <a:rPr lang="en-US" sz="2000" dirty="0"/>
              <a:t>e-mail.</a:t>
            </a:r>
          </a:p>
          <a:p>
            <a:pPr marL="457200" lvl="1" indent="-457200">
              <a:buFont typeface="Wingdings" panose="05000000000000000000" pitchFamily="2" charset="2"/>
              <a:buChar char="Ø"/>
            </a:pPr>
            <a:r>
              <a:rPr lang="en-US" sz="2000" dirty="0"/>
              <a:t>Click the </a:t>
            </a:r>
            <a:r>
              <a:rPr lang="en-US" sz="2000" b="1" dirty="0"/>
              <a:t>Send</a:t>
            </a:r>
            <a:r>
              <a:rPr lang="en-US" sz="2000" dirty="0"/>
              <a:t> button to send the </a:t>
            </a:r>
            <a:r>
              <a:rPr lang="en-US" sz="2000" dirty="0" smtClean="0"/>
              <a:t>message, as shown in the following figure:.</a:t>
            </a:r>
            <a:endParaRPr lang="en-US" sz="2000" dirty="0"/>
          </a:p>
          <a:p>
            <a:pPr marL="457200" lvl="1" indent="-457200">
              <a:buFont typeface="Wingdings" panose="05000000000000000000" pitchFamily="2" charset="2"/>
              <a:buChar char="Ø"/>
            </a:pPr>
            <a:endParaRPr lang="en-US" sz="2000" dirty="0" smtClean="0"/>
          </a:p>
          <a:p>
            <a:pPr marL="457200" lvl="1" indent="-457200">
              <a:buFont typeface="Wingdings" panose="05000000000000000000" pitchFamily="2" charset="2"/>
              <a:buChar char="Ø"/>
            </a:pPr>
            <a:endParaRPr lang="en-US" sz="2000" dirty="0"/>
          </a:p>
          <a:p>
            <a:pPr marL="457200" lvl="1" indent="-457200">
              <a:buFont typeface="Wingdings" panose="05000000000000000000" pitchFamily="2" charset="2"/>
              <a:buChar char="Ø"/>
            </a:pPr>
            <a:endParaRPr lang="en-US" sz="2000" dirty="0" smtClean="0"/>
          </a:p>
          <a:p>
            <a:pPr marL="457200" lvl="1" indent="-457200">
              <a:buFont typeface="Wingdings" panose="05000000000000000000" pitchFamily="2" charset="2"/>
              <a:buChar char="Ø"/>
            </a:pPr>
            <a:endParaRPr lang="en-US" sz="2000" dirty="0"/>
          </a:p>
          <a:p>
            <a:pPr marL="457200" lvl="1" indent="-457200">
              <a:buFont typeface="Wingdings" panose="05000000000000000000" pitchFamily="2" charset="2"/>
              <a:buChar char="Ø"/>
            </a:pPr>
            <a:endParaRPr lang="en-US" sz="2000" dirty="0" smtClean="0"/>
          </a:p>
          <a:p>
            <a:pPr marL="457200" lvl="1" indent="-457200">
              <a:buFont typeface="Wingdings" panose="05000000000000000000" pitchFamily="2" charset="2"/>
              <a:buChar char="Ø"/>
            </a:pPr>
            <a:endParaRPr lang="en-US" sz="2000" dirty="0"/>
          </a:p>
          <a:p>
            <a:pPr marL="457200" lvl="1" indent="-457200">
              <a:buFont typeface="Wingdings" panose="05000000000000000000" pitchFamily="2" charset="2"/>
              <a:buChar char="Ø"/>
            </a:pPr>
            <a:endParaRPr lang="en-US" sz="2000" dirty="0" smtClean="0"/>
          </a:p>
          <a:p>
            <a:pPr marL="457200" lvl="1" indent="-457200">
              <a:buFont typeface="Wingdings" panose="05000000000000000000" pitchFamily="2" charset="2"/>
              <a:buChar char="Ø"/>
            </a:pPr>
            <a:endParaRPr lang="en-US" sz="2000" dirty="0"/>
          </a:p>
          <a:p>
            <a:pPr marL="457200" lvl="1" indent="-457200">
              <a:buFont typeface="Wingdings" panose="05000000000000000000" pitchFamily="2" charset="2"/>
              <a:buChar char="Ø"/>
            </a:pPr>
            <a:endParaRPr lang="en-US" sz="2000" dirty="0" smtClean="0"/>
          </a:p>
          <a:p>
            <a:pPr marL="457200" lvl="1" indent="-457200">
              <a:buFont typeface="Wingdings" panose="05000000000000000000" pitchFamily="2" charset="2"/>
              <a:buChar char="Ø"/>
            </a:pPr>
            <a:endParaRPr lang="en-US" sz="2000" dirty="0" smtClean="0"/>
          </a:p>
          <a:p>
            <a:pPr marL="457200" lvl="1" indent="-457200">
              <a:buFont typeface="Wingdings" panose="05000000000000000000" pitchFamily="2" charset="2"/>
              <a:buChar char="Ø"/>
            </a:pPr>
            <a:endParaRPr lang="en-US" sz="2000" dirty="0" smtClean="0"/>
          </a:p>
          <a:p>
            <a:pPr marL="457200" lvl="1" indent="-457200">
              <a:buFont typeface="Wingdings" panose="05000000000000000000" pitchFamily="2" charset="2"/>
              <a:buChar char="Ø"/>
            </a:pPr>
            <a:endParaRPr lang="en-US" sz="2000" dirty="0"/>
          </a:p>
          <a:p>
            <a:r>
              <a:rPr lang="en-US" dirty="0"/>
              <a:t>When the receiver will get the e-mail message in the inbox, he/she </a:t>
            </a:r>
            <a:r>
              <a:rPr lang="en-US" dirty="0" smtClean="0"/>
              <a:t>can view </a:t>
            </a:r>
            <a:r>
              <a:rPr lang="en-US" dirty="0"/>
              <a:t>the attachment also along with that message.</a:t>
            </a:r>
            <a:endParaRPr lang="en-US" sz="4000" dirty="0"/>
          </a:p>
        </p:txBody>
      </p:sp>
      <p:sp>
        <p:nvSpPr>
          <p:cNvPr id="3" name="Title 2"/>
          <p:cNvSpPr>
            <a:spLocks noGrp="1"/>
          </p:cNvSpPr>
          <p:nvPr>
            <p:ph type="ctrTitle"/>
          </p:nvPr>
        </p:nvSpPr>
        <p:spPr/>
        <p:txBody>
          <a:bodyPr/>
          <a:lstStyle/>
          <a:p>
            <a:r>
              <a:rPr lang="en-US" dirty="0">
                <a:solidFill>
                  <a:srgbClr val="0082DA"/>
                </a:solidFill>
              </a:rPr>
              <a:t>Session 9: Attaching a File to an E-mail Message</a:t>
            </a:r>
            <a:endParaRPr lang="en-US" dirty="0"/>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188" y="2051000"/>
            <a:ext cx="4661624" cy="366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39240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 Help feature is used by the user to view the application’s help file to understand its capabilities </a:t>
            </a:r>
            <a:r>
              <a:rPr lang="en-US" dirty="0" smtClean="0"/>
              <a:t>and features</a:t>
            </a:r>
            <a:r>
              <a:rPr lang="en-US" dirty="0"/>
              <a:t>. </a:t>
            </a:r>
            <a:endParaRPr lang="en-US" dirty="0" smtClean="0"/>
          </a:p>
        </p:txBody>
      </p:sp>
      <p:sp>
        <p:nvSpPr>
          <p:cNvPr id="3" name="Title 2"/>
          <p:cNvSpPr>
            <a:spLocks noGrp="1"/>
          </p:cNvSpPr>
          <p:nvPr>
            <p:ph type="ctrTitle"/>
          </p:nvPr>
        </p:nvSpPr>
        <p:spPr/>
        <p:txBody>
          <a:bodyPr/>
          <a:lstStyle/>
          <a:p>
            <a:r>
              <a:rPr lang="en-US" dirty="0">
                <a:solidFill>
                  <a:srgbClr val="0082DA"/>
                </a:solidFill>
              </a:rPr>
              <a:t>Session 10: Using Help</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6080" y="1864659"/>
            <a:ext cx="3499320" cy="44340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Content Placeholder 1"/>
          <p:cNvSpPr txBox="1">
            <a:spLocks/>
          </p:cNvSpPr>
          <p:nvPr/>
        </p:nvSpPr>
        <p:spPr>
          <a:xfrm>
            <a:off x="304800" y="1905000"/>
            <a:ext cx="5111280" cy="4800600"/>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It allows you to search for the required information just by typing the keywords in the search box.</a:t>
            </a:r>
          </a:p>
          <a:p>
            <a:r>
              <a:rPr lang="en-US" dirty="0" smtClean="0"/>
              <a:t>You can use the Help option by performing the following steps:</a:t>
            </a:r>
          </a:p>
          <a:p>
            <a:pPr lvl="1">
              <a:lnSpc>
                <a:spcPct val="110000"/>
              </a:lnSpc>
            </a:pPr>
            <a:r>
              <a:rPr lang="en-US" dirty="0" smtClean="0"/>
              <a:t>Click on the </a:t>
            </a:r>
            <a:r>
              <a:rPr lang="en-US" b="1" dirty="0" smtClean="0"/>
              <a:t>question mark symbol </a:t>
            </a:r>
            <a:r>
              <a:rPr lang="en-US" dirty="0" smtClean="0"/>
              <a:t>on the e-mail application’s ribbon. The Outlook Help window will open up with the categories of the Help options.</a:t>
            </a:r>
          </a:p>
          <a:p>
            <a:pPr lvl="1">
              <a:lnSpc>
                <a:spcPct val="110000"/>
              </a:lnSpc>
            </a:pPr>
            <a:r>
              <a:rPr lang="en-US" dirty="0" smtClean="0"/>
              <a:t>Click on any of the given options or type the </a:t>
            </a:r>
            <a:r>
              <a:rPr lang="en-US" b="1" dirty="0" smtClean="0"/>
              <a:t>keywords </a:t>
            </a:r>
            <a:r>
              <a:rPr lang="en-US" dirty="0" smtClean="0"/>
              <a:t>in the </a:t>
            </a:r>
            <a:r>
              <a:rPr lang="en-US" b="1" dirty="0" smtClean="0"/>
              <a:t>Search box</a:t>
            </a:r>
            <a:r>
              <a:rPr lang="en-US" dirty="0" smtClean="0"/>
              <a:t>.</a:t>
            </a:r>
          </a:p>
          <a:p>
            <a:pPr lvl="1">
              <a:lnSpc>
                <a:spcPct val="110000"/>
              </a:lnSpc>
            </a:pPr>
            <a:r>
              <a:rPr lang="en-US" dirty="0" smtClean="0"/>
              <a:t>Click the </a:t>
            </a:r>
            <a:r>
              <a:rPr lang="en-US" b="1" dirty="0" smtClean="0"/>
              <a:t>Search </a:t>
            </a:r>
            <a:r>
              <a:rPr lang="en-US" dirty="0" smtClean="0"/>
              <a:t>button.</a:t>
            </a:r>
          </a:p>
          <a:p>
            <a:pPr marL="457200" lvl="1" indent="0">
              <a:lnSpc>
                <a:spcPct val="110000"/>
              </a:lnSpc>
              <a:buNone/>
            </a:pPr>
            <a:r>
              <a:rPr lang="en-US" dirty="0" smtClean="0"/>
              <a:t>The contents that are available online with the matching keywords will appear on the window, as shown in the given figure.</a:t>
            </a:r>
          </a:p>
          <a:p>
            <a:pPr>
              <a:lnSpc>
                <a:spcPct val="110000"/>
              </a:lnSpc>
            </a:pPr>
            <a:endParaRPr lang="en-US" dirty="0"/>
          </a:p>
        </p:txBody>
      </p:sp>
    </p:spTree>
    <p:extLst>
      <p:ext uri="{BB962C8B-B14F-4D97-AF65-F5344CB8AC3E}">
        <p14:creationId xmlns:p14="http://schemas.microsoft.com/office/powerpoint/2010/main" val="20613493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dirty="0" smtClean="0"/>
              <a:t>To </a:t>
            </a:r>
            <a:r>
              <a:rPr lang="en-US" dirty="0"/>
              <a:t>print an </a:t>
            </a:r>
            <a:r>
              <a:rPr lang="en-US" smtClean="0"/>
              <a:t>e-mail message</a:t>
            </a:r>
            <a:r>
              <a:rPr lang="en-US" smtClean="0"/>
              <a:t>, </a:t>
            </a:r>
            <a:r>
              <a:rPr lang="en-US" dirty="0" smtClean="0"/>
              <a:t>you need to first open </a:t>
            </a:r>
            <a:r>
              <a:rPr lang="en-US" dirty="0"/>
              <a:t>the </a:t>
            </a:r>
            <a:r>
              <a:rPr lang="en-US" b="1" dirty="0"/>
              <a:t>message </a:t>
            </a:r>
            <a:r>
              <a:rPr lang="en-US" dirty="0"/>
              <a:t>that you want to </a:t>
            </a:r>
            <a:r>
              <a:rPr lang="en-US" dirty="0" smtClean="0"/>
              <a:t>print and then click </a:t>
            </a:r>
            <a:r>
              <a:rPr lang="en-US" dirty="0"/>
              <a:t>on the </a:t>
            </a:r>
            <a:r>
              <a:rPr lang="en-US" b="1" dirty="0"/>
              <a:t>File </a:t>
            </a:r>
            <a:r>
              <a:rPr lang="en-US" dirty="0"/>
              <a:t>tab. </a:t>
            </a:r>
            <a:endParaRPr lang="en-US" dirty="0" smtClean="0"/>
          </a:p>
          <a:p>
            <a:r>
              <a:rPr lang="en-US" dirty="0" smtClean="0"/>
              <a:t>Now, select </a:t>
            </a:r>
            <a:r>
              <a:rPr lang="en-US" dirty="0"/>
              <a:t>the </a:t>
            </a:r>
            <a:r>
              <a:rPr lang="en-US" b="1" dirty="0"/>
              <a:t>Print </a:t>
            </a:r>
            <a:r>
              <a:rPr lang="en-US" dirty="0"/>
              <a:t>option from the </a:t>
            </a:r>
            <a:r>
              <a:rPr lang="en-US" dirty="0" smtClean="0"/>
              <a:t>Backstage view. The </a:t>
            </a:r>
            <a:r>
              <a:rPr lang="en-US" dirty="0"/>
              <a:t>options related to the printer </a:t>
            </a:r>
            <a:r>
              <a:rPr lang="en-US" dirty="0" smtClean="0"/>
              <a:t>appear.</a:t>
            </a:r>
          </a:p>
        </p:txBody>
      </p:sp>
      <p:sp>
        <p:nvSpPr>
          <p:cNvPr id="3" name="Title 2"/>
          <p:cNvSpPr>
            <a:spLocks noGrp="1"/>
          </p:cNvSpPr>
          <p:nvPr>
            <p:ph type="ctrTitle"/>
          </p:nvPr>
        </p:nvSpPr>
        <p:spPr/>
        <p:txBody>
          <a:bodyPr/>
          <a:lstStyle/>
          <a:p>
            <a:r>
              <a:rPr lang="en-US" dirty="0">
                <a:solidFill>
                  <a:srgbClr val="0082DA"/>
                </a:solidFill>
              </a:rPr>
              <a:t>Session 11: Printing an E-mail Message</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7573" y="2438400"/>
            <a:ext cx="5362129" cy="37490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Content Placeholder 1"/>
          <p:cNvSpPr txBox="1">
            <a:spLocks/>
          </p:cNvSpPr>
          <p:nvPr/>
        </p:nvSpPr>
        <p:spPr>
          <a:xfrm>
            <a:off x="293474" y="2310714"/>
            <a:ext cx="3364127" cy="4191000"/>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dirty="0"/>
          </a:p>
        </p:txBody>
      </p:sp>
      <p:sp>
        <p:nvSpPr>
          <p:cNvPr id="6" name="Content Placeholder 1"/>
          <p:cNvSpPr txBox="1">
            <a:spLocks/>
          </p:cNvSpPr>
          <p:nvPr/>
        </p:nvSpPr>
        <p:spPr>
          <a:xfrm>
            <a:off x="304800" y="2590800"/>
            <a:ext cx="3048000" cy="5166360"/>
          </a:xfrm>
          <a:prstGeom prst="rect">
            <a:avLst/>
          </a:prstGeom>
        </p:spPr>
        <p:txBody>
          <a:bodyPr vert="horz" lIns="91440" tIns="45720" rIns="91440" bIns="45720" rtlCol="0">
            <a:no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Now, select the </a:t>
            </a:r>
            <a:r>
              <a:rPr lang="en-US" b="1" dirty="0" smtClean="0"/>
              <a:t>printer </a:t>
            </a:r>
            <a:r>
              <a:rPr lang="en-US" dirty="0" smtClean="0"/>
              <a:t>and then click the </a:t>
            </a:r>
            <a:r>
              <a:rPr lang="en-US" b="1" dirty="0" smtClean="0"/>
              <a:t>Print </a:t>
            </a:r>
            <a:r>
              <a:rPr lang="en-US" dirty="0" smtClean="0"/>
              <a:t>button, as shown in the given figure.</a:t>
            </a:r>
          </a:p>
          <a:p>
            <a:r>
              <a:rPr lang="en-US" dirty="0" smtClean="0"/>
              <a:t>After giving the above commands, the e-mail will be printed on the selected printer.</a:t>
            </a:r>
            <a:endParaRPr lang="en-US" dirty="0"/>
          </a:p>
        </p:txBody>
      </p:sp>
    </p:spTree>
    <p:extLst>
      <p:ext uri="{BB962C8B-B14F-4D97-AF65-F5344CB8AC3E}">
        <p14:creationId xmlns:p14="http://schemas.microsoft.com/office/powerpoint/2010/main" val="23611206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It is not an easy task to remember all the contacts every time along with their e-mail addresses. </a:t>
            </a:r>
            <a:endParaRPr lang="en-US" dirty="0" smtClean="0"/>
          </a:p>
          <a:p>
            <a:r>
              <a:rPr lang="en-US" dirty="0" smtClean="0"/>
              <a:t>Therefore, the </a:t>
            </a:r>
            <a:r>
              <a:rPr lang="en-US" dirty="0"/>
              <a:t>e-mail software provides an option of creating an address book. </a:t>
            </a:r>
            <a:r>
              <a:rPr lang="en-US" dirty="0" smtClean="0"/>
              <a:t>Here </a:t>
            </a:r>
            <a:r>
              <a:rPr lang="en-US" dirty="0"/>
              <a:t>you can save all the </a:t>
            </a:r>
            <a:r>
              <a:rPr lang="en-US" dirty="0" smtClean="0"/>
              <a:t>contacts along </a:t>
            </a:r>
            <a:r>
              <a:rPr lang="en-US" dirty="0"/>
              <a:t>with their details. </a:t>
            </a:r>
            <a:endParaRPr lang="en-US" dirty="0" smtClean="0"/>
          </a:p>
          <a:p>
            <a:r>
              <a:rPr lang="en-US" dirty="0" smtClean="0"/>
              <a:t>At </a:t>
            </a:r>
            <a:r>
              <a:rPr lang="en-US" dirty="0"/>
              <a:t>the time of sending an e-mail, you can just select the contact from </a:t>
            </a:r>
            <a:r>
              <a:rPr lang="en-US" dirty="0" smtClean="0"/>
              <a:t>the drop-down </a:t>
            </a:r>
            <a:r>
              <a:rPr lang="en-US" dirty="0"/>
              <a:t>list. </a:t>
            </a:r>
            <a:endParaRPr lang="en-US" dirty="0" smtClean="0"/>
          </a:p>
          <a:p>
            <a:r>
              <a:rPr lang="en-US" dirty="0" smtClean="0"/>
              <a:t>The </a:t>
            </a:r>
            <a:r>
              <a:rPr lang="en-US" dirty="0"/>
              <a:t>address book can store the details, such as name, contact number, e-mail </a:t>
            </a:r>
            <a:r>
              <a:rPr lang="en-US" dirty="0" smtClean="0"/>
              <a:t>address, company</a:t>
            </a:r>
            <a:r>
              <a:rPr lang="en-US" dirty="0"/>
              <a:t>, photo, birthday, anniversary and more. </a:t>
            </a:r>
            <a:endParaRPr lang="en-US" dirty="0" smtClean="0"/>
          </a:p>
          <a:p>
            <a:r>
              <a:rPr lang="en-US" dirty="0" smtClean="0"/>
              <a:t>Its </a:t>
            </a:r>
            <a:r>
              <a:rPr lang="en-US" dirty="0"/>
              <a:t>name might differ from software to software. </a:t>
            </a:r>
            <a:endParaRPr lang="en-US" dirty="0" smtClean="0"/>
          </a:p>
          <a:p>
            <a:r>
              <a:rPr lang="en-US" dirty="0" smtClean="0"/>
              <a:t>In</a:t>
            </a:r>
            <a:r>
              <a:rPr lang="en-US" dirty="0"/>
              <a:t> </a:t>
            </a:r>
            <a:r>
              <a:rPr lang="en-US" dirty="0" smtClean="0"/>
              <a:t>some </a:t>
            </a:r>
            <a:r>
              <a:rPr lang="en-US" dirty="0"/>
              <a:t>software, it is referred to as Address Book while in some, it is referred to as Contacts.</a:t>
            </a:r>
          </a:p>
        </p:txBody>
      </p:sp>
      <p:sp>
        <p:nvSpPr>
          <p:cNvPr id="3" name="Title 2"/>
          <p:cNvSpPr>
            <a:spLocks noGrp="1"/>
          </p:cNvSpPr>
          <p:nvPr>
            <p:ph type="ctrTitle"/>
          </p:nvPr>
        </p:nvSpPr>
        <p:spPr/>
        <p:txBody>
          <a:bodyPr/>
          <a:lstStyle/>
          <a:p>
            <a:r>
              <a:rPr lang="en-US" dirty="0">
                <a:solidFill>
                  <a:srgbClr val="0082DA"/>
                </a:solidFill>
              </a:rPr>
              <a:t>Session 12: Adding and Modifying a Contact</a:t>
            </a:r>
          </a:p>
        </p:txBody>
      </p:sp>
    </p:spTree>
    <p:extLst>
      <p:ext uri="{BB962C8B-B14F-4D97-AF65-F5344CB8AC3E}">
        <p14:creationId xmlns:p14="http://schemas.microsoft.com/office/powerpoint/2010/main" val="23839567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To </a:t>
            </a:r>
            <a:r>
              <a:rPr lang="en-US" dirty="0"/>
              <a:t>add a contact in the e-mail </a:t>
            </a:r>
            <a:r>
              <a:rPr lang="en-US" dirty="0" smtClean="0"/>
              <a:t>account, you need first click </a:t>
            </a:r>
            <a:r>
              <a:rPr lang="en-US" dirty="0"/>
              <a:t>the </a:t>
            </a:r>
            <a:r>
              <a:rPr lang="en-US" b="1" dirty="0"/>
              <a:t>New </a:t>
            </a:r>
            <a:r>
              <a:rPr lang="en-US" dirty="0"/>
              <a:t>Items button in the </a:t>
            </a:r>
            <a:r>
              <a:rPr lang="en-US" b="1" dirty="0" smtClean="0"/>
              <a:t>New</a:t>
            </a:r>
            <a:r>
              <a:rPr lang="en-US" dirty="0" smtClean="0"/>
              <a:t> group of the </a:t>
            </a:r>
            <a:r>
              <a:rPr lang="en-US" b="1" dirty="0" smtClean="0"/>
              <a:t>Home</a:t>
            </a:r>
            <a:r>
              <a:rPr lang="en-US" dirty="0" smtClean="0"/>
              <a:t> tab and then select </a:t>
            </a:r>
            <a:r>
              <a:rPr lang="en-US" dirty="0"/>
              <a:t>the </a:t>
            </a:r>
            <a:r>
              <a:rPr lang="en-US" b="1" dirty="0"/>
              <a:t>Contact </a:t>
            </a:r>
            <a:r>
              <a:rPr lang="en-US" dirty="0" smtClean="0"/>
              <a:t>option from the drop-down </a:t>
            </a:r>
            <a:r>
              <a:rPr lang="en-US" dirty="0" smtClean="0"/>
              <a:t>list.</a:t>
            </a:r>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Adding a Contact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2133600"/>
            <a:ext cx="5105400" cy="4156937"/>
          </a:xfrm>
          <a:prstGeom prst="rect">
            <a:avLst/>
          </a:prstGeom>
        </p:spPr>
      </p:pic>
      <p:sp>
        <p:nvSpPr>
          <p:cNvPr id="6" name="Content Placeholder 1"/>
          <p:cNvSpPr txBox="1">
            <a:spLocks/>
          </p:cNvSpPr>
          <p:nvPr/>
        </p:nvSpPr>
        <p:spPr>
          <a:xfrm>
            <a:off x="304800" y="2209800"/>
            <a:ext cx="3276600" cy="5166360"/>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Now, enter the details of the contact and then click the </a:t>
            </a:r>
            <a:r>
              <a:rPr lang="en-US" b="1" dirty="0" smtClean="0"/>
              <a:t>Save &amp; Close </a:t>
            </a:r>
            <a:r>
              <a:rPr lang="en-US" dirty="0" smtClean="0"/>
              <a:t>button, as shown in the given figure. </a:t>
            </a:r>
          </a:p>
          <a:p>
            <a:r>
              <a:rPr lang="en-US" dirty="0" smtClean="0"/>
              <a:t>The contact will get saved on the e-mail account.</a:t>
            </a:r>
          </a:p>
          <a:p>
            <a:pPr lvl="1"/>
            <a:endParaRPr lang="en-US" dirty="0" smtClean="0"/>
          </a:p>
          <a:p>
            <a:pPr lvl="1"/>
            <a:endParaRPr lang="en-US" dirty="0"/>
          </a:p>
        </p:txBody>
      </p:sp>
    </p:spTree>
    <p:extLst>
      <p:ext uri="{BB962C8B-B14F-4D97-AF65-F5344CB8AC3E}">
        <p14:creationId xmlns:p14="http://schemas.microsoft.com/office/powerpoint/2010/main" val="20060401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a:t>
            </a:r>
            <a:r>
              <a:rPr lang="en-US" dirty="0"/>
              <a:t>modify a </a:t>
            </a:r>
            <a:r>
              <a:rPr lang="en-US" dirty="0" smtClean="0"/>
              <a:t>contact, you need to type </a:t>
            </a:r>
            <a:r>
              <a:rPr lang="en-US" dirty="0"/>
              <a:t>the name</a:t>
            </a:r>
            <a:r>
              <a:rPr lang="en-US" b="1" dirty="0"/>
              <a:t> </a:t>
            </a:r>
            <a:r>
              <a:rPr lang="en-US" dirty="0"/>
              <a:t>of the contact</a:t>
            </a:r>
            <a:r>
              <a:rPr lang="en-US" b="1" dirty="0"/>
              <a:t> </a:t>
            </a:r>
            <a:r>
              <a:rPr lang="en-US" dirty="0"/>
              <a:t>whose details you want to modify in the </a:t>
            </a:r>
            <a:r>
              <a:rPr lang="en-US" b="1" dirty="0"/>
              <a:t>search box </a:t>
            </a:r>
            <a:r>
              <a:rPr lang="en-US" dirty="0"/>
              <a:t>under the </a:t>
            </a:r>
            <a:r>
              <a:rPr lang="en-US" b="1" dirty="0" smtClean="0"/>
              <a:t>Find group </a:t>
            </a:r>
            <a:r>
              <a:rPr lang="en-US" dirty="0"/>
              <a:t>and then press the </a:t>
            </a:r>
            <a:r>
              <a:rPr lang="en-US" b="1" dirty="0"/>
              <a:t>Enter</a:t>
            </a:r>
            <a:r>
              <a:rPr lang="en-US" dirty="0"/>
              <a:t> key from the </a:t>
            </a:r>
            <a:r>
              <a:rPr lang="en-US" dirty="0" smtClean="0"/>
              <a:t>keyboard as shown in the following figure:</a:t>
            </a:r>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marL="457200" lvl="1" indent="-457200">
              <a:buFont typeface="Wingdings" panose="05000000000000000000" pitchFamily="2" charset="2"/>
              <a:buChar char="Ø"/>
            </a:pPr>
            <a:r>
              <a:rPr lang="en-US" sz="2000" dirty="0"/>
              <a:t>The contact form with all the entered details will appear on the screen</a:t>
            </a:r>
            <a:r>
              <a:rPr lang="en-US" sz="2000" dirty="0" smtClean="0"/>
              <a:t>. Now, edit </a:t>
            </a:r>
            <a:r>
              <a:rPr lang="en-US" sz="2000" dirty="0"/>
              <a:t>the details you want to </a:t>
            </a:r>
            <a:r>
              <a:rPr lang="en-US" sz="2000" dirty="0" smtClean="0"/>
              <a:t>change and then click </a:t>
            </a:r>
            <a:r>
              <a:rPr lang="en-US" sz="2000" dirty="0"/>
              <a:t>the </a:t>
            </a:r>
            <a:r>
              <a:rPr lang="en-US" sz="2000" b="1" dirty="0"/>
              <a:t>Save &amp; Close </a:t>
            </a:r>
            <a:r>
              <a:rPr lang="en-US" sz="2000" dirty="0" smtClean="0"/>
              <a:t>button.</a:t>
            </a:r>
            <a:endParaRPr lang="en-US" sz="2000" dirty="0"/>
          </a:p>
          <a:p>
            <a:pPr lvl="1"/>
            <a:endParaRPr lang="en-US" dirty="0" smtClean="0"/>
          </a:p>
          <a:p>
            <a:pPr lvl="1"/>
            <a:endParaRPr lang="en-US" dirty="0"/>
          </a:p>
          <a:p>
            <a:pPr lvl="1"/>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Modifying a Contact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362200"/>
            <a:ext cx="4800600" cy="14941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754342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9200" y="2971800"/>
            <a:ext cx="6705600"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kern="1200" dirty="0">
                <a:solidFill>
                  <a:srgbClr val="0082DA"/>
                </a:solidFill>
                <a:latin typeface="+mj-lt"/>
                <a:ea typeface="+mj-ea"/>
                <a:cs typeface="+mj-cs"/>
              </a:rPr>
              <a:t>Thank You</a:t>
            </a:r>
          </a:p>
        </p:txBody>
      </p:sp>
    </p:spTree>
    <p:extLst>
      <p:ext uri="{BB962C8B-B14F-4D97-AF65-F5344CB8AC3E}">
        <p14:creationId xmlns:p14="http://schemas.microsoft.com/office/powerpoint/2010/main" val="9931927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a:lnSpc>
                <a:spcPct val="110000"/>
              </a:lnSpc>
            </a:pPr>
            <a:r>
              <a:rPr lang="en-US" dirty="0"/>
              <a:t>E-mail represents a system of sending and receiving the messages </a:t>
            </a:r>
            <a:r>
              <a:rPr lang="en-US" dirty="0" smtClean="0"/>
              <a:t>between two </a:t>
            </a:r>
            <a:r>
              <a:rPr lang="en-US" dirty="0"/>
              <a:t>or more users through electronic media. </a:t>
            </a:r>
            <a:endParaRPr lang="en-US" dirty="0" smtClean="0"/>
          </a:p>
          <a:p>
            <a:pPr>
              <a:lnSpc>
                <a:spcPct val="110000"/>
              </a:lnSpc>
            </a:pPr>
            <a:r>
              <a:rPr lang="en-US" dirty="0" smtClean="0"/>
              <a:t>It </a:t>
            </a:r>
            <a:r>
              <a:rPr lang="en-US" dirty="0"/>
              <a:t>uses computer </a:t>
            </a:r>
            <a:r>
              <a:rPr lang="en-US" dirty="0" smtClean="0"/>
              <a:t>networks such </a:t>
            </a:r>
            <a:r>
              <a:rPr lang="en-US" dirty="0"/>
              <a:t>as the Internet for exchanging the mails. </a:t>
            </a:r>
            <a:endParaRPr lang="en-US" dirty="0" smtClean="0"/>
          </a:p>
          <a:p>
            <a:pPr>
              <a:lnSpc>
                <a:spcPct val="110000"/>
              </a:lnSpc>
            </a:pPr>
            <a:r>
              <a:rPr lang="en-US" dirty="0" smtClean="0"/>
              <a:t>It </a:t>
            </a:r>
            <a:r>
              <a:rPr lang="en-US" dirty="0"/>
              <a:t>not only provides </a:t>
            </a:r>
            <a:r>
              <a:rPr lang="en-US" dirty="0" smtClean="0"/>
              <a:t>an opportunity </a:t>
            </a:r>
            <a:r>
              <a:rPr lang="en-US" dirty="0"/>
              <a:t>for sending text messages, but also for multimedia </a:t>
            </a:r>
            <a:r>
              <a:rPr lang="en-US" dirty="0" smtClean="0"/>
              <a:t>messages, such </a:t>
            </a:r>
            <a:r>
              <a:rPr lang="en-US" dirty="0"/>
              <a:t>as image files, audio files, video files, etc. in the form of attachments</a:t>
            </a:r>
            <a:r>
              <a:rPr lang="en-US" dirty="0" smtClean="0"/>
              <a:t>.</a:t>
            </a:r>
          </a:p>
          <a:p>
            <a:pPr>
              <a:lnSpc>
                <a:spcPct val="110000"/>
              </a:lnSpc>
            </a:pPr>
            <a:r>
              <a:rPr lang="en-US" dirty="0"/>
              <a:t>In order to send </a:t>
            </a:r>
            <a:r>
              <a:rPr lang="en-US" dirty="0" smtClean="0"/>
              <a:t>e-mails to </a:t>
            </a:r>
            <a:r>
              <a:rPr lang="en-US" dirty="0"/>
              <a:t>one another, there is a requirement of e-mail account both at the </a:t>
            </a:r>
            <a:r>
              <a:rPr lang="en-US" dirty="0" smtClean="0"/>
              <a:t>sender’s end </a:t>
            </a:r>
            <a:r>
              <a:rPr lang="en-US" dirty="0"/>
              <a:t>as well as at the receiver’s end</a:t>
            </a:r>
            <a:r>
              <a:rPr lang="en-US" dirty="0" smtClean="0"/>
              <a:t>.</a:t>
            </a:r>
          </a:p>
          <a:p>
            <a:pPr>
              <a:lnSpc>
                <a:spcPct val="110000"/>
              </a:lnSpc>
            </a:pPr>
            <a:r>
              <a:rPr lang="en-US" dirty="0"/>
              <a:t>Some of the advantages of an e-mail are as follows</a:t>
            </a:r>
            <a:r>
              <a:rPr lang="en-US" dirty="0" smtClean="0"/>
              <a:t>:</a:t>
            </a:r>
          </a:p>
          <a:p>
            <a:pPr lvl="1">
              <a:lnSpc>
                <a:spcPct val="110000"/>
              </a:lnSpc>
            </a:pPr>
            <a:r>
              <a:rPr lang="en-US" b="1" dirty="0"/>
              <a:t>No cost delivery</a:t>
            </a:r>
            <a:r>
              <a:rPr lang="en-US" dirty="0"/>
              <a:t>: It requires only an active Internet connection for sending or receiving </a:t>
            </a:r>
            <a:r>
              <a:rPr lang="en-US" dirty="0" smtClean="0"/>
              <a:t>the messages.</a:t>
            </a:r>
          </a:p>
          <a:p>
            <a:pPr lvl="1">
              <a:lnSpc>
                <a:spcPct val="110000"/>
              </a:lnSpc>
            </a:pPr>
            <a:r>
              <a:rPr lang="en-US" b="1" dirty="0"/>
              <a:t>Worldwide delivery</a:t>
            </a:r>
            <a:r>
              <a:rPr lang="en-US" dirty="0"/>
              <a:t>: One can send the message anywhere and anytime, irrespective of the </a:t>
            </a:r>
            <a:r>
              <a:rPr lang="en-US" dirty="0" smtClean="0"/>
              <a:t>location of </a:t>
            </a:r>
            <a:r>
              <a:rPr lang="en-US" dirty="0"/>
              <a:t>the receiver</a:t>
            </a:r>
            <a:r>
              <a:rPr lang="en-US" dirty="0" smtClean="0"/>
              <a:t>.</a:t>
            </a:r>
            <a:endParaRPr lang="en-US" dirty="0"/>
          </a:p>
        </p:txBody>
      </p:sp>
      <p:sp>
        <p:nvSpPr>
          <p:cNvPr id="6" name="Title 5"/>
          <p:cNvSpPr>
            <a:spLocks noGrp="1"/>
          </p:cNvSpPr>
          <p:nvPr>
            <p:ph type="ctrTitle"/>
          </p:nvPr>
        </p:nvSpPr>
        <p:spPr/>
        <p:txBody>
          <a:bodyPr>
            <a:normAutofit/>
          </a:bodyPr>
          <a:lstStyle/>
          <a:p>
            <a:r>
              <a:rPr lang="en-US" dirty="0">
                <a:solidFill>
                  <a:srgbClr val="0082DA"/>
                </a:solidFill>
              </a:rPr>
              <a:t>Session 1: Basics of E-mail</a:t>
            </a:r>
          </a:p>
        </p:txBody>
      </p:sp>
    </p:spTree>
    <p:extLst>
      <p:ext uri="{BB962C8B-B14F-4D97-AF65-F5344CB8AC3E}">
        <p14:creationId xmlns:p14="http://schemas.microsoft.com/office/powerpoint/2010/main" val="22982753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lvl="1">
              <a:lnSpc>
                <a:spcPct val="110000"/>
              </a:lnSpc>
            </a:pPr>
            <a:r>
              <a:rPr lang="en-US" b="1" dirty="0"/>
              <a:t>Instant delivery</a:t>
            </a:r>
            <a:r>
              <a:rPr lang="en-US" dirty="0"/>
              <a:t>: An e-mail does not take much time to reach the sender.</a:t>
            </a:r>
          </a:p>
          <a:p>
            <a:pPr lvl="1">
              <a:lnSpc>
                <a:spcPct val="110000"/>
              </a:lnSpc>
            </a:pPr>
            <a:r>
              <a:rPr lang="en-US" b="1" dirty="0"/>
              <a:t>Multiple delivery</a:t>
            </a:r>
            <a:r>
              <a:rPr lang="en-US" dirty="0"/>
              <a:t>: One can send an e-mail message to more than one recipient at a time without spending any extra time or money.</a:t>
            </a:r>
          </a:p>
          <a:p>
            <a:pPr lvl="1">
              <a:lnSpc>
                <a:spcPct val="110000"/>
              </a:lnSpc>
            </a:pPr>
            <a:r>
              <a:rPr lang="en-US" b="1" dirty="0" smtClean="0"/>
              <a:t>File </a:t>
            </a:r>
            <a:r>
              <a:rPr lang="en-US" b="1" dirty="0"/>
              <a:t>attachment</a:t>
            </a:r>
            <a:r>
              <a:rPr lang="en-US" dirty="0"/>
              <a:t>: An e-mail enables a user to send a file along with the e-mail message by </a:t>
            </a:r>
            <a:r>
              <a:rPr lang="en-US" dirty="0" smtClean="0"/>
              <a:t>just attaching </a:t>
            </a:r>
            <a:r>
              <a:rPr lang="en-US" dirty="0"/>
              <a:t>the file with that message.</a:t>
            </a:r>
          </a:p>
          <a:p>
            <a:pPr lvl="1">
              <a:lnSpc>
                <a:spcPct val="110000"/>
              </a:lnSpc>
            </a:pPr>
            <a:r>
              <a:rPr lang="en-US" b="1" dirty="0"/>
              <a:t>Long-term storage</a:t>
            </a:r>
            <a:r>
              <a:rPr lang="en-US" dirty="0"/>
              <a:t>: There is no need to carry or store the messages manually as the e-mail </a:t>
            </a:r>
            <a:r>
              <a:rPr lang="en-US" dirty="0" smtClean="0"/>
              <a:t>account stores </a:t>
            </a:r>
            <a:r>
              <a:rPr lang="en-US" dirty="0"/>
              <a:t>all the sent or received messages unless they are deleted by the user.</a:t>
            </a:r>
          </a:p>
          <a:p>
            <a:pPr lvl="1">
              <a:lnSpc>
                <a:spcPct val="110000"/>
              </a:lnSpc>
            </a:pPr>
            <a:r>
              <a:rPr lang="en-US" b="1" dirty="0"/>
              <a:t>Environment-friendly</a:t>
            </a:r>
            <a:r>
              <a:rPr lang="en-US" dirty="0"/>
              <a:t>: An e-mail saves the usage of paper as it uses only the electronic media </a:t>
            </a:r>
            <a:r>
              <a:rPr lang="en-US" dirty="0" smtClean="0"/>
              <a:t>like computer </a:t>
            </a:r>
            <a:r>
              <a:rPr lang="en-US" dirty="0"/>
              <a:t>and the Internet. Therefore, an e-mail does not involve any kind of wastage of paper.</a:t>
            </a:r>
          </a:p>
          <a:p>
            <a:pPr lvl="1">
              <a:lnSpc>
                <a:spcPct val="110000"/>
              </a:lnSpc>
            </a:pPr>
            <a:r>
              <a:rPr lang="en-US" b="1" dirty="0"/>
              <a:t>Convenient</a:t>
            </a:r>
            <a:r>
              <a:rPr lang="en-US" dirty="0"/>
              <a:t>: It allows the user to send and receive the messages as per his comfort level </a:t>
            </a:r>
            <a:r>
              <a:rPr lang="en-US" dirty="0" smtClean="0"/>
              <a:t>and convenience </a:t>
            </a:r>
            <a:r>
              <a:rPr lang="en-US" dirty="0"/>
              <a:t>and provides the mailbox where he can store his e-mail messages and delete them, </a:t>
            </a:r>
            <a:r>
              <a:rPr lang="en-US" dirty="0" smtClean="0"/>
              <a:t>if required</a:t>
            </a:r>
            <a:r>
              <a:rPr lang="en-US" dirty="0"/>
              <a:t>, at his will.</a:t>
            </a:r>
          </a:p>
        </p:txBody>
      </p:sp>
      <p:sp>
        <p:nvSpPr>
          <p:cNvPr id="6" name="Title 5"/>
          <p:cNvSpPr>
            <a:spLocks noGrp="1"/>
          </p:cNvSpPr>
          <p:nvPr>
            <p:ph type="ctrTitle"/>
          </p:nvPr>
        </p:nvSpPr>
        <p:spPr/>
        <p:txBody>
          <a:bodyPr>
            <a:normAutofit/>
          </a:bodyPr>
          <a:lstStyle/>
          <a:p>
            <a:r>
              <a:rPr lang="en-US" dirty="0">
                <a:solidFill>
                  <a:srgbClr val="0082DA"/>
                </a:solidFill>
              </a:rPr>
              <a:t>Session 1: Basics of E-mail</a:t>
            </a:r>
          </a:p>
        </p:txBody>
      </p:sp>
    </p:spTree>
    <p:extLst>
      <p:ext uri="{BB962C8B-B14F-4D97-AF65-F5344CB8AC3E}">
        <p14:creationId xmlns:p14="http://schemas.microsoft.com/office/powerpoint/2010/main" val="15534676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An e-mail address </a:t>
            </a:r>
            <a:r>
              <a:rPr lang="en-US" dirty="0"/>
              <a:t>is used just like a mailing address of your house. </a:t>
            </a:r>
            <a:endParaRPr lang="en-US" dirty="0" smtClean="0"/>
          </a:p>
          <a:p>
            <a:r>
              <a:rPr lang="en-US" dirty="0" smtClean="0"/>
              <a:t>It </a:t>
            </a:r>
            <a:r>
              <a:rPr lang="en-US" dirty="0"/>
              <a:t>must </a:t>
            </a:r>
            <a:r>
              <a:rPr lang="en-US" dirty="0" smtClean="0"/>
              <a:t>be unique</a:t>
            </a:r>
            <a:r>
              <a:rPr lang="en-US" dirty="0"/>
              <a:t>, that is, no two individuals in the world can have the same e-mail address. </a:t>
            </a:r>
            <a:endParaRPr lang="en-US" dirty="0" smtClean="0"/>
          </a:p>
          <a:p>
            <a:r>
              <a:rPr lang="en-US" dirty="0" smtClean="0"/>
              <a:t>Various </a:t>
            </a:r>
            <a:r>
              <a:rPr lang="en-US" dirty="0"/>
              <a:t>components </a:t>
            </a:r>
            <a:r>
              <a:rPr lang="en-US" dirty="0" smtClean="0"/>
              <a:t>of an </a:t>
            </a:r>
            <a:r>
              <a:rPr lang="en-US" dirty="0"/>
              <a:t>e-mail address are shown in </a:t>
            </a:r>
            <a:r>
              <a:rPr lang="en-US" dirty="0" smtClean="0"/>
              <a:t>given figure:</a:t>
            </a:r>
          </a:p>
          <a:p>
            <a:endParaRPr lang="en-US" dirty="0" smtClean="0"/>
          </a:p>
          <a:p>
            <a:endParaRPr lang="en-US" dirty="0"/>
          </a:p>
          <a:p>
            <a:pPr marL="0" indent="0">
              <a:buNone/>
            </a:pPr>
            <a:endParaRPr lang="en-US" sz="2400" dirty="0"/>
          </a:p>
          <a:p>
            <a:r>
              <a:rPr lang="en-US" dirty="0" smtClean="0"/>
              <a:t>The description of these </a:t>
            </a:r>
            <a:r>
              <a:rPr lang="en-US" dirty="0"/>
              <a:t>components </a:t>
            </a:r>
            <a:r>
              <a:rPr lang="en-US" dirty="0" smtClean="0"/>
              <a:t>are as follows:</a:t>
            </a:r>
            <a:endParaRPr lang="en-US" dirty="0"/>
          </a:p>
          <a:p>
            <a:pPr lvl="1"/>
            <a:r>
              <a:rPr lang="en-US" b="1" dirty="0"/>
              <a:t>User Name</a:t>
            </a:r>
            <a:r>
              <a:rPr lang="en-US" dirty="0"/>
              <a:t>: It is the username or e-mail ID, say, any nickname, </a:t>
            </a:r>
            <a:r>
              <a:rPr lang="en-US" dirty="0" smtClean="0"/>
              <a:t>alias, group </a:t>
            </a:r>
            <a:r>
              <a:rPr lang="en-US" dirty="0"/>
              <a:t>or department of any organization. Here ‘</a:t>
            </a:r>
            <a:r>
              <a:rPr lang="en-US" dirty="0"/>
              <a:t>ryan.sharma</a:t>
            </a:r>
            <a:r>
              <a:rPr lang="en-US" dirty="0"/>
              <a:t>’ is </a:t>
            </a:r>
            <a:r>
              <a:rPr lang="en-US" dirty="0" smtClean="0"/>
              <a:t>the username</a:t>
            </a:r>
            <a:r>
              <a:rPr lang="en-US" dirty="0"/>
              <a:t>. It is used to identify the user at the e-mail service provider</a:t>
            </a:r>
            <a:r>
              <a:rPr lang="en-US" dirty="0" smtClean="0"/>
              <a:t>.</a:t>
            </a:r>
          </a:p>
          <a:p>
            <a:pPr lvl="1"/>
            <a:r>
              <a:rPr lang="en-US" b="1" dirty="0"/>
              <a:t>Divider</a:t>
            </a:r>
            <a:r>
              <a:rPr lang="en-US" dirty="0"/>
              <a:t>: The @ (pronounced as ‘at’ or ‘at the rate of ’) symbol is used as the divider in the </a:t>
            </a:r>
            <a:r>
              <a:rPr lang="en-US" dirty="0" smtClean="0"/>
              <a:t>e-mail address </a:t>
            </a:r>
            <a:r>
              <a:rPr lang="en-US" dirty="0"/>
              <a:t>which divides the username with that of the domain name. It is compulsorily required </a:t>
            </a:r>
            <a:r>
              <a:rPr lang="en-US" dirty="0" smtClean="0"/>
              <a:t>in all </a:t>
            </a:r>
            <a:r>
              <a:rPr lang="en-US" dirty="0"/>
              <a:t>the e-mail addresses.</a:t>
            </a:r>
          </a:p>
          <a:p>
            <a:pPr lvl="1"/>
            <a:r>
              <a:rPr lang="en-US" b="1" dirty="0"/>
              <a:t>Domain Name</a:t>
            </a:r>
            <a:r>
              <a:rPr lang="en-US" dirty="0"/>
              <a:t>: A domain name shows the website name in which the e-mail account has </a:t>
            </a:r>
            <a:r>
              <a:rPr lang="en-US" dirty="0" smtClean="0"/>
              <a:t>been created</a:t>
            </a:r>
            <a:r>
              <a:rPr lang="en-US" dirty="0"/>
              <a:t>. Here ‘gmail.com’ is the domain name.</a:t>
            </a:r>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E-mail Address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00" y="2734117"/>
            <a:ext cx="3124200" cy="1075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94547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10600" cy="5562600"/>
          </a:xfrm>
        </p:spPr>
        <p:txBody>
          <a:bodyPr>
            <a:normAutofit lnSpcReduction="10000"/>
          </a:bodyPr>
          <a:lstStyle/>
          <a:p>
            <a:r>
              <a:rPr lang="en-US" dirty="0"/>
              <a:t>E-mail services represent the e-mail service providers which allow their users to send and receive </a:t>
            </a:r>
            <a:r>
              <a:rPr lang="en-US" dirty="0" smtClean="0"/>
              <a:t>the e-mails </a:t>
            </a:r>
            <a:r>
              <a:rPr lang="en-US" dirty="0"/>
              <a:t>from their Web browsers. </a:t>
            </a:r>
            <a:endParaRPr lang="en-US" dirty="0" smtClean="0"/>
          </a:p>
          <a:p>
            <a:r>
              <a:rPr lang="en-US" dirty="0"/>
              <a:t>E-mail services can </a:t>
            </a:r>
            <a:r>
              <a:rPr lang="en-US" dirty="0"/>
              <a:t>be divided into two categories – application-based </a:t>
            </a:r>
            <a:r>
              <a:rPr lang="en-US" dirty="0" smtClean="0"/>
              <a:t>e-mail services </a:t>
            </a:r>
            <a:r>
              <a:rPr lang="en-US" dirty="0"/>
              <a:t>and Web-based e-mail services</a:t>
            </a:r>
            <a:r>
              <a:rPr lang="en-US" dirty="0" smtClean="0"/>
              <a:t>.</a:t>
            </a:r>
          </a:p>
          <a:p>
            <a:pPr lvl="1">
              <a:lnSpc>
                <a:spcPct val="110000"/>
              </a:lnSpc>
            </a:pPr>
            <a:r>
              <a:rPr lang="en-US" b="1" dirty="0"/>
              <a:t>Application-based e-mail: </a:t>
            </a:r>
            <a:r>
              <a:rPr lang="en-US" dirty="0"/>
              <a:t>It includes the e-mail services that use the application to access </a:t>
            </a:r>
            <a:r>
              <a:rPr lang="en-US" dirty="0" smtClean="0"/>
              <a:t>the private </a:t>
            </a:r>
            <a:r>
              <a:rPr lang="en-US" dirty="0"/>
              <a:t>in-house e-mails. It is an application software which depends on the operating </a:t>
            </a:r>
            <a:r>
              <a:rPr lang="en-US" dirty="0" smtClean="0"/>
              <a:t>system. Therefore</a:t>
            </a:r>
            <a:r>
              <a:rPr lang="en-US" dirty="0"/>
              <a:t>, just like any other software, it needs to be installed on </a:t>
            </a:r>
            <a:r>
              <a:rPr lang="en-US" dirty="0" smtClean="0"/>
              <a:t>the system </a:t>
            </a:r>
            <a:r>
              <a:rPr lang="en-US" dirty="0"/>
              <a:t>so as to access the mails</a:t>
            </a:r>
            <a:r>
              <a:rPr lang="en-US" dirty="0" smtClean="0"/>
              <a:t>.</a:t>
            </a:r>
            <a:r>
              <a:rPr lang="en-US" dirty="0"/>
              <a:t> Some commonly used application-based e-mail software </a:t>
            </a:r>
            <a:r>
              <a:rPr lang="en-US" dirty="0" smtClean="0"/>
              <a:t>are:</a:t>
            </a:r>
          </a:p>
          <a:p>
            <a:pPr lvl="2">
              <a:lnSpc>
                <a:spcPct val="110000"/>
              </a:lnSpc>
            </a:pPr>
            <a:r>
              <a:rPr lang="en-US" dirty="0" smtClean="0"/>
              <a:t>Microsoft Outlook </a:t>
            </a:r>
          </a:p>
          <a:p>
            <a:pPr lvl="2">
              <a:lnSpc>
                <a:spcPct val="110000"/>
              </a:lnSpc>
            </a:pPr>
            <a:r>
              <a:rPr lang="en-US" dirty="0" smtClean="0"/>
              <a:t>Mozilla Thunderbird</a:t>
            </a:r>
            <a:endParaRPr lang="en-US" dirty="0"/>
          </a:p>
          <a:p>
            <a:pPr lvl="2">
              <a:lnSpc>
                <a:spcPct val="110000"/>
              </a:lnSpc>
            </a:pPr>
            <a:r>
              <a:rPr lang="en-US" dirty="0" smtClean="0"/>
              <a:t>Opera Mail</a:t>
            </a:r>
          </a:p>
          <a:p>
            <a:pPr lvl="1">
              <a:lnSpc>
                <a:spcPct val="110000"/>
              </a:lnSpc>
            </a:pPr>
            <a:r>
              <a:rPr lang="en-US" b="1" dirty="0"/>
              <a:t>Web-based e-mail: </a:t>
            </a:r>
            <a:r>
              <a:rPr lang="en-US" dirty="0"/>
              <a:t>It includes the e-mail services that can be accessed from anywhere and </a:t>
            </a:r>
            <a:r>
              <a:rPr lang="en-US" dirty="0" smtClean="0"/>
              <a:t>from any </a:t>
            </a:r>
            <a:r>
              <a:rPr lang="en-US" dirty="0"/>
              <a:t>system connected to the Internet. Here e-mails are not stored on the user’s system, but on </a:t>
            </a:r>
            <a:r>
              <a:rPr lang="en-US" dirty="0" smtClean="0"/>
              <a:t>the service </a:t>
            </a:r>
            <a:r>
              <a:rPr lang="en-US" dirty="0"/>
              <a:t>provider’s server. Some commonly used web-based e-mail services </a:t>
            </a:r>
            <a:r>
              <a:rPr lang="en-US" dirty="0" smtClean="0"/>
              <a:t>are:</a:t>
            </a:r>
          </a:p>
          <a:p>
            <a:pPr lvl="2">
              <a:lnSpc>
                <a:spcPct val="110000"/>
              </a:lnSpc>
            </a:pPr>
            <a:r>
              <a:rPr lang="en-US" dirty="0" smtClean="0"/>
              <a:t>Gmail.com</a:t>
            </a:r>
          </a:p>
          <a:p>
            <a:pPr lvl="2">
              <a:lnSpc>
                <a:spcPct val="110000"/>
              </a:lnSpc>
            </a:pPr>
            <a:r>
              <a:rPr lang="en-US" dirty="0" smtClean="0"/>
              <a:t>Hotmail.com</a:t>
            </a:r>
            <a:endParaRPr lang="en-US" dirty="0"/>
          </a:p>
          <a:p>
            <a:pPr lvl="2">
              <a:lnSpc>
                <a:spcPct val="110000"/>
              </a:lnSpc>
            </a:pPr>
            <a:r>
              <a:rPr lang="en-US" dirty="0" smtClean="0"/>
              <a:t>Outlook.com</a:t>
            </a:r>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E-mail Services</a:t>
            </a:r>
          </a:p>
        </p:txBody>
      </p:sp>
    </p:spTree>
    <p:extLst>
      <p:ext uri="{BB962C8B-B14F-4D97-AF65-F5344CB8AC3E}">
        <p14:creationId xmlns:p14="http://schemas.microsoft.com/office/powerpoint/2010/main" val="11169938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5000"/>
              </a:lnSpc>
            </a:pPr>
            <a:r>
              <a:rPr lang="en-US" dirty="0"/>
              <a:t>While sending an e-mail to others, a specific format needs to be followed. </a:t>
            </a:r>
            <a:endParaRPr lang="en-US" dirty="0" smtClean="0"/>
          </a:p>
          <a:p>
            <a:pPr>
              <a:lnSpc>
                <a:spcPct val="95000"/>
              </a:lnSpc>
            </a:pPr>
            <a:r>
              <a:rPr lang="en-US" dirty="0" smtClean="0"/>
              <a:t>This </a:t>
            </a:r>
            <a:r>
              <a:rPr lang="en-US" dirty="0"/>
              <a:t>message format is </a:t>
            </a:r>
            <a:r>
              <a:rPr lang="en-US" dirty="0" smtClean="0"/>
              <a:t>generally same </a:t>
            </a:r>
            <a:r>
              <a:rPr lang="en-US" dirty="0"/>
              <a:t>for both application-based e-mail services as well as for Web-based e-mail services. </a:t>
            </a:r>
            <a:endParaRPr lang="en-US" dirty="0" smtClean="0"/>
          </a:p>
          <a:p>
            <a:pPr>
              <a:lnSpc>
                <a:spcPct val="95000"/>
              </a:lnSpc>
            </a:pPr>
            <a:r>
              <a:rPr lang="en-US" dirty="0" smtClean="0"/>
              <a:t>The interface might </a:t>
            </a:r>
            <a:r>
              <a:rPr lang="en-US" dirty="0"/>
              <a:t>be different but the fields will remain the same</a:t>
            </a:r>
            <a:r>
              <a:rPr lang="en-US" dirty="0" smtClean="0"/>
              <a:t>.</a:t>
            </a:r>
          </a:p>
          <a:p>
            <a:pPr>
              <a:lnSpc>
                <a:spcPct val="95000"/>
              </a:lnSpc>
            </a:pPr>
            <a:r>
              <a:rPr lang="en-US" dirty="0" smtClean="0"/>
              <a:t>The following table describes </a:t>
            </a:r>
            <a:r>
              <a:rPr lang="en-US" dirty="0"/>
              <a:t>the common message fields</a:t>
            </a:r>
            <a:r>
              <a:rPr lang="en-US" dirty="0" smtClean="0"/>
              <a:t>:</a:t>
            </a:r>
          </a:p>
          <a:p>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E-mail Message Format</a:t>
            </a:r>
          </a:p>
        </p:txBody>
      </p:sp>
      <p:graphicFrame>
        <p:nvGraphicFramePr>
          <p:cNvPr id="5" name="Table 4"/>
          <p:cNvGraphicFramePr>
            <a:graphicFrameLocks noGrp="1"/>
          </p:cNvGraphicFramePr>
          <p:nvPr>
            <p:extLst>
              <p:ext uri="{D42A27DB-BD31-4B8C-83A1-F6EECF244321}">
                <p14:modId xmlns:p14="http://schemas.microsoft.com/office/powerpoint/2010/main" val="1634807690"/>
              </p:ext>
            </p:extLst>
          </p:nvPr>
        </p:nvGraphicFramePr>
        <p:xfrm>
          <a:off x="1028700" y="2971800"/>
          <a:ext cx="7086600" cy="3532085"/>
        </p:xfrm>
        <a:graphic>
          <a:graphicData uri="http://schemas.openxmlformats.org/drawingml/2006/table">
            <a:tbl>
              <a:tblPr firstRow="1" bandRow="1">
                <a:tableStyleId>{5C22544A-7EE6-4342-B048-85BDC9FD1C3A}</a:tableStyleId>
              </a:tblPr>
              <a:tblGrid>
                <a:gridCol w="904672"/>
                <a:gridCol w="6181928"/>
              </a:tblGrid>
              <a:tr h="363517">
                <a:tc>
                  <a:txBody>
                    <a:bodyPr/>
                    <a:lstStyle/>
                    <a:p>
                      <a:pPr>
                        <a:lnSpc>
                          <a:spcPct val="90000"/>
                        </a:lnSpc>
                      </a:pPr>
                      <a:r>
                        <a:rPr lang="en-US" sz="1500" dirty="0" smtClean="0"/>
                        <a:t>Term</a:t>
                      </a:r>
                      <a:endParaRPr lang="en-US" sz="1500" dirty="0"/>
                    </a:p>
                  </a:txBody>
                  <a:tcPr/>
                </a:tc>
                <a:tc>
                  <a:txBody>
                    <a:bodyPr/>
                    <a:lstStyle/>
                    <a:p>
                      <a:pPr>
                        <a:lnSpc>
                          <a:spcPct val="90000"/>
                        </a:lnSpc>
                      </a:pPr>
                      <a:r>
                        <a:rPr lang="en-US" sz="1500" dirty="0" smtClean="0"/>
                        <a:t>Meaning</a:t>
                      </a:r>
                      <a:endParaRPr lang="en-US" sz="1500" dirty="0"/>
                    </a:p>
                  </a:txBody>
                  <a:tcPr/>
                </a:tc>
              </a:tr>
              <a:tr h="363517">
                <a:tc>
                  <a:txBody>
                    <a:bodyPr/>
                    <a:lstStyle/>
                    <a:p>
                      <a:pPr>
                        <a:lnSpc>
                          <a:spcPct val="90000"/>
                        </a:lnSpc>
                      </a:pPr>
                      <a:r>
                        <a:rPr lang="en-US" sz="1500" u="none" strike="noStrike" kern="1200" baseline="0" dirty="0" smtClean="0"/>
                        <a:t>From</a:t>
                      </a:r>
                      <a:endParaRPr lang="en-US" sz="1500" dirty="0">
                        <a:solidFill>
                          <a:schemeClr val="tx1"/>
                        </a:solidFill>
                      </a:endParaRPr>
                    </a:p>
                  </a:txBody>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500" u="none" strike="noStrike" kern="1200" baseline="0" dirty="0" smtClean="0"/>
                        <a:t>Sender’s e-mail address.</a:t>
                      </a:r>
                      <a:endParaRPr lang="en-US" sz="1500" dirty="0" smtClean="0">
                        <a:solidFill>
                          <a:schemeClr val="tx1"/>
                        </a:solidFill>
                      </a:endParaRPr>
                    </a:p>
                  </a:txBody>
                  <a:tcPr/>
                </a:tc>
              </a:tr>
              <a:tr h="363517">
                <a:tc>
                  <a:txBody>
                    <a:bodyPr/>
                    <a:lstStyle/>
                    <a:p>
                      <a:pPr>
                        <a:lnSpc>
                          <a:spcPct val="90000"/>
                        </a:lnSpc>
                      </a:pPr>
                      <a:r>
                        <a:rPr lang="en-US" sz="1500" u="none" strike="noStrike" kern="1200" baseline="0" dirty="0" smtClean="0"/>
                        <a:t>To </a:t>
                      </a:r>
                      <a:endParaRPr lang="en-US" sz="1500" dirty="0"/>
                    </a:p>
                  </a:txBody>
                  <a:tcPr/>
                </a:tc>
                <a:tc>
                  <a:txBody>
                    <a:bodyPr/>
                    <a:lstStyle/>
                    <a:p>
                      <a:pPr>
                        <a:lnSpc>
                          <a:spcPct val="90000"/>
                        </a:lnSpc>
                      </a:pPr>
                      <a:r>
                        <a:rPr lang="en-US" sz="1500" u="none" strike="noStrike" kern="1200" baseline="0" dirty="0" smtClean="0"/>
                        <a:t>Recipient’s e-mail address.</a:t>
                      </a:r>
                      <a:endParaRPr lang="en-US" sz="1500" dirty="0"/>
                    </a:p>
                  </a:txBody>
                  <a:tcPr/>
                </a:tc>
              </a:tr>
              <a:tr h="363517">
                <a:tc>
                  <a:txBody>
                    <a:bodyPr/>
                    <a:lstStyle/>
                    <a:p>
                      <a:pPr>
                        <a:lnSpc>
                          <a:spcPct val="90000"/>
                        </a:lnSpc>
                      </a:pPr>
                      <a:r>
                        <a:rPr lang="en-US" sz="1500" u="none" strike="noStrike" kern="1200" baseline="0" dirty="0" smtClean="0"/>
                        <a:t>Date</a:t>
                      </a:r>
                      <a:endParaRPr lang="en-US" sz="1500" dirty="0"/>
                    </a:p>
                  </a:txBody>
                  <a:tcPr/>
                </a:tc>
                <a:tc>
                  <a:txBody>
                    <a:bodyPr/>
                    <a:lstStyle/>
                    <a:p>
                      <a:pPr>
                        <a:lnSpc>
                          <a:spcPct val="90000"/>
                        </a:lnSpc>
                      </a:pPr>
                      <a:r>
                        <a:rPr lang="en-US" sz="1500" u="none" strike="noStrike" kern="1200" baseline="0" dirty="0" smtClean="0"/>
                        <a:t>When the message was sent.</a:t>
                      </a:r>
                      <a:endParaRPr lang="en-US" sz="1500" dirty="0"/>
                    </a:p>
                  </a:txBody>
                  <a:tcPr/>
                </a:tc>
              </a:tr>
              <a:tr h="363517">
                <a:tc>
                  <a:txBody>
                    <a:bodyPr/>
                    <a:lstStyle/>
                    <a:p>
                      <a:pPr>
                        <a:lnSpc>
                          <a:spcPct val="90000"/>
                        </a:lnSpc>
                      </a:pPr>
                      <a:r>
                        <a:rPr lang="en-US" sz="1500" u="none" strike="noStrike" kern="1200" baseline="0" dirty="0" smtClean="0"/>
                        <a:t>Subject</a:t>
                      </a:r>
                      <a:endParaRPr lang="en-US" sz="1500" dirty="0"/>
                    </a:p>
                  </a:txBody>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500" u="none" strike="noStrike" kern="1200" baseline="0" dirty="0" smtClean="0"/>
                        <a:t>The topic or heading of the message</a:t>
                      </a:r>
                      <a:r>
                        <a:rPr lang="en-US" sz="1500" u="none" strike="noStrike" kern="1200" baseline="0" dirty="0" smtClean="0"/>
                        <a:t>.</a:t>
                      </a:r>
                    </a:p>
                  </a:txBody>
                  <a:tcPr/>
                </a:tc>
              </a:tr>
              <a:tr h="363517">
                <a:tc>
                  <a:txBody>
                    <a:bodyPr/>
                    <a:lstStyle/>
                    <a:p>
                      <a:pPr>
                        <a:lnSpc>
                          <a:spcPct val="90000"/>
                        </a:lnSpc>
                      </a:pPr>
                      <a:r>
                        <a:rPr lang="en-US" sz="1500" u="none" strike="noStrike" kern="1200" baseline="0" dirty="0" smtClean="0"/>
                        <a:t>cc</a:t>
                      </a:r>
                      <a:endParaRPr lang="en-US" sz="1500" dirty="0"/>
                    </a:p>
                  </a:txBody>
                  <a:tcPr/>
                </a:tc>
                <a:tc>
                  <a:txBody>
                    <a:bodyPr/>
                    <a:lstStyle/>
                    <a:p>
                      <a:pPr>
                        <a:lnSpc>
                          <a:spcPct val="90000"/>
                        </a:lnSpc>
                      </a:pPr>
                      <a:r>
                        <a:rPr lang="en-US" sz="1500" u="none" strike="noStrike" kern="1200" baseline="0" dirty="0" smtClean="0"/>
                        <a:t>Cc stands for Carbon Copy. This field must have the e-mail addresses of all other users to whom the copies of the e-mail are to be sent. </a:t>
                      </a:r>
                      <a:endParaRPr lang="en-US" sz="1500" dirty="0"/>
                    </a:p>
                  </a:txBody>
                  <a:tcPr/>
                </a:tc>
              </a:tr>
              <a:tr h="363517">
                <a:tc>
                  <a:txBody>
                    <a:bodyPr/>
                    <a:lstStyle/>
                    <a:p>
                      <a:pPr>
                        <a:lnSpc>
                          <a:spcPct val="90000"/>
                        </a:lnSpc>
                      </a:pPr>
                      <a:r>
                        <a:rPr lang="en-US" sz="1500" u="none" strike="noStrike" kern="1200" baseline="0" dirty="0" smtClean="0"/>
                        <a:t>Bcc</a:t>
                      </a:r>
                      <a:endParaRPr lang="en-US" sz="1500" dirty="0"/>
                    </a:p>
                  </a:txBody>
                  <a:tcPr/>
                </a:tc>
                <a:tc>
                  <a:txBody>
                    <a:bodyPr/>
                    <a:lstStyle/>
                    <a:p>
                      <a:pPr>
                        <a:lnSpc>
                          <a:spcPct val="90000"/>
                        </a:lnSpc>
                      </a:pPr>
                      <a:r>
                        <a:rPr lang="en-US" sz="1500" u="none" strike="noStrike" kern="1200" baseline="0" dirty="0" smtClean="0"/>
                        <a:t>Bcc stands for Blind Carbon Copy. This field must have the e-mail addresses of all the other users to whom the copies of the mail are to be sent. The recipients who are marked here are not visible to the other recipients.</a:t>
                      </a:r>
                      <a:endParaRPr lang="en-US" sz="1500" dirty="0"/>
                    </a:p>
                  </a:txBody>
                  <a:tcPr/>
                </a:tc>
              </a:tr>
              <a:tr h="363517">
                <a:tc>
                  <a:txBody>
                    <a:bodyPr/>
                    <a:lstStyle/>
                    <a:p>
                      <a:pPr>
                        <a:lnSpc>
                          <a:spcPct val="90000"/>
                        </a:lnSpc>
                      </a:pPr>
                      <a:r>
                        <a:rPr lang="en-US" sz="1500" u="none" strike="noStrike" kern="1200" baseline="0" dirty="0" smtClean="0"/>
                        <a:t>Message</a:t>
                      </a:r>
                    </a:p>
                    <a:p>
                      <a:pPr>
                        <a:lnSpc>
                          <a:spcPct val="90000"/>
                        </a:lnSpc>
                      </a:pPr>
                      <a:r>
                        <a:rPr lang="en-US" sz="1500" u="none" strike="noStrike" kern="1200" baseline="0" dirty="0" smtClean="0"/>
                        <a:t>body</a:t>
                      </a:r>
                      <a:endParaRPr lang="en-US" sz="1500" dirty="0"/>
                    </a:p>
                  </a:txBody>
                  <a:tcPr/>
                </a:tc>
                <a:tc>
                  <a:txBody>
                    <a:bodyPr/>
                    <a:lstStyle/>
                    <a:p>
                      <a:pPr>
                        <a:lnSpc>
                          <a:spcPct val="90000"/>
                        </a:lnSpc>
                      </a:pPr>
                      <a:r>
                        <a:rPr lang="en-US" sz="1500" u="none" strike="noStrike" kern="1200" baseline="0" dirty="0" smtClean="0"/>
                        <a:t>It consists of the text of the message as well as the files or attachments that have to be sent.</a:t>
                      </a:r>
                      <a:endParaRPr lang="en-US" sz="1500" dirty="0"/>
                    </a:p>
                  </a:txBody>
                  <a:tcPr/>
                </a:tc>
              </a:tr>
            </a:tbl>
          </a:graphicData>
        </a:graphic>
      </p:graphicFrame>
    </p:spTree>
    <p:extLst>
      <p:ext uri="{BB962C8B-B14F-4D97-AF65-F5344CB8AC3E}">
        <p14:creationId xmlns:p14="http://schemas.microsoft.com/office/powerpoint/2010/main" val="21801499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Some examples of the message format for the commonly used e-mail services are shown in </a:t>
            </a:r>
            <a:r>
              <a:rPr lang="en-US" dirty="0" smtClean="0"/>
              <a:t>following figures:</a:t>
            </a:r>
            <a:endParaRPr lang="en-US" dirty="0" smtClean="0"/>
          </a:p>
          <a:p>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E-mail Message Format</a:t>
            </a:r>
            <a:endParaRPr lang="en-US" sz="28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464" y="2092400"/>
            <a:ext cx="4267201" cy="27699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094460"/>
            <a:ext cx="3657600" cy="28585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651596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E-mail Messaging (Basic)&amp;quot;&quot;/&gt;&lt;property id=&quot;20307&quot; value=&quot;256&quot;/&gt;&lt;/object&gt;&lt;object type=&quot;3&quot; unique_id=&quot;10004&quot;&gt;&lt;property id=&quot;20148&quot; value=&quot;5&quot;/&gt;&lt;property id=&quot;20300&quot; value=&quot;Slide 2 - &amp;quot;Learning Objectives&amp;quot;&quot;/&gt;&lt;property id=&quot;20307&quot; value=&quot;257&quot;/&gt;&lt;/object&gt;&lt;object type=&quot;3&quot; unique_id=&quot;16608&quot;&gt;&lt;property id=&quot;20148&quot; value=&quot;5&quot;/&gt;&lt;property id=&quot;20300&quot; value=&quot;Slide 3 - &amp;quot;Introduction&amp;quot;&quot;/&gt;&lt;property id=&quot;20307&quot; value=&quot;334&quot;/&gt;&lt;/object&gt;&lt;object type=&quot;3&quot; unique_id=&quot;27591&quot;&gt;&lt;property id=&quot;20148&quot; value=&quot;5&quot;/&gt;&lt;property id=&quot;20300&quot; value=&quot;Slide 4 - &amp;quot;Session 1: Basics of E-mail&amp;quot;&quot;/&gt;&lt;property id=&quot;20307&quot; value=&quot;380&quot;/&gt;&lt;/object&gt;&lt;object type=&quot;3&quot; unique_id=&quot;27592&quot;&gt;&lt;property id=&quot;20148&quot; value=&quot;5&quot;/&gt;&lt;property id=&quot;20300&quot; value=&quot;Slide 5 - &amp;quot;Session 1: Basics of E-mail&amp;quot;&quot;/&gt;&lt;property id=&quot;20307&quot; value=&quot;421&quot;/&gt;&lt;/object&gt;&lt;object type=&quot;3&quot; unique_id=&quot;27593&quot;&gt;&lt;property id=&quot;20148&quot; value=&quot;5&quot;/&gt;&lt;property id=&quot;20300&quot; value=&quot;Slide 6 - &amp;quot;E-mail Address&amp;quot;&quot;/&gt;&lt;property id=&quot;20307&quot; value=&quot;412&quot;/&gt;&lt;/object&gt;&lt;object type=&quot;3&quot; unique_id=&quot;27594&quot;&gt;&lt;property id=&quot;20148&quot; value=&quot;5&quot;/&gt;&lt;property id=&quot;20300&quot; value=&quot;Slide 7 - &amp;quot;E-mail Services&amp;quot;&quot;/&gt;&lt;property id=&quot;20307&quot; value=&quot;413&quot;/&gt;&lt;/object&gt;&lt;object type=&quot;3&quot; unique_id=&quot;27595&quot;&gt;&lt;property id=&quot;20148&quot; value=&quot;5&quot;/&gt;&lt;property id=&quot;20300&quot; value=&quot;Slide 8 - &amp;quot;E-mail Message Format&amp;quot;&quot;/&gt;&lt;property id=&quot;20307&quot; value=&quot;414&quot;/&gt;&lt;/object&gt;&lt;object type=&quot;3&quot; unique_id=&quot;27597&quot;&gt;&lt;property id=&quot;20148&quot; value=&quot;5&quot;/&gt;&lt;property id=&quot;20300&quot; value=&quot;Slide 9 - &amp;quot;E-mail Message Format&amp;quot;&quot;/&gt;&lt;property id=&quot;20307&quot; value=&quot;415&quot;/&gt;&lt;/object&gt;&lt;object type=&quot;3&quot; unique_id=&quot;27598&quot;&gt;&lt;property id=&quot;20148&quot; value=&quot;5&quot;/&gt;&lt;property id=&quot;20300&quot; value=&quot;Slide 10 - &amp;quot;Session 2: Creating an E-mail Account with Gmail.com&amp;quot;&quot;/&gt;&lt;property id=&quot;20307&quot; value=&quot;416&quot;/&gt;&lt;/object&gt;&lt;object type=&quot;3&quot; unique_id=&quot;27599&quot;&gt;&lt;property id=&quot;20148&quot; value=&quot;5&quot;/&gt;&lt;property id=&quot;20300&quot; value=&quot;Slide 11 - &amp;quot;Session 2: Creating an E-mail Account with Gmail.com&amp;quot;&quot;/&gt;&lt;property id=&quot;20307&quot; value=&quot;422&quot;/&gt;&lt;/object&gt;&lt;object type=&quot;3&quot; unique_id=&quot;27601&quot;&gt;&lt;property id=&quot;20148&quot; value=&quot;5&quot;/&gt;&lt;property id=&quot;20300&quot; value=&quot;Slide 12 - &amp;quot;Session 2: Creating an E-mail Account with Gmail.com&amp;quot;&quot;/&gt;&lt;property id=&quot;20307&quot; value=&quot;424&quot;/&gt;&lt;/object&gt;&lt;object type=&quot;3&quot; unique_id=&quot;27602&quot;&gt;&lt;property id=&quot;20148&quot; value=&quot;5&quot;/&gt;&lt;property id=&quot;20300&quot; value=&quot;Slide 13 - &amp;quot;Session 2: Creating an E-mail Account with Gmail.com&amp;quot;&quot;/&gt;&lt;property id=&quot;20307&quot; value=&quot;425&quot;/&gt;&lt;/object&gt;&lt;object type=&quot;3&quot; unique_id=&quot;27603&quot;&gt;&lt;property id=&quot;20148&quot; value=&quot;5&quot;/&gt;&lt;property id=&quot;20300&quot; value=&quot;Slide 14 - &amp;quot;Session 2: Creating an E-mail Account with Gmail.com&amp;quot;&quot;/&gt;&lt;property id=&quot;20307&quot; value=&quot;426&quot;/&gt;&lt;/object&gt;&lt;object type=&quot;3&quot; unique_id=&quot;27604&quot;&gt;&lt;property id=&quot;20148&quot; value=&quot;5&quot;/&gt;&lt;property id=&quot;20300&quot; value=&quot;Slide 15 - &amp;quot;Session 3: Creating an E-mail Account with Outlook.com&amp;quot;&quot;/&gt;&lt;property id=&quot;20307&quot; value=&quot;427&quot;/&gt;&lt;/object&gt;&lt;object type=&quot;3&quot; unique_id=&quot;27605&quot;&gt;&lt;property id=&quot;20148&quot; value=&quot;5&quot;/&gt;&lt;property id=&quot;20300&quot; value=&quot;Slide 17 - &amp;quot;Session 3: Creating an E-mail Account with Outlook.com&amp;quot;&quot;/&gt;&lt;property id=&quot;20307&quot; value=&quot;428&quot;/&gt;&lt;/object&gt;&lt;object type=&quot;3&quot; unique_id=&quot;27607&quot;&gt;&lt;property id=&quot;20148&quot; value=&quot;5&quot;/&gt;&lt;property id=&quot;20300&quot; value=&quot;Slide 18 - &amp;quot;Session 4: Linking E-mail Account to E-mail Application&amp;quot;&quot;/&gt;&lt;property id=&quot;20307&quot; value=&quot;430&quot;/&gt;&lt;/object&gt;&lt;object type=&quot;3&quot; unique_id=&quot;27608&quot;&gt;&lt;property id=&quot;20148&quot; value=&quot;5&quot;/&gt;&lt;property id=&quot;20300&quot; value=&quot;Slide 19 - &amp;quot;Session 4: Linking E-mail Account to E-mail Application&amp;quot;&quot;/&gt;&lt;property id=&quot;20307&quot; value=&quot;431&quot;/&gt;&lt;/object&gt;&lt;object type=&quot;3&quot; unique_id=&quot;27609&quot;&gt;&lt;property id=&quot;20148&quot; value=&quot;5&quot;/&gt;&lt;property id=&quot;20300&quot; value=&quot;Slide 20 - &amp;quot;Session 4: Linking E-mail Account to E-mail Application&amp;quot;&quot;/&gt;&lt;property id=&quot;20307&quot; value=&quot;423&quot;/&gt;&lt;/object&gt;&lt;object type=&quot;3&quot; unique_id=&quot;27610&quot;&gt;&lt;property id=&quot;20148&quot; value=&quot;5&quot;/&gt;&lt;property id=&quot;20300&quot; value=&quot;Slide 21 - &amp;quot;Session 4: Linking E-mail Account to E-mail Application&amp;quot;&quot;/&gt;&lt;property id=&quot;20307&quot; value=&quot;432&quot;/&gt;&lt;/object&gt;&lt;object type=&quot;3&quot; unique_id=&quot;27611&quot;&gt;&lt;property id=&quot;20148&quot; value=&quot;5&quot;/&gt;&lt;property id=&quot;20300&quot; value=&quot;Slide 22 - &amp;quot;Session 5: Writing an E-mail Message&amp;quot;&quot;/&gt;&lt;property id=&quot;20307&quot; value=&quot;433&quot;/&gt;&lt;/object&gt;&lt;object type=&quot;3&quot; unique_id=&quot;27613&quot;&gt;&lt;property id=&quot;20148&quot; value=&quot;5&quot;/&gt;&lt;property id=&quot;20300&quot; value=&quot;Slide 23 - &amp;quot;Session 5: Writing an E-mail Message&amp;quot;&quot;/&gt;&lt;property id=&quot;20307&quot; value=&quot;419&quot;/&gt;&lt;/object&gt;&lt;object type=&quot;3&quot; unique_id=&quot;27614&quot;&gt;&lt;property id=&quot;20148&quot; value=&quot;5&quot;/&gt;&lt;property id=&quot;20300&quot; value=&quot;Slide 24 - &amp;quot;Session 6: Receiving and Responding to E-mail Messages&amp;quot;&quot;/&gt;&lt;property id=&quot;20307&quot; value=&quot;420&quot;/&gt;&lt;/object&gt;&lt;object type=&quot;3&quot; unique_id=&quot;27615&quot;&gt;&lt;property id=&quot;20148&quot; value=&quot;5&quot;/&gt;&lt;property id=&quot;20300&quot; value=&quot;Slide 25 - &amp;quot;Session 7: Using Ribbon in Outlook&amp;quot;&quot;/&gt;&lt;property id=&quot;20307&quot; value=&quot;434&quot;/&gt;&lt;/object&gt;&lt;object type=&quot;3&quot; unique_id=&quot;27616&quot;&gt;&lt;property id=&quot;20148&quot; value=&quot;5&quot;/&gt;&lt;property id=&quot;20300&quot; value=&quot;Slide 26 - &amp;quot;Session 7: Using Ribbon in Outlook&amp;quot;&quot;/&gt;&lt;property id=&quot;20307&quot; value=&quot;435&quot;/&gt;&lt;/object&gt;&lt;object type=&quot;3&quot; unique_id=&quot;27617&quot;&gt;&lt;property id=&quot;20148&quot; value=&quot;5&quot;/&gt;&lt;property id=&quot;20300&quot; value=&quot;Slide 27 - &amp;quot;Session 7: Using Ribbon in Outlook&amp;quot;&quot;/&gt;&lt;property id=&quot;20307&quot; value=&quot;436&quot;/&gt;&lt;/object&gt;&lt;object type=&quot;3&quot; unique_id=&quot;27618&quot;&gt;&lt;property id=&quot;20148&quot; value=&quot;5&quot;/&gt;&lt;property id=&quot;20300&quot; value=&quot;Slide 28 - &amp;quot;Session 8: Formatting and Performing Spell Check on an E-mail Message&amp;quot;&quot;/&gt;&lt;property id=&quot;20307&quot; value=&quot;437&quot;/&gt;&lt;/object&gt;&lt;object type=&quot;3&quot; unique_id=&quot;27620&quot;&gt;&lt;property id=&quot;20148&quot; value=&quot;5&quot;/&gt;&lt;property id=&quot;20300&quot; value=&quot;Slide 29 - &amp;quot;Spell Check of an E-mail Message&amp;quot;&quot;/&gt;&lt;property id=&quot;20307&quot; value=&quot;439&quot;/&gt;&lt;/object&gt;&lt;object type=&quot;3&quot; unique_id=&quot;27621&quot;&gt;&lt;property id=&quot;20148&quot; value=&quot;5&quot;/&gt;&lt;property id=&quot;20300&quot; value=&quot;Slide 30 - &amp;quot;Session 9: Attaching a File to an E-mail Message&amp;quot;&quot;/&gt;&lt;property id=&quot;20307&quot; value=&quot;440&quot;/&gt;&lt;/object&gt;&lt;object type=&quot;3&quot; unique_id=&quot;27622&quot;&gt;&lt;property id=&quot;20148&quot; value=&quot;5&quot;/&gt;&lt;property id=&quot;20300&quot; value=&quot;Slide 31 - &amp;quot;Session 9: Attaching a File to an E-mail Message&amp;quot;&quot;/&gt;&lt;property id=&quot;20307&quot; value=&quot;441&quot;/&gt;&lt;/object&gt;&lt;object type=&quot;3&quot; unique_id=&quot;27623&quot;&gt;&lt;property id=&quot;20148&quot; value=&quot;5&quot;/&gt;&lt;property id=&quot;20300&quot; value=&quot;Slide 32 - &amp;quot;Session 10: Using Help&amp;quot;&quot;/&gt;&lt;property id=&quot;20307&quot; value=&quot;442&quot;/&gt;&lt;/object&gt;&lt;object type=&quot;3&quot; unique_id=&quot;27625&quot;&gt;&lt;property id=&quot;20148&quot; value=&quot;5&quot;/&gt;&lt;property id=&quot;20300&quot; value=&quot;Slide 33 - &amp;quot;Session 11: Printing an E-mail Message&amp;quot;&quot;/&gt;&lt;property id=&quot;20307&quot; value=&quot;444&quot;/&gt;&lt;/object&gt;&lt;object type=&quot;3&quot; unique_id=&quot;27626&quot;&gt;&lt;property id=&quot;20148&quot; value=&quot;5&quot;/&gt;&lt;property id=&quot;20300&quot; value=&quot;Slide 34 - &amp;quot;Session 12: Adding and Modifying a Contact&amp;quot;&quot;/&gt;&lt;property id=&quot;20307&quot; value=&quot;445&quot;/&gt;&lt;/object&gt;&lt;object type=&quot;3&quot; unique_id=&quot;27627&quot;&gt;&lt;property id=&quot;20148&quot; value=&quot;5&quot;/&gt;&lt;property id=&quot;20300&quot; value=&quot;Slide 35 - &amp;quot;Adding a Contact&amp;quot;&quot;/&gt;&lt;property id=&quot;20307&quot; value=&quot;446&quot;/&gt;&lt;/object&gt;&lt;object type=&quot;3&quot; unique_id=&quot;27629&quot;&gt;&lt;property id=&quot;20148&quot; value=&quot;5&quot;/&gt;&lt;property id=&quot;20300&quot; value=&quot;Slide 36 - &amp;quot;Modifying a Contact&amp;quot;&quot;/&gt;&lt;property id=&quot;20307&quot; value=&quot;448&quot;/&gt;&lt;/object&gt;&lt;object type=&quot;3&quot; unique_id=&quot;27630&quot;&gt;&lt;property id=&quot;20148&quot; value=&quot;5&quot;/&gt;&lt;property id=&quot;20300&quot; value=&quot;Slide 37&quot;/&gt;&lt;property id=&quot;20307&quot; value=&quot;411&quot;/&gt;&lt;/object&gt;&lt;object type=&quot;3&quot; unique_id=&quot;28293&quot;&gt;&lt;property id=&quot;20148&quot; value=&quot;5&quot;/&gt;&lt;property id=&quot;20300&quot; value=&quot;Slide 16 - &amp;quot;Session 3: Creating an E-mail Account with Outlook.com&amp;quot;&quot;/&gt;&lt;property id=&quot;20307&quot; value=&quot;449&quot;/&gt;&lt;/object&gt;&lt;/object&gt;&lt;object type=&quot;8&quot; unique_id=&quot;1008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2978</TotalTime>
  <Words>3729</Words>
  <Application>Microsoft Office PowerPoint</Application>
  <PresentationFormat>On-screen Show (4:3)</PresentationFormat>
  <Paragraphs>259</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Wingdings</vt:lpstr>
      <vt:lpstr>Office Theme</vt:lpstr>
      <vt:lpstr>E-mail Messaging (Basic)</vt:lpstr>
      <vt:lpstr>Learning Objectives</vt:lpstr>
      <vt:lpstr>Introduction</vt:lpstr>
      <vt:lpstr>Session 1: Basics of E-mail</vt:lpstr>
      <vt:lpstr>Session 1: Basics of E-mail</vt:lpstr>
      <vt:lpstr>E-mail Address</vt:lpstr>
      <vt:lpstr>E-mail Services</vt:lpstr>
      <vt:lpstr>E-mail Message Format</vt:lpstr>
      <vt:lpstr>E-mail Message Format</vt:lpstr>
      <vt:lpstr>Session 2: Creating an E-mail Account with Gmail.com</vt:lpstr>
      <vt:lpstr>Session 2: Creating an E-mail Account with Gmail.com</vt:lpstr>
      <vt:lpstr>Session 2: Creating an E-mail Account with Gmail.com</vt:lpstr>
      <vt:lpstr>Session 2: Creating an E-mail Account with Gmail.com</vt:lpstr>
      <vt:lpstr>Session 2: Creating an E-mail Account with Gmail.com</vt:lpstr>
      <vt:lpstr>Session 3: Creating an E-mail Account with Outlook.com</vt:lpstr>
      <vt:lpstr>Session 3: Creating an E-mail Account with Outlook.com</vt:lpstr>
      <vt:lpstr>Session 3: Creating an E-mail Account with Outlook.com</vt:lpstr>
      <vt:lpstr>Session 4: Linking E-mail Account to E-mail Application</vt:lpstr>
      <vt:lpstr>Session 4: Linking E-mail Account to E-mail Application</vt:lpstr>
      <vt:lpstr>Session 4: Linking E-mail Account to E-mail Application</vt:lpstr>
      <vt:lpstr>Session 4: Linking E-mail Account to E-mail Application</vt:lpstr>
      <vt:lpstr>Session 5: Writing an E-mail Message</vt:lpstr>
      <vt:lpstr>Session 5: Writing an E-mail Message</vt:lpstr>
      <vt:lpstr>Session 6: Receiving and Responding to E-mail Messages</vt:lpstr>
      <vt:lpstr>Session 7: Using Ribbon in Outlook</vt:lpstr>
      <vt:lpstr>Session 7: Using Ribbon in Outlook</vt:lpstr>
      <vt:lpstr>Session 7: Using Ribbon in Outlook</vt:lpstr>
      <vt:lpstr>Session 8: Formatting and Performing Spell Check on an E-mail Message</vt:lpstr>
      <vt:lpstr>Spell Check of an E-mail Message</vt:lpstr>
      <vt:lpstr>Session 9: Attaching a File to an E-mail Message</vt:lpstr>
      <vt:lpstr>Session 9: Attaching a File to an E-mail Message</vt:lpstr>
      <vt:lpstr>Session 10: Using Help</vt:lpstr>
      <vt:lpstr>Session 11: Printing an E-mail Message</vt:lpstr>
      <vt:lpstr>Session 12: Adding and Modifying a Contact</vt:lpstr>
      <vt:lpstr>Adding a Contact</vt:lpstr>
      <vt:lpstr>Modifying a Contact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Charu</dc:creator>
  <cp:lastModifiedBy>User</cp:lastModifiedBy>
  <cp:revision>863</cp:revision>
  <dcterms:created xsi:type="dcterms:W3CDTF">2019-01-09T09:17:04Z</dcterms:created>
  <dcterms:modified xsi:type="dcterms:W3CDTF">2019-03-15T07:24:46Z</dcterms:modified>
</cp:coreProperties>
</file>