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7"/>
  </p:notesMasterIdLst>
  <p:sldIdLst>
    <p:sldId id="256" r:id="rId2"/>
    <p:sldId id="257" r:id="rId3"/>
    <p:sldId id="334" r:id="rId4"/>
    <p:sldId id="380" r:id="rId5"/>
    <p:sldId id="381" r:id="rId6"/>
    <p:sldId id="382" r:id="rId7"/>
    <p:sldId id="383" r:id="rId8"/>
    <p:sldId id="384" r:id="rId9"/>
    <p:sldId id="385" r:id="rId10"/>
    <p:sldId id="396" r:id="rId11"/>
    <p:sldId id="395" r:id="rId12"/>
    <p:sldId id="394" r:id="rId13"/>
    <p:sldId id="393" r:id="rId14"/>
    <p:sldId id="397" r:id="rId15"/>
    <p:sldId id="392" r:id="rId16"/>
    <p:sldId id="399" r:id="rId17"/>
    <p:sldId id="400" r:id="rId18"/>
    <p:sldId id="401" r:id="rId19"/>
    <p:sldId id="402" r:id="rId20"/>
    <p:sldId id="403" r:id="rId21"/>
    <p:sldId id="404" r:id="rId22"/>
    <p:sldId id="405" r:id="rId23"/>
    <p:sldId id="391" r:id="rId24"/>
    <p:sldId id="390" r:id="rId25"/>
    <p:sldId id="406" r:id="rId26"/>
    <p:sldId id="389" r:id="rId27"/>
    <p:sldId id="388" r:id="rId28"/>
    <p:sldId id="387" r:id="rId29"/>
    <p:sldId id="386" r:id="rId30"/>
    <p:sldId id="408" r:id="rId31"/>
    <p:sldId id="409" r:id="rId32"/>
    <p:sldId id="412" r:id="rId33"/>
    <p:sldId id="407" r:id="rId34"/>
    <p:sldId id="410" r:id="rId35"/>
    <p:sldId id="411" r:id="rId36"/>
  </p:sldIdLst>
  <p:sldSz cx="9144000" cy="6858000" type="screen4x3"/>
  <p:notesSz cx="6858000" cy="9144000"/>
  <p:custDataLst>
    <p:tags r:id="rId3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2"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2DA"/>
    <a:srgbClr val="0087E2"/>
    <a:srgbClr val="8D0367"/>
    <a:srgbClr val="0094D8"/>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744" autoAdjust="0"/>
    <p:restoredTop sz="98932" autoAdjust="0"/>
  </p:normalViewPr>
  <p:slideViewPr>
    <p:cSldViewPr>
      <p:cViewPr varScale="1">
        <p:scale>
          <a:sx n="71" d="100"/>
          <a:sy n="71" d="100"/>
        </p:scale>
        <p:origin x="384"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853B649-7372-4F56-9F21-015D4CB36042}" type="doc">
      <dgm:prSet loTypeId="urn:microsoft.com/office/officeart/2005/8/layout/vList2" loCatId="list" qsTypeId="urn:microsoft.com/office/officeart/2005/8/quickstyle/simple1" qsCatId="simple" csTypeId="urn:microsoft.com/office/officeart/2005/8/colors/colorful1" csCatId="colorful" phldr="1"/>
      <dgm:spPr/>
      <dgm:t>
        <a:bodyPr/>
        <a:lstStyle/>
        <a:p>
          <a:endParaRPr lang="en-US"/>
        </a:p>
      </dgm:t>
    </dgm:pt>
    <dgm:pt modelId="{501E016F-5F6D-4D8C-A5E1-0A3FE3A0BA5E}">
      <dgm:prSet phldrT="[Text]" custT="1"/>
      <dgm:spPr/>
      <dgm:t>
        <a:bodyPr/>
        <a:lstStyle/>
        <a:p>
          <a:pPr algn="ctr"/>
          <a:r>
            <a:rPr lang="en-US" sz="2000" dirty="0"/>
            <a:t>Visual Perception</a:t>
          </a:r>
        </a:p>
      </dgm:t>
    </dgm:pt>
    <dgm:pt modelId="{A1EB3CE5-41DC-4763-B139-1650E3C7934A}" type="parTrans" cxnId="{E581134C-2582-419C-9F5F-17FFA71AC1FC}">
      <dgm:prSet/>
      <dgm:spPr/>
      <dgm:t>
        <a:bodyPr/>
        <a:lstStyle/>
        <a:p>
          <a:pPr algn="ctr"/>
          <a:endParaRPr lang="en-US" sz="2000"/>
        </a:p>
      </dgm:t>
    </dgm:pt>
    <dgm:pt modelId="{3EEC11FC-1980-4E3C-8157-1B45771A29CA}" type="sibTrans" cxnId="{E581134C-2582-419C-9F5F-17FFA71AC1FC}">
      <dgm:prSet/>
      <dgm:spPr/>
      <dgm:t>
        <a:bodyPr/>
        <a:lstStyle/>
        <a:p>
          <a:pPr algn="ctr"/>
          <a:endParaRPr lang="en-US" sz="2000"/>
        </a:p>
      </dgm:t>
    </dgm:pt>
    <dgm:pt modelId="{DEB51C68-4D35-418E-AB87-0C262149A30C}">
      <dgm:prSet custT="1"/>
      <dgm:spPr/>
      <dgm:t>
        <a:bodyPr/>
        <a:lstStyle/>
        <a:p>
          <a:pPr algn="ctr"/>
          <a:r>
            <a:rPr lang="en-US" sz="2000"/>
            <a:t>Language</a:t>
          </a:r>
          <a:endParaRPr lang="en-US" sz="2000" dirty="0"/>
        </a:p>
      </dgm:t>
    </dgm:pt>
    <dgm:pt modelId="{CA6D4E67-560F-4804-95BC-4444C5EA17C0}" type="parTrans" cxnId="{D6024E37-695E-4EA7-BF43-3D2C399215F2}">
      <dgm:prSet/>
      <dgm:spPr/>
      <dgm:t>
        <a:bodyPr/>
        <a:lstStyle/>
        <a:p>
          <a:pPr algn="ctr"/>
          <a:endParaRPr lang="en-US" sz="2000"/>
        </a:p>
      </dgm:t>
    </dgm:pt>
    <dgm:pt modelId="{17AFA2C2-5055-40E4-8DBD-63574B7CCFFC}" type="sibTrans" cxnId="{D6024E37-695E-4EA7-BF43-3D2C399215F2}">
      <dgm:prSet/>
      <dgm:spPr/>
      <dgm:t>
        <a:bodyPr/>
        <a:lstStyle/>
        <a:p>
          <a:pPr algn="ctr"/>
          <a:endParaRPr lang="en-US" sz="2000"/>
        </a:p>
      </dgm:t>
    </dgm:pt>
    <dgm:pt modelId="{04294BBC-4935-437B-BD19-E13509A948FA}">
      <dgm:prSet custT="1"/>
      <dgm:spPr/>
      <dgm:t>
        <a:bodyPr/>
        <a:lstStyle/>
        <a:p>
          <a:pPr algn="ctr"/>
          <a:r>
            <a:rPr lang="en-US" sz="2000" dirty="0"/>
            <a:t>Past Experience</a:t>
          </a:r>
        </a:p>
      </dgm:t>
    </dgm:pt>
    <dgm:pt modelId="{6A018283-3B5A-480D-9ACE-7EDBB78AAF60}" type="parTrans" cxnId="{8A9B09EB-9305-4080-AC27-3776996018FD}">
      <dgm:prSet/>
      <dgm:spPr/>
      <dgm:t>
        <a:bodyPr/>
        <a:lstStyle/>
        <a:p>
          <a:pPr algn="ctr"/>
          <a:endParaRPr lang="en-US" sz="2000"/>
        </a:p>
      </dgm:t>
    </dgm:pt>
    <dgm:pt modelId="{2DE1066A-377B-4D64-BDBF-D29A2D20C577}" type="sibTrans" cxnId="{8A9B09EB-9305-4080-AC27-3776996018FD}">
      <dgm:prSet/>
      <dgm:spPr/>
      <dgm:t>
        <a:bodyPr/>
        <a:lstStyle/>
        <a:p>
          <a:pPr algn="ctr"/>
          <a:endParaRPr lang="en-US" sz="2000"/>
        </a:p>
      </dgm:t>
    </dgm:pt>
    <dgm:pt modelId="{01D06091-F204-4A9A-95E1-DC7D49D35559}">
      <dgm:prSet custT="1"/>
      <dgm:spPr/>
      <dgm:t>
        <a:bodyPr/>
        <a:lstStyle/>
        <a:p>
          <a:pPr algn="ctr"/>
          <a:r>
            <a:rPr lang="en-US" sz="2000"/>
            <a:t>Prejudices</a:t>
          </a:r>
          <a:endParaRPr lang="en-US" sz="2000" dirty="0"/>
        </a:p>
      </dgm:t>
    </dgm:pt>
    <dgm:pt modelId="{4E2B18AF-7265-42C7-B28A-2D7B0C42B4C4}" type="parTrans" cxnId="{DA742EFA-33DC-4A29-AAE7-5E6DC39C5D83}">
      <dgm:prSet/>
      <dgm:spPr/>
      <dgm:t>
        <a:bodyPr/>
        <a:lstStyle/>
        <a:p>
          <a:pPr algn="ctr"/>
          <a:endParaRPr lang="en-US" sz="2000"/>
        </a:p>
      </dgm:t>
    </dgm:pt>
    <dgm:pt modelId="{D32D3CCA-A35A-4894-B9AB-B3A48AF85F2D}" type="sibTrans" cxnId="{DA742EFA-33DC-4A29-AAE7-5E6DC39C5D83}">
      <dgm:prSet/>
      <dgm:spPr/>
      <dgm:t>
        <a:bodyPr/>
        <a:lstStyle/>
        <a:p>
          <a:pPr algn="ctr"/>
          <a:endParaRPr lang="en-US" sz="2000"/>
        </a:p>
      </dgm:t>
    </dgm:pt>
    <dgm:pt modelId="{4539E435-3533-44BF-BB2E-366B6F8CA859}">
      <dgm:prSet custT="1"/>
      <dgm:spPr/>
      <dgm:t>
        <a:bodyPr/>
        <a:lstStyle/>
        <a:p>
          <a:pPr algn="ctr"/>
          <a:r>
            <a:rPr lang="en-US" sz="2000" dirty="0"/>
            <a:t>Feelings/Moods</a:t>
          </a:r>
        </a:p>
      </dgm:t>
    </dgm:pt>
    <dgm:pt modelId="{E1596293-DEDE-4E13-AB92-4D4CF33CCE1E}" type="parTrans" cxnId="{5A630088-EA22-435D-87E0-849460110127}">
      <dgm:prSet/>
      <dgm:spPr/>
      <dgm:t>
        <a:bodyPr/>
        <a:lstStyle/>
        <a:p>
          <a:pPr algn="ctr"/>
          <a:endParaRPr lang="en-US" sz="2000"/>
        </a:p>
      </dgm:t>
    </dgm:pt>
    <dgm:pt modelId="{3396D00C-4FA9-4A1C-8390-363BA421C8BA}" type="sibTrans" cxnId="{5A630088-EA22-435D-87E0-849460110127}">
      <dgm:prSet/>
      <dgm:spPr/>
      <dgm:t>
        <a:bodyPr/>
        <a:lstStyle/>
        <a:p>
          <a:pPr algn="ctr"/>
          <a:endParaRPr lang="en-US" sz="2000"/>
        </a:p>
      </dgm:t>
    </dgm:pt>
    <dgm:pt modelId="{8E6FAA54-E83E-4FF0-922F-24EB76362585}">
      <dgm:prSet custT="1"/>
      <dgm:spPr/>
      <dgm:t>
        <a:bodyPr/>
        <a:lstStyle/>
        <a:p>
          <a:pPr algn="ctr"/>
          <a:r>
            <a:rPr lang="en-US" sz="2000" dirty="0"/>
            <a:t>Environmental/Physical</a:t>
          </a:r>
        </a:p>
      </dgm:t>
    </dgm:pt>
    <dgm:pt modelId="{8A105DBF-973F-4FAD-96D4-485B34202334}" type="parTrans" cxnId="{3FF4A5C9-9BBE-440D-B408-5453E116FE21}">
      <dgm:prSet/>
      <dgm:spPr/>
      <dgm:t>
        <a:bodyPr/>
        <a:lstStyle/>
        <a:p>
          <a:pPr algn="ctr"/>
          <a:endParaRPr lang="en-US" sz="2000"/>
        </a:p>
      </dgm:t>
    </dgm:pt>
    <dgm:pt modelId="{5B7F3111-A788-4CA2-8F81-3F2C02717D40}" type="sibTrans" cxnId="{3FF4A5C9-9BBE-440D-B408-5453E116FE21}">
      <dgm:prSet/>
      <dgm:spPr/>
      <dgm:t>
        <a:bodyPr/>
        <a:lstStyle/>
        <a:p>
          <a:pPr algn="ctr"/>
          <a:endParaRPr lang="en-US" sz="2000"/>
        </a:p>
      </dgm:t>
    </dgm:pt>
    <dgm:pt modelId="{15CE2A31-8737-4F4D-BF60-66E153F2DE32}" type="pres">
      <dgm:prSet presAssocID="{1853B649-7372-4F56-9F21-015D4CB36042}" presName="linear" presStyleCnt="0">
        <dgm:presLayoutVars>
          <dgm:animLvl val="lvl"/>
          <dgm:resizeHandles val="exact"/>
        </dgm:presLayoutVars>
      </dgm:prSet>
      <dgm:spPr/>
      <dgm:t>
        <a:bodyPr/>
        <a:lstStyle/>
        <a:p>
          <a:endParaRPr lang="en-US"/>
        </a:p>
      </dgm:t>
    </dgm:pt>
    <dgm:pt modelId="{CDA3D260-55A1-46E9-856E-1A5F7C847977}" type="pres">
      <dgm:prSet presAssocID="{501E016F-5F6D-4D8C-A5E1-0A3FE3A0BA5E}" presName="parentText" presStyleLbl="node1" presStyleIdx="0" presStyleCnt="6">
        <dgm:presLayoutVars>
          <dgm:chMax val="0"/>
          <dgm:bulletEnabled val="1"/>
        </dgm:presLayoutVars>
      </dgm:prSet>
      <dgm:spPr/>
      <dgm:t>
        <a:bodyPr/>
        <a:lstStyle/>
        <a:p>
          <a:endParaRPr lang="en-US"/>
        </a:p>
      </dgm:t>
    </dgm:pt>
    <dgm:pt modelId="{AE7FE5A2-2C2F-433C-8762-35B238FD53EF}" type="pres">
      <dgm:prSet presAssocID="{3EEC11FC-1980-4E3C-8157-1B45771A29CA}" presName="spacer" presStyleCnt="0"/>
      <dgm:spPr/>
    </dgm:pt>
    <dgm:pt modelId="{1DA95858-D48F-4582-9B0D-6FB19AA65F57}" type="pres">
      <dgm:prSet presAssocID="{DEB51C68-4D35-418E-AB87-0C262149A30C}" presName="parentText" presStyleLbl="node1" presStyleIdx="1" presStyleCnt="6">
        <dgm:presLayoutVars>
          <dgm:chMax val="0"/>
          <dgm:bulletEnabled val="1"/>
        </dgm:presLayoutVars>
      </dgm:prSet>
      <dgm:spPr/>
      <dgm:t>
        <a:bodyPr/>
        <a:lstStyle/>
        <a:p>
          <a:endParaRPr lang="en-US"/>
        </a:p>
      </dgm:t>
    </dgm:pt>
    <dgm:pt modelId="{98B52E6C-050E-4EA9-A9C0-82248F275C12}" type="pres">
      <dgm:prSet presAssocID="{17AFA2C2-5055-40E4-8DBD-63574B7CCFFC}" presName="spacer" presStyleCnt="0"/>
      <dgm:spPr/>
    </dgm:pt>
    <dgm:pt modelId="{6C5F8FA7-EA8D-4282-8A45-ACC76512A407}" type="pres">
      <dgm:prSet presAssocID="{04294BBC-4935-437B-BD19-E13509A948FA}" presName="parentText" presStyleLbl="node1" presStyleIdx="2" presStyleCnt="6">
        <dgm:presLayoutVars>
          <dgm:chMax val="0"/>
          <dgm:bulletEnabled val="1"/>
        </dgm:presLayoutVars>
      </dgm:prSet>
      <dgm:spPr/>
      <dgm:t>
        <a:bodyPr/>
        <a:lstStyle/>
        <a:p>
          <a:endParaRPr lang="en-US"/>
        </a:p>
      </dgm:t>
    </dgm:pt>
    <dgm:pt modelId="{88BE4668-F106-4D37-A342-C011DA0E5A40}" type="pres">
      <dgm:prSet presAssocID="{2DE1066A-377B-4D64-BDBF-D29A2D20C577}" presName="spacer" presStyleCnt="0"/>
      <dgm:spPr/>
    </dgm:pt>
    <dgm:pt modelId="{F7FEE07E-8CDE-4044-B674-D05E4AD58F20}" type="pres">
      <dgm:prSet presAssocID="{01D06091-F204-4A9A-95E1-DC7D49D35559}" presName="parentText" presStyleLbl="node1" presStyleIdx="3" presStyleCnt="6">
        <dgm:presLayoutVars>
          <dgm:chMax val="0"/>
          <dgm:bulletEnabled val="1"/>
        </dgm:presLayoutVars>
      </dgm:prSet>
      <dgm:spPr/>
      <dgm:t>
        <a:bodyPr/>
        <a:lstStyle/>
        <a:p>
          <a:endParaRPr lang="en-US"/>
        </a:p>
      </dgm:t>
    </dgm:pt>
    <dgm:pt modelId="{1229EFC9-EBCA-45D9-80FC-C2D44898F682}" type="pres">
      <dgm:prSet presAssocID="{D32D3CCA-A35A-4894-B9AB-B3A48AF85F2D}" presName="spacer" presStyleCnt="0"/>
      <dgm:spPr/>
    </dgm:pt>
    <dgm:pt modelId="{B7487C27-A3F0-4505-A267-22042D9516AF}" type="pres">
      <dgm:prSet presAssocID="{4539E435-3533-44BF-BB2E-366B6F8CA859}" presName="parentText" presStyleLbl="node1" presStyleIdx="4" presStyleCnt="6">
        <dgm:presLayoutVars>
          <dgm:chMax val="0"/>
          <dgm:bulletEnabled val="1"/>
        </dgm:presLayoutVars>
      </dgm:prSet>
      <dgm:spPr/>
      <dgm:t>
        <a:bodyPr/>
        <a:lstStyle/>
        <a:p>
          <a:endParaRPr lang="en-US"/>
        </a:p>
      </dgm:t>
    </dgm:pt>
    <dgm:pt modelId="{62E60D52-4442-49A7-9678-4BBFFFFCF7D9}" type="pres">
      <dgm:prSet presAssocID="{3396D00C-4FA9-4A1C-8390-363BA421C8BA}" presName="spacer" presStyleCnt="0"/>
      <dgm:spPr/>
    </dgm:pt>
    <dgm:pt modelId="{EFB7077F-12FD-4E03-9597-A1B6ADDAE48B}" type="pres">
      <dgm:prSet presAssocID="{8E6FAA54-E83E-4FF0-922F-24EB76362585}" presName="parentText" presStyleLbl="node1" presStyleIdx="5" presStyleCnt="6">
        <dgm:presLayoutVars>
          <dgm:chMax val="0"/>
          <dgm:bulletEnabled val="1"/>
        </dgm:presLayoutVars>
      </dgm:prSet>
      <dgm:spPr/>
      <dgm:t>
        <a:bodyPr/>
        <a:lstStyle/>
        <a:p>
          <a:endParaRPr lang="en-US"/>
        </a:p>
      </dgm:t>
    </dgm:pt>
  </dgm:ptLst>
  <dgm:cxnLst>
    <dgm:cxn modelId="{D6024E37-695E-4EA7-BF43-3D2C399215F2}" srcId="{1853B649-7372-4F56-9F21-015D4CB36042}" destId="{DEB51C68-4D35-418E-AB87-0C262149A30C}" srcOrd="1" destOrd="0" parTransId="{CA6D4E67-560F-4804-95BC-4444C5EA17C0}" sibTransId="{17AFA2C2-5055-40E4-8DBD-63574B7CCFFC}"/>
    <dgm:cxn modelId="{678EFCA0-E244-45B7-B7DC-C9B3FB21283F}" type="presOf" srcId="{501E016F-5F6D-4D8C-A5E1-0A3FE3A0BA5E}" destId="{CDA3D260-55A1-46E9-856E-1A5F7C847977}" srcOrd="0" destOrd="0" presId="urn:microsoft.com/office/officeart/2005/8/layout/vList2"/>
    <dgm:cxn modelId="{42EE1C41-D00E-4531-BC86-4211C85C31A4}" type="presOf" srcId="{8E6FAA54-E83E-4FF0-922F-24EB76362585}" destId="{EFB7077F-12FD-4E03-9597-A1B6ADDAE48B}" srcOrd="0" destOrd="0" presId="urn:microsoft.com/office/officeart/2005/8/layout/vList2"/>
    <dgm:cxn modelId="{42EA332B-B6F3-47C4-9550-F972E23977D2}" type="presOf" srcId="{04294BBC-4935-437B-BD19-E13509A948FA}" destId="{6C5F8FA7-EA8D-4282-8A45-ACC76512A407}" srcOrd="0" destOrd="0" presId="urn:microsoft.com/office/officeart/2005/8/layout/vList2"/>
    <dgm:cxn modelId="{FE097B90-17F4-4F50-8B21-6CB5ADB1B79D}" type="presOf" srcId="{4539E435-3533-44BF-BB2E-366B6F8CA859}" destId="{B7487C27-A3F0-4505-A267-22042D9516AF}" srcOrd="0" destOrd="0" presId="urn:microsoft.com/office/officeart/2005/8/layout/vList2"/>
    <dgm:cxn modelId="{E581134C-2582-419C-9F5F-17FFA71AC1FC}" srcId="{1853B649-7372-4F56-9F21-015D4CB36042}" destId="{501E016F-5F6D-4D8C-A5E1-0A3FE3A0BA5E}" srcOrd="0" destOrd="0" parTransId="{A1EB3CE5-41DC-4763-B139-1650E3C7934A}" sibTransId="{3EEC11FC-1980-4E3C-8157-1B45771A29CA}"/>
    <dgm:cxn modelId="{523A726F-A42C-47C1-9B4E-6E1C54950961}" type="presOf" srcId="{01D06091-F204-4A9A-95E1-DC7D49D35559}" destId="{F7FEE07E-8CDE-4044-B674-D05E4AD58F20}" srcOrd="0" destOrd="0" presId="urn:microsoft.com/office/officeart/2005/8/layout/vList2"/>
    <dgm:cxn modelId="{5A630088-EA22-435D-87E0-849460110127}" srcId="{1853B649-7372-4F56-9F21-015D4CB36042}" destId="{4539E435-3533-44BF-BB2E-366B6F8CA859}" srcOrd="4" destOrd="0" parTransId="{E1596293-DEDE-4E13-AB92-4D4CF33CCE1E}" sibTransId="{3396D00C-4FA9-4A1C-8390-363BA421C8BA}"/>
    <dgm:cxn modelId="{7FF90DCB-67EE-470C-941F-D2ADB2803B58}" type="presOf" srcId="{DEB51C68-4D35-418E-AB87-0C262149A30C}" destId="{1DA95858-D48F-4582-9B0D-6FB19AA65F57}" srcOrd="0" destOrd="0" presId="urn:microsoft.com/office/officeart/2005/8/layout/vList2"/>
    <dgm:cxn modelId="{260277B1-8263-44B0-9D4C-04BC197B2E46}" type="presOf" srcId="{1853B649-7372-4F56-9F21-015D4CB36042}" destId="{15CE2A31-8737-4F4D-BF60-66E153F2DE32}" srcOrd="0" destOrd="0" presId="urn:microsoft.com/office/officeart/2005/8/layout/vList2"/>
    <dgm:cxn modelId="{8A9B09EB-9305-4080-AC27-3776996018FD}" srcId="{1853B649-7372-4F56-9F21-015D4CB36042}" destId="{04294BBC-4935-437B-BD19-E13509A948FA}" srcOrd="2" destOrd="0" parTransId="{6A018283-3B5A-480D-9ACE-7EDBB78AAF60}" sibTransId="{2DE1066A-377B-4D64-BDBF-D29A2D20C577}"/>
    <dgm:cxn modelId="{DA742EFA-33DC-4A29-AAE7-5E6DC39C5D83}" srcId="{1853B649-7372-4F56-9F21-015D4CB36042}" destId="{01D06091-F204-4A9A-95E1-DC7D49D35559}" srcOrd="3" destOrd="0" parTransId="{4E2B18AF-7265-42C7-B28A-2D7B0C42B4C4}" sibTransId="{D32D3CCA-A35A-4894-B9AB-B3A48AF85F2D}"/>
    <dgm:cxn modelId="{3FF4A5C9-9BBE-440D-B408-5453E116FE21}" srcId="{1853B649-7372-4F56-9F21-015D4CB36042}" destId="{8E6FAA54-E83E-4FF0-922F-24EB76362585}" srcOrd="5" destOrd="0" parTransId="{8A105DBF-973F-4FAD-96D4-485B34202334}" sibTransId="{5B7F3111-A788-4CA2-8F81-3F2C02717D40}"/>
    <dgm:cxn modelId="{0C9E7D3D-F970-4A76-904F-5909528624BF}" type="presParOf" srcId="{15CE2A31-8737-4F4D-BF60-66E153F2DE32}" destId="{CDA3D260-55A1-46E9-856E-1A5F7C847977}" srcOrd="0" destOrd="0" presId="urn:microsoft.com/office/officeart/2005/8/layout/vList2"/>
    <dgm:cxn modelId="{8894CEF8-4812-4843-8D29-FE035FDB700C}" type="presParOf" srcId="{15CE2A31-8737-4F4D-BF60-66E153F2DE32}" destId="{AE7FE5A2-2C2F-433C-8762-35B238FD53EF}" srcOrd="1" destOrd="0" presId="urn:microsoft.com/office/officeart/2005/8/layout/vList2"/>
    <dgm:cxn modelId="{301633E6-5840-4ED8-A50D-64AB84380AE3}" type="presParOf" srcId="{15CE2A31-8737-4F4D-BF60-66E153F2DE32}" destId="{1DA95858-D48F-4582-9B0D-6FB19AA65F57}" srcOrd="2" destOrd="0" presId="urn:microsoft.com/office/officeart/2005/8/layout/vList2"/>
    <dgm:cxn modelId="{57B35110-F509-4354-9539-20B5E6921D17}" type="presParOf" srcId="{15CE2A31-8737-4F4D-BF60-66E153F2DE32}" destId="{98B52E6C-050E-4EA9-A9C0-82248F275C12}" srcOrd="3" destOrd="0" presId="urn:microsoft.com/office/officeart/2005/8/layout/vList2"/>
    <dgm:cxn modelId="{ABC4A58A-6DB7-404C-A48F-9DE242DBD56D}" type="presParOf" srcId="{15CE2A31-8737-4F4D-BF60-66E153F2DE32}" destId="{6C5F8FA7-EA8D-4282-8A45-ACC76512A407}" srcOrd="4" destOrd="0" presId="urn:microsoft.com/office/officeart/2005/8/layout/vList2"/>
    <dgm:cxn modelId="{4F373EE6-D1D4-4C00-8BE9-1E490B96635A}" type="presParOf" srcId="{15CE2A31-8737-4F4D-BF60-66E153F2DE32}" destId="{88BE4668-F106-4D37-A342-C011DA0E5A40}" srcOrd="5" destOrd="0" presId="urn:microsoft.com/office/officeart/2005/8/layout/vList2"/>
    <dgm:cxn modelId="{F49371CE-E648-4437-8004-F2A332BEAFB5}" type="presParOf" srcId="{15CE2A31-8737-4F4D-BF60-66E153F2DE32}" destId="{F7FEE07E-8CDE-4044-B674-D05E4AD58F20}" srcOrd="6" destOrd="0" presId="urn:microsoft.com/office/officeart/2005/8/layout/vList2"/>
    <dgm:cxn modelId="{8107E85B-6CF3-4E06-AFA0-159ABD562D66}" type="presParOf" srcId="{15CE2A31-8737-4F4D-BF60-66E153F2DE32}" destId="{1229EFC9-EBCA-45D9-80FC-C2D44898F682}" srcOrd="7" destOrd="0" presId="urn:microsoft.com/office/officeart/2005/8/layout/vList2"/>
    <dgm:cxn modelId="{96C7350E-3DD6-480E-92FE-8BD2B839474D}" type="presParOf" srcId="{15CE2A31-8737-4F4D-BF60-66E153F2DE32}" destId="{B7487C27-A3F0-4505-A267-22042D9516AF}" srcOrd="8" destOrd="0" presId="urn:microsoft.com/office/officeart/2005/8/layout/vList2"/>
    <dgm:cxn modelId="{CAB5EB46-C533-41A7-8917-89E37F9614B7}" type="presParOf" srcId="{15CE2A31-8737-4F4D-BF60-66E153F2DE32}" destId="{62E60D52-4442-49A7-9678-4BBFFFFCF7D9}" srcOrd="9" destOrd="0" presId="urn:microsoft.com/office/officeart/2005/8/layout/vList2"/>
    <dgm:cxn modelId="{83DC90BA-0743-42EF-ACE9-CE5034A95B6A}" type="presParOf" srcId="{15CE2A31-8737-4F4D-BF60-66E153F2DE32}" destId="{EFB7077F-12FD-4E03-9597-A1B6ADDAE48B}"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9AE9EB-A8C6-4CB3-86B1-3584AA35AB38}" type="datetimeFigureOut">
              <a:rPr lang="en-US" smtClean="0"/>
              <a:t>3/14/2019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D27EB95-5F12-4ED4-8739-24E57F3A3777}" type="slidenum">
              <a:rPr lang="en-US" smtClean="0"/>
              <a:t>‹#›</a:t>
            </a:fld>
            <a:endParaRPr lang="en-US"/>
          </a:p>
        </p:txBody>
      </p:sp>
    </p:spTree>
    <p:extLst>
      <p:ext uri="{BB962C8B-B14F-4D97-AF65-F5344CB8AC3E}">
        <p14:creationId xmlns:p14="http://schemas.microsoft.com/office/powerpoint/2010/main" val="5278182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19400" y="838201"/>
            <a:ext cx="6324600" cy="914400"/>
          </a:xfrm>
          <a:prstGeom prst="rect">
            <a:avLst/>
          </a:prstGeom>
        </p:spPr>
        <p:txBody>
          <a:bodyPr>
            <a:normAutofit/>
          </a:bodyPr>
          <a:lstStyle>
            <a:lvl1pPr>
              <a:defRPr sz="3200">
                <a:latin typeface="+mn-lt"/>
              </a:defRPr>
            </a:lvl1pPr>
          </a:lstStyle>
          <a:p>
            <a:r>
              <a:rPr lang="en-US" dirty="0"/>
              <a:t>Click to edit Master title style</a:t>
            </a:r>
          </a:p>
        </p:txBody>
      </p:sp>
      <p:sp>
        <p:nvSpPr>
          <p:cNvPr id="7" name="Round Single Corner Rectangle 6"/>
          <p:cNvSpPr/>
          <p:nvPr userDrawn="1"/>
        </p:nvSpPr>
        <p:spPr>
          <a:xfrm flipV="1">
            <a:off x="0" y="-2"/>
            <a:ext cx="1828800" cy="1371600"/>
          </a:xfrm>
          <a:prstGeom prst="round1Rect">
            <a:avLst/>
          </a:prstGeom>
          <a:solidFill>
            <a:srgbClr val="0087E2"/>
          </a:solidFill>
          <a:ln>
            <a:solidFill>
              <a:srgbClr val="0087E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ound Single Corner Rectangle 7"/>
          <p:cNvSpPr/>
          <p:nvPr userDrawn="1"/>
        </p:nvSpPr>
        <p:spPr>
          <a:xfrm rot="5400000" flipV="1">
            <a:off x="5676899" y="-2857499"/>
            <a:ext cx="609602" cy="6324600"/>
          </a:xfrm>
          <a:prstGeom prst="round1Rect">
            <a:avLst/>
          </a:prstGeom>
          <a:solidFill>
            <a:srgbClr val="0087E2"/>
          </a:solidFill>
          <a:ln>
            <a:solidFill>
              <a:srgbClr val="0087E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5436437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3429000" cy="1493838"/>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8D2B488A-F32F-47C9-B07A-1CF7C464F104}" type="datetimeFigureOut">
              <a:rPr lang="en-US" smtClean="0"/>
              <a:t>3/14/2019</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26654BCB-365D-4717-9441-0EEAACC0E8E9}" type="slidenum">
              <a:rPr lang="en-US" smtClean="0"/>
              <a:t>‹#›</a:t>
            </a:fld>
            <a:endParaRPr lang="en-US"/>
          </a:p>
        </p:txBody>
      </p:sp>
    </p:spTree>
    <p:extLst>
      <p:ext uri="{BB962C8B-B14F-4D97-AF65-F5344CB8AC3E}">
        <p14:creationId xmlns:p14="http://schemas.microsoft.com/office/powerpoint/2010/main" val="380045753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8D2B488A-F32F-47C9-B07A-1CF7C464F104}" type="datetimeFigureOut">
              <a:rPr lang="en-US" smtClean="0"/>
              <a:t>3/14/2019</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26654BCB-365D-4717-9441-0EEAACC0E8E9}" type="slidenum">
              <a:rPr lang="en-US" smtClean="0"/>
              <a:t>‹#›</a:t>
            </a:fld>
            <a:endParaRPr lang="en-US"/>
          </a:p>
        </p:txBody>
      </p:sp>
    </p:spTree>
    <p:extLst>
      <p:ext uri="{BB962C8B-B14F-4D97-AF65-F5344CB8AC3E}">
        <p14:creationId xmlns:p14="http://schemas.microsoft.com/office/powerpoint/2010/main" val="82870195"/>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295400"/>
            <a:ext cx="8610600" cy="5166360"/>
          </a:xfrm>
        </p:spPr>
        <p:txBody>
          <a:bodyPr/>
          <a:lstStyle>
            <a:lvl1pPr marL="457200" indent="-457200">
              <a:spcBef>
                <a:spcPts val="400"/>
              </a:spcBef>
              <a:buClr>
                <a:srgbClr val="0082DA"/>
              </a:buClr>
              <a:buFont typeface="Wingdings" panose="05000000000000000000" pitchFamily="2" charset="2"/>
              <a:buChar char="Ø"/>
              <a:defRPr sz="2000"/>
            </a:lvl1pPr>
            <a:lvl2pPr marL="731520" indent="-274320">
              <a:spcBef>
                <a:spcPts val="400"/>
              </a:spcBef>
              <a:buClr>
                <a:srgbClr val="0082DA"/>
              </a:buClr>
              <a:buFont typeface="Wingdings" panose="05000000000000000000" pitchFamily="2" charset="2"/>
              <a:buChar char="q"/>
              <a:defRPr sz="1700"/>
            </a:lvl2pPr>
            <a:lvl3pPr marL="1143000" indent="-228600">
              <a:spcBef>
                <a:spcPts val="400"/>
              </a:spcBef>
              <a:buClr>
                <a:srgbClr val="0082DA"/>
              </a:buClr>
              <a:buFont typeface="Wingdings" panose="05000000000000000000" pitchFamily="2" charset="2"/>
              <a:buChar char="§"/>
              <a:defRPr sz="1500"/>
            </a:lvl3pPr>
          </a:lstStyle>
          <a:p>
            <a:pPr lvl="0"/>
            <a:r>
              <a:rPr lang="en-US" dirty="0"/>
              <a:t>Click to edit Master text styles</a:t>
            </a:r>
          </a:p>
          <a:p>
            <a:pPr lvl="1"/>
            <a:r>
              <a:rPr lang="en-US" dirty="0"/>
              <a:t>Second level</a:t>
            </a:r>
          </a:p>
          <a:p>
            <a:pPr lvl="2"/>
            <a:r>
              <a:rPr lang="en-US" dirty="0"/>
              <a:t>Third </a:t>
            </a:r>
            <a:r>
              <a:rPr lang="en-US" dirty="0" smtClean="0"/>
              <a:t>level</a:t>
            </a:r>
            <a:endParaRPr lang="en-US" dirty="0"/>
          </a:p>
        </p:txBody>
      </p:sp>
      <p:sp>
        <p:nvSpPr>
          <p:cNvPr id="8" name="Title 1"/>
          <p:cNvSpPr>
            <a:spLocks noGrp="1"/>
          </p:cNvSpPr>
          <p:nvPr>
            <p:ph type="ctrTitle"/>
          </p:nvPr>
        </p:nvSpPr>
        <p:spPr>
          <a:xfrm>
            <a:off x="0" y="477008"/>
            <a:ext cx="9144000" cy="665992"/>
          </a:xfrm>
          <a:prstGeom prst="rect">
            <a:avLst/>
          </a:prstGeom>
        </p:spPr>
        <p:txBody>
          <a:bodyPr>
            <a:normAutofit/>
          </a:bodyPr>
          <a:lstStyle>
            <a:lvl1pPr algn="r">
              <a:defRPr sz="3200" b="1">
                <a:solidFill>
                  <a:srgbClr val="8D0367"/>
                </a:solidFill>
                <a:latin typeface="+mj-lt"/>
              </a:defRPr>
            </a:lvl1pPr>
          </a:lstStyle>
          <a:p>
            <a:r>
              <a:rPr lang="en-US" dirty="0"/>
              <a:t>Click to edit Master title style</a:t>
            </a:r>
          </a:p>
        </p:txBody>
      </p:sp>
      <p:pic>
        <p:nvPicPr>
          <p:cNvPr id="2050"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3415404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8D2B488A-F32F-47C9-B07A-1CF7C464F104}" type="datetimeFigureOut">
              <a:rPr lang="en-US" smtClean="0"/>
              <a:t>3/14/2019</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26654BCB-365D-4717-9441-0EEAACC0E8E9}" type="slidenum">
              <a:rPr lang="en-US" smtClean="0"/>
              <a:t>‹#›</a:t>
            </a:fld>
            <a:endParaRPr lang="en-US"/>
          </a:p>
        </p:txBody>
      </p:sp>
    </p:spTree>
    <p:extLst>
      <p:ext uri="{BB962C8B-B14F-4D97-AF65-F5344CB8AC3E}">
        <p14:creationId xmlns:p14="http://schemas.microsoft.com/office/powerpoint/2010/main" val="3294507425"/>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3429000" cy="1493838"/>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8D2B488A-F32F-47C9-B07A-1CF7C464F104}" type="datetimeFigureOut">
              <a:rPr lang="en-US" smtClean="0"/>
              <a:t>3/14/2019</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26654BCB-365D-4717-9441-0EEAACC0E8E9}" type="slidenum">
              <a:rPr lang="en-US" smtClean="0"/>
              <a:t>‹#›</a:t>
            </a:fld>
            <a:endParaRPr lang="en-US"/>
          </a:p>
        </p:txBody>
      </p:sp>
    </p:spTree>
    <p:extLst>
      <p:ext uri="{BB962C8B-B14F-4D97-AF65-F5344CB8AC3E}">
        <p14:creationId xmlns:p14="http://schemas.microsoft.com/office/powerpoint/2010/main" val="107991285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3429000" cy="1493838"/>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8D2B488A-F32F-47C9-B07A-1CF7C464F104}" type="datetimeFigureOut">
              <a:rPr lang="en-US" smtClean="0"/>
              <a:t>3/14/2019</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26654BCB-365D-4717-9441-0EEAACC0E8E9}" type="slidenum">
              <a:rPr lang="en-US" smtClean="0"/>
              <a:t>‹#›</a:t>
            </a:fld>
            <a:endParaRPr lang="en-US"/>
          </a:p>
        </p:txBody>
      </p:sp>
    </p:spTree>
    <p:extLst>
      <p:ext uri="{BB962C8B-B14F-4D97-AF65-F5344CB8AC3E}">
        <p14:creationId xmlns:p14="http://schemas.microsoft.com/office/powerpoint/2010/main" val="123535624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3429000" cy="1493838"/>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8D2B488A-F32F-47C9-B07A-1CF7C464F104}" type="datetimeFigureOut">
              <a:rPr lang="en-US" smtClean="0"/>
              <a:t>3/14/2019</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26654BCB-365D-4717-9441-0EEAACC0E8E9}" type="slidenum">
              <a:rPr lang="en-US" smtClean="0"/>
              <a:t>‹#›</a:t>
            </a:fld>
            <a:endParaRPr lang="en-US"/>
          </a:p>
        </p:txBody>
      </p:sp>
    </p:spTree>
    <p:extLst>
      <p:ext uri="{BB962C8B-B14F-4D97-AF65-F5344CB8AC3E}">
        <p14:creationId xmlns:p14="http://schemas.microsoft.com/office/powerpoint/2010/main" val="383656650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8D2B488A-F32F-47C9-B07A-1CF7C464F104}" type="datetimeFigureOut">
              <a:rPr lang="en-US" smtClean="0"/>
              <a:t>3/14/2019</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26654BCB-365D-4717-9441-0EEAACC0E8E9}" type="slidenum">
              <a:rPr lang="en-US" smtClean="0"/>
              <a:t>‹#›</a:t>
            </a:fld>
            <a:endParaRPr lang="en-US"/>
          </a:p>
        </p:txBody>
      </p:sp>
    </p:spTree>
    <p:extLst>
      <p:ext uri="{BB962C8B-B14F-4D97-AF65-F5344CB8AC3E}">
        <p14:creationId xmlns:p14="http://schemas.microsoft.com/office/powerpoint/2010/main" val="1614739205"/>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8D2B488A-F32F-47C9-B07A-1CF7C464F104}" type="datetimeFigureOut">
              <a:rPr lang="en-US" smtClean="0"/>
              <a:t>3/14/2019</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26654BCB-365D-4717-9441-0EEAACC0E8E9}" type="slidenum">
              <a:rPr lang="en-US" smtClean="0"/>
              <a:t>‹#›</a:t>
            </a:fld>
            <a:endParaRPr lang="en-US"/>
          </a:p>
        </p:txBody>
      </p:sp>
    </p:spTree>
    <p:extLst>
      <p:ext uri="{BB962C8B-B14F-4D97-AF65-F5344CB8AC3E}">
        <p14:creationId xmlns:p14="http://schemas.microsoft.com/office/powerpoint/2010/main" val="186845548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8D2B488A-F32F-47C9-B07A-1CF7C464F104}" type="datetimeFigureOut">
              <a:rPr lang="en-US" smtClean="0"/>
              <a:t>3/14/2019</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26654BCB-365D-4717-9441-0EEAACC0E8E9}" type="slidenum">
              <a:rPr lang="en-US" smtClean="0"/>
              <a:t>‹#›</a:t>
            </a:fld>
            <a:endParaRPr lang="en-US"/>
          </a:p>
        </p:txBody>
      </p:sp>
    </p:spTree>
    <p:extLst>
      <p:ext uri="{BB962C8B-B14F-4D97-AF65-F5344CB8AC3E}">
        <p14:creationId xmlns:p14="http://schemas.microsoft.com/office/powerpoint/2010/main" val="146146343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7" name="Picture 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8046720" y="6400800"/>
            <a:ext cx="944657" cy="3901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Tree>
    <p:extLst>
      <p:ext uri="{BB962C8B-B14F-4D97-AF65-F5344CB8AC3E}">
        <p14:creationId xmlns:p14="http://schemas.microsoft.com/office/powerpoint/2010/main" val="4201823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xStyles>
    <p:titleStyle>
      <a:lvl1pPr algn="ctr" defTabSz="914400" rtl="0" eaLnBrk="1" latinLnBrk="0" hangingPunct="1">
        <a:spcBef>
          <a:spcPct val="0"/>
        </a:spcBef>
        <a:buNone/>
        <a:defRPr sz="3200" b="1" kern="1200" baseline="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17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5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normAutofit/>
          </a:bodyPr>
          <a:lstStyle/>
          <a:p>
            <a:r>
              <a:rPr lang="en-US" b="1" dirty="0" smtClean="0"/>
              <a:t>Communication Skills - 1</a:t>
            </a:r>
            <a:endParaRPr lang="en-US" b="1" dirty="0"/>
          </a:p>
        </p:txBody>
      </p:sp>
      <p:sp>
        <p:nvSpPr>
          <p:cNvPr id="9" name="TextBox 8"/>
          <p:cNvSpPr txBox="1"/>
          <p:nvPr/>
        </p:nvSpPr>
        <p:spPr>
          <a:xfrm>
            <a:off x="0" y="457200"/>
            <a:ext cx="1828800" cy="461665"/>
          </a:xfrm>
          <a:prstGeom prst="rect">
            <a:avLst/>
          </a:prstGeom>
          <a:noFill/>
        </p:spPr>
        <p:txBody>
          <a:bodyPr wrap="square" rtlCol="0">
            <a:spAutoFit/>
          </a:bodyPr>
          <a:lstStyle/>
          <a:p>
            <a:pPr algn="ctr"/>
            <a:r>
              <a:rPr lang="en-US" sz="2400" b="1" dirty="0" smtClean="0">
                <a:solidFill>
                  <a:schemeClr val="bg1"/>
                </a:solidFill>
                <a:latin typeface="+mj-lt"/>
              </a:rPr>
              <a:t>Unit 1</a:t>
            </a:r>
            <a:endParaRPr lang="en-US" sz="2400" b="1" dirty="0">
              <a:solidFill>
                <a:schemeClr val="bg1"/>
              </a:solidFill>
              <a:latin typeface="+mj-lt"/>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79576" y="1824037"/>
            <a:ext cx="6784848" cy="40326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1030603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normAutofit/>
          </a:bodyPr>
          <a:lstStyle/>
          <a:p>
            <a:r>
              <a:rPr lang="en-US" dirty="0" smtClean="0"/>
              <a:t>The </a:t>
            </a:r>
            <a:r>
              <a:rPr lang="en-US" dirty="0"/>
              <a:t>various </a:t>
            </a:r>
            <a:r>
              <a:rPr lang="en-US" dirty="0" smtClean="0"/>
              <a:t>ways to </a:t>
            </a:r>
            <a:r>
              <a:rPr lang="en-US" dirty="0"/>
              <a:t>overcome barriers are explained as follows:</a:t>
            </a:r>
          </a:p>
          <a:p>
            <a:pPr lvl="1"/>
            <a:r>
              <a:rPr lang="en-US" dirty="0"/>
              <a:t>Choose the right medium and right time for the information to be sent.</a:t>
            </a:r>
          </a:p>
          <a:p>
            <a:pPr lvl="1"/>
            <a:r>
              <a:rPr lang="en-US" dirty="0"/>
              <a:t>Right kind of language or words should be used that may have a positive effect on the receiver.</a:t>
            </a:r>
          </a:p>
          <a:p>
            <a:pPr lvl="1"/>
            <a:r>
              <a:rPr lang="en-US" dirty="0"/>
              <a:t>Cultural barriers should be understood carefully and avoided as well.</a:t>
            </a:r>
          </a:p>
          <a:p>
            <a:pPr lvl="1"/>
            <a:r>
              <a:rPr lang="en-US" dirty="0"/>
              <a:t>‘Speak less, listen more,</a:t>
            </a:r>
            <a:r>
              <a:rPr lang="en-US" b="1" dirty="0"/>
              <a:t>’ </a:t>
            </a:r>
            <a:r>
              <a:rPr lang="en-US" dirty="0"/>
              <a:t>is a famous saying. God has given you two ears and one mouth, hence </a:t>
            </a:r>
            <a:r>
              <a:rPr lang="en-US" dirty="0" smtClean="0"/>
              <a:t>use them </a:t>
            </a:r>
            <a:r>
              <a:rPr lang="en-US" dirty="0"/>
              <a:t>in that order.</a:t>
            </a:r>
          </a:p>
          <a:p>
            <a:pPr lvl="1"/>
            <a:r>
              <a:rPr lang="en-US" dirty="0"/>
              <a:t>Practice empathy and you can never go wrong.</a:t>
            </a:r>
          </a:p>
          <a:p>
            <a:pPr lvl="1"/>
            <a:r>
              <a:rPr lang="en-US" dirty="0"/>
              <a:t>Speak to others as you want others to speak to you.</a:t>
            </a:r>
          </a:p>
          <a:p>
            <a:pPr lvl="1"/>
            <a:r>
              <a:rPr lang="en-US" dirty="0"/>
              <a:t>Be courteous to all.</a:t>
            </a:r>
          </a:p>
          <a:p>
            <a:pPr lvl="1"/>
            <a:r>
              <a:rPr lang="en-US" dirty="0"/>
              <a:t>Create a synergistic environment</a:t>
            </a:r>
            <a:r>
              <a:rPr lang="en-US" dirty="0" smtClean="0"/>
              <a:t>.</a:t>
            </a:r>
          </a:p>
          <a:p>
            <a:pPr lvl="1"/>
            <a:r>
              <a:rPr lang="en-US" dirty="0"/>
              <a:t>Encourage open communication to encourage subordinates to come forward and discuss related to the goals of the organization.</a:t>
            </a:r>
          </a:p>
          <a:p>
            <a:pPr lvl="1"/>
            <a:r>
              <a:rPr lang="en-US" dirty="0"/>
              <a:t>Ensure that there is a two-way communication.</a:t>
            </a:r>
          </a:p>
          <a:p>
            <a:pPr lvl="1"/>
            <a:r>
              <a:rPr lang="en-US" dirty="0"/>
              <a:t>Communication can never be effective without a proper feedback system in place. Therefore, seek feedback and give clarification whenever required</a:t>
            </a:r>
            <a:r>
              <a:rPr lang="en-US" dirty="0" smtClean="0"/>
              <a:t>.</a:t>
            </a:r>
            <a:endParaRPr lang="en-US" dirty="0"/>
          </a:p>
        </p:txBody>
      </p:sp>
      <p:sp>
        <p:nvSpPr>
          <p:cNvPr id="6" name="Title 5"/>
          <p:cNvSpPr>
            <a:spLocks noGrp="1"/>
          </p:cNvSpPr>
          <p:nvPr>
            <p:ph type="ctrTitle"/>
          </p:nvPr>
        </p:nvSpPr>
        <p:spPr/>
        <p:txBody>
          <a:bodyPr>
            <a:normAutofit/>
          </a:bodyPr>
          <a:lstStyle/>
          <a:p>
            <a:r>
              <a:rPr lang="en-US" sz="2800" dirty="0" smtClean="0">
                <a:solidFill>
                  <a:schemeClr val="accent6">
                    <a:lumMod val="75000"/>
                  </a:schemeClr>
                </a:solidFill>
              </a:rPr>
              <a:t>Overcoming the Barriers</a:t>
            </a:r>
            <a:endParaRPr lang="en-US" sz="2800" dirty="0">
              <a:solidFill>
                <a:schemeClr val="accent6">
                  <a:lumMod val="75000"/>
                </a:schemeClr>
              </a:solidFill>
            </a:endParaRPr>
          </a:p>
        </p:txBody>
      </p:sp>
    </p:spTree>
    <p:extLst>
      <p:ext uri="{BB962C8B-B14F-4D97-AF65-F5344CB8AC3E}">
        <p14:creationId xmlns:p14="http://schemas.microsoft.com/office/powerpoint/2010/main" val="235232476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normAutofit/>
          </a:bodyPr>
          <a:lstStyle/>
          <a:p>
            <a:r>
              <a:rPr lang="en-US" dirty="0"/>
              <a:t>Organizations use SWOT analysis to identify communication barriers </a:t>
            </a:r>
            <a:r>
              <a:rPr lang="en-US" dirty="0" smtClean="0"/>
              <a:t>and remove </a:t>
            </a:r>
            <a:r>
              <a:rPr lang="en-US" dirty="0"/>
              <a:t>them. The term </a:t>
            </a:r>
            <a:r>
              <a:rPr lang="en-US" dirty="0" smtClean="0"/>
              <a:t>SWOT stands </a:t>
            </a:r>
            <a:r>
              <a:rPr lang="en-US" dirty="0"/>
              <a:t>for</a:t>
            </a:r>
            <a:r>
              <a:rPr lang="en-US" dirty="0" smtClean="0"/>
              <a:t>:</a:t>
            </a:r>
          </a:p>
          <a:p>
            <a:pPr lvl="1"/>
            <a:endParaRPr lang="en-US" dirty="0" smtClean="0"/>
          </a:p>
          <a:p>
            <a:endParaRPr lang="en-US" dirty="0"/>
          </a:p>
          <a:p>
            <a:endParaRPr lang="en-US" sz="1000" dirty="0" smtClean="0"/>
          </a:p>
          <a:p>
            <a:r>
              <a:rPr lang="en-US" dirty="0" smtClean="0"/>
              <a:t>Organizations </a:t>
            </a:r>
            <a:r>
              <a:rPr lang="en-US" dirty="0"/>
              <a:t>use the SWOT analysis to identify </a:t>
            </a:r>
            <a:r>
              <a:rPr lang="en-US" dirty="0" smtClean="0"/>
              <a:t>the strengths </a:t>
            </a:r>
            <a:r>
              <a:rPr lang="en-US" dirty="0"/>
              <a:t>and weaknesses of their communication </a:t>
            </a:r>
            <a:r>
              <a:rPr lang="en-US" dirty="0" smtClean="0"/>
              <a:t>network, be </a:t>
            </a:r>
            <a:r>
              <a:rPr lang="en-US" dirty="0"/>
              <a:t>it formal or informal and exploit the opportunities </a:t>
            </a:r>
            <a:r>
              <a:rPr lang="en-US" dirty="0" smtClean="0"/>
              <a:t>to overcome </a:t>
            </a:r>
            <a:r>
              <a:rPr lang="en-US" dirty="0"/>
              <a:t>the threats of today’s globalized era of </a:t>
            </a:r>
            <a:r>
              <a:rPr lang="en-US" dirty="0" smtClean="0"/>
              <a:t>cut-throat competition</a:t>
            </a:r>
            <a:r>
              <a:rPr lang="en-US" dirty="0"/>
              <a:t>. </a:t>
            </a:r>
            <a:endParaRPr lang="en-US" dirty="0" smtClean="0"/>
          </a:p>
          <a:p>
            <a:r>
              <a:rPr lang="en-US" dirty="0" smtClean="0"/>
              <a:t>To </a:t>
            </a:r>
            <a:r>
              <a:rPr lang="en-US" dirty="0"/>
              <a:t>develop strategies for improvement of </a:t>
            </a:r>
            <a:r>
              <a:rPr lang="en-US" dirty="0" smtClean="0"/>
              <a:t>an individual </a:t>
            </a:r>
            <a:r>
              <a:rPr lang="en-US" dirty="0"/>
              <a:t>or an organization based on SWOT analysis, </a:t>
            </a:r>
            <a:r>
              <a:rPr lang="en-US" dirty="0" smtClean="0"/>
              <a:t>we can </a:t>
            </a:r>
            <a:r>
              <a:rPr lang="en-US" dirty="0"/>
              <a:t>construct a </a:t>
            </a:r>
            <a:r>
              <a:rPr lang="en-US" dirty="0" smtClean="0"/>
              <a:t>matrix, </a:t>
            </a:r>
            <a:r>
              <a:rPr lang="en-US" dirty="0"/>
              <a:t>as shown in </a:t>
            </a:r>
            <a:r>
              <a:rPr lang="en-US" dirty="0" smtClean="0"/>
              <a:t>the following table:</a:t>
            </a:r>
            <a:endParaRPr lang="en-US" dirty="0"/>
          </a:p>
        </p:txBody>
      </p:sp>
      <p:sp>
        <p:nvSpPr>
          <p:cNvPr id="6" name="Title 5"/>
          <p:cNvSpPr>
            <a:spLocks noGrp="1"/>
          </p:cNvSpPr>
          <p:nvPr>
            <p:ph type="ctrTitle"/>
          </p:nvPr>
        </p:nvSpPr>
        <p:spPr/>
        <p:txBody>
          <a:bodyPr>
            <a:normAutofit/>
          </a:bodyPr>
          <a:lstStyle/>
          <a:p>
            <a:r>
              <a:rPr lang="en-US" sz="2800" dirty="0" smtClean="0">
                <a:solidFill>
                  <a:schemeClr val="accent6">
                    <a:lumMod val="75000"/>
                  </a:schemeClr>
                </a:solidFill>
              </a:rPr>
              <a:t>SWOT Analysis</a:t>
            </a:r>
            <a:endParaRPr lang="en-US" sz="2800" dirty="0">
              <a:solidFill>
                <a:schemeClr val="accent6">
                  <a:lumMod val="75000"/>
                </a:schemeClr>
              </a:solidFill>
            </a:endParaRPr>
          </a:p>
        </p:txBody>
      </p:sp>
      <p:pic>
        <p:nvPicPr>
          <p:cNvPr id="2" name="Picture 1"/>
          <p:cNvPicPr>
            <a:picLocks noChangeAspect="1"/>
          </p:cNvPicPr>
          <p:nvPr/>
        </p:nvPicPr>
        <p:blipFill>
          <a:blip r:embed="rId2"/>
          <a:stretch>
            <a:fillRect/>
          </a:stretch>
        </p:blipFill>
        <p:spPr>
          <a:xfrm>
            <a:off x="2518206" y="5115082"/>
            <a:ext cx="4107589" cy="1463040"/>
          </a:xfrm>
          <a:prstGeom prst="rect">
            <a:avLst/>
          </a:prstGeom>
        </p:spPr>
      </p:pic>
      <p:sp>
        <p:nvSpPr>
          <p:cNvPr id="8" name="Content Placeholder 6"/>
          <p:cNvSpPr txBox="1">
            <a:spLocks/>
          </p:cNvSpPr>
          <p:nvPr/>
        </p:nvSpPr>
        <p:spPr>
          <a:xfrm>
            <a:off x="304800" y="2007108"/>
            <a:ext cx="8610600" cy="812292"/>
          </a:xfrm>
          <a:prstGeom prst="rect">
            <a:avLst/>
          </a:prstGeom>
        </p:spPr>
        <p:txBody>
          <a:bodyPr vert="horz" lIns="91440" tIns="45720" rIns="91440" bIns="45720" numCol="3" rtlCol="0">
            <a:normAutofit/>
          </a:bodyPr>
          <a:lstStyle>
            <a:lvl1pPr marL="457200" indent="-457200" algn="l" defTabSz="914400" rtl="0" eaLnBrk="1" latinLnBrk="0" hangingPunct="1">
              <a:spcBef>
                <a:spcPts val="400"/>
              </a:spcBef>
              <a:buClr>
                <a:srgbClr val="0082DA"/>
              </a:buClr>
              <a:buFont typeface="Wingdings" panose="05000000000000000000" pitchFamily="2" charset="2"/>
              <a:buChar char="Ø"/>
              <a:defRPr sz="2000" kern="1200">
                <a:solidFill>
                  <a:schemeClr val="tx1"/>
                </a:solidFill>
                <a:latin typeface="+mn-lt"/>
                <a:ea typeface="+mn-ea"/>
                <a:cs typeface="+mn-cs"/>
              </a:defRPr>
            </a:lvl1pPr>
            <a:lvl2pPr marL="731520" indent="-274320" algn="l" defTabSz="914400" rtl="0" eaLnBrk="1" latinLnBrk="0" hangingPunct="1">
              <a:spcBef>
                <a:spcPts val="400"/>
              </a:spcBef>
              <a:buClr>
                <a:srgbClr val="0082DA"/>
              </a:buClr>
              <a:buFont typeface="Wingdings" panose="05000000000000000000" pitchFamily="2" charset="2"/>
              <a:buChar char="q"/>
              <a:defRPr sz="1700" kern="1200">
                <a:solidFill>
                  <a:schemeClr val="tx1"/>
                </a:solidFill>
                <a:latin typeface="+mn-lt"/>
                <a:ea typeface="+mn-ea"/>
                <a:cs typeface="+mn-cs"/>
              </a:defRPr>
            </a:lvl2pPr>
            <a:lvl3pPr marL="1143000" indent="-228600" algn="l" defTabSz="914400" rtl="0" eaLnBrk="1" latinLnBrk="0" hangingPunct="1">
              <a:spcBef>
                <a:spcPts val="400"/>
              </a:spcBef>
              <a:buClr>
                <a:srgbClr val="0082DA"/>
              </a:buClr>
              <a:buFont typeface="Wingdings" panose="05000000000000000000" pitchFamily="2" charset="2"/>
              <a:buChar char="§"/>
              <a:defRPr sz="15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r>
              <a:rPr lang="en-US" dirty="0" smtClean="0"/>
              <a:t>S </a:t>
            </a:r>
            <a:r>
              <a:rPr lang="en-US" sz="1800" dirty="0" smtClean="0">
                <a:ea typeface="Cambria Math"/>
              </a:rPr>
              <a:t>⇾</a:t>
            </a:r>
            <a:r>
              <a:rPr lang="en-US" sz="1800" dirty="0" smtClean="0"/>
              <a:t> </a:t>
            </a:r>
            <a:r>
              <a:rPr lang="en-US" dirty="0" smtClean="0"/>
              <a:t>Strengths</a:t>
            </a:r>
          </a:p>
          <a:p>
            <a:pPr lvl="1"/>
            <a:r>
              <a:rPr lang="en-US" dirty="0" smtClean="0"/>
              <a:t>W </a:t>
            </a:r>
            <a:r>
              <a:rPr lang="en-US" dirty="0" smtClean="0">
                <a:ea typeface="Cambria Math"/>
              </a:rPr>
              <a:t>⇾</a:t>
            </a:r>
            <a:r>
              <a:rPr lang="en-US" dirty="0" smtClean="0"/>
              <a:t> Weaknesses</a:t>
            </a:r>
          </a:p>
          <a:p>
            <a:pPr lvl="1"/>
            <a:r>
              <a:rPr lang="en-US" dirty="0" smtClean="0"/>
              <a:t>O </a:t>
            </a:r>
            <a:r>
              <a:rPr lang="en-US" dirty="0" smtClean="0">
                <a:ea typeface="Cambria Math"/>
              </a:rPr>
              <a:t>⇾</a:t>
            </a:r>
            <a:r>
              <a:rPr lang="en-US" dirty="0" smtClean="0"/>
              <a:t> Opportunities</a:t>
            </a:r>
          </a:p>
          <a:p>
            <a:pPr lvl="1"/>
            <a:r>
              <a:rPr lang="en-US" dirty="0" smtClean="0"/>
              <a:t>T </a:t>
            </a:r>
            <a:r>
              <a:rPr lang="en-US" dirty="0" smtClean="0">
                <a:ea typeface="Cambria Math"/>
              </a:rPr>
              <a:t>⇾</a:t>
            </a:r>
            <a:r>
              <a:rPr lang="en-US" dirty="0" smtClean="0"/>
              <a:t> Threats</a:t>
            </a:r>
          </a:p>
        </p:txBody>
      </p:sp>
    </p:spTree>
    <p:extLst>
      <p:ext uri="{BB962C8B-B14F-4D97-AF65-F5344CB8AC3E}">
        <p14:creationId xmlns:p14="http://schemas.microsoft.com/office/powerpoint/2010/main" val="1485376469"/>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normAutofit/>
          </a:bodyPr>
          <a:lstStyle/>
          <a:p>
            <a:r>
              <a:rPr lang="en-US" dirty="0"/>
              <a:t>This matrix is also known as SWOT matrix.</a:t>
            </a:r>
          </a:p>
          <a:p>
            <a:pPr lvl="1"/>
            <a:r>
              <a:rPr lang="en-US" dirty="0"/>
              <a:t>S-O strategies pursue opportunities that are a </a:t>
            </a:r>
            <a:r>
              <a:rPr lang="en-US" dirty="0" smtClean="0"/>
              <a:t>good fit </a:t>
            </a:r>
            <a:r>
              <a:rPr lang="en-US" dirty="0"/>
              <a:t>to the company’s strengths.</a:t>
            </a:r>
          </a:p>
          <a:p>
            <a:pPr lvl="1"/>
            <a:r>
              <a:rPr lang="en-US" dirty="0"/>
              <a:t>W-O strategies help to overcome weaknesses </a:t>
            </a:r>
            <a:r>
              <a:rPr lang="en-US" dirty="0" smtClean="0"/>
              <a:t>to pursue </a:t>
            </a:r>
            <a:r>
              <a:rPr lang="en-US" dirty="0"/>
              <a:t>opportunities.</a:t>
            </a:r>
          </a:p>
          <a:p>
            <a:pPr lvl="1"/>
            <a:r>
              <a:rPr lang="en-US" dirty="0"/>
              <a:t>S-T strategies identify ways in which strengths </a:t>
            </a:r>
            <a:r>
              <a:rPr lang="en-US" dirty="0" smtClean="0"/>
              <a:t>may be </a:t>
            </a:r>
            <a:r>
              <a:rPr lang="en-US" dirty="0"/>
              <a:t>used to overcome threats.</a:t>
            </a:r>
          </a:p>
          <a:p>
            <a:pPr lvl="1"/>
            <a:r>
              <a:rPr lang="en-US" dirty="0"/>
              <a:t>W-T strategies help to establish plans to </a:t>
            </a:r>
            <a:r>
              <a:rPr lang="en-US" dirty="0" smtClean="0"/>
              <a:t>prevent weaknesses </a:t>
            </a:r>
            <a:r>
              <a:rPr lang="en-US" dirty="0"/>
              <a:t>becoming susceptible to threats.</a:t>
            </a:r>
          </a:p>
          <a:p>
            <a:r>
              <a:rPr lang="en-US" dirty="0"/>
              <a:t>An organization may use the above strategies to create a harmonious and healthy environment to </a:t>
            </a:r>
            <a:r>
              <a:rPr lang="en-US" dirty="0" smtClean="0"/>
              <a:t>help individual </a:t>
            </a:r>
            <a:r>
              <a:rPr lang="en-US" dirty="0"/>
              <a:t>and organizational goals to be achieved.</a:t>
            </a:r>
          </a:p>
        </p:txBody>
      </p:sp>
      <p:sp>
        <p:nvSpPr>
          <p:cNvPr id="6" name="Title 5"/>
          <p:cNvSpPr>
            <a:spLocks noGrp="1"/>
          </p:cNvSpPr>
          <p:nvPr>
            <p:ph type="ctrTitle"/>
          </p:nvPr>
        </p:nvSpPr>
        <p:spPr/>
        <p:txBody>
          <a:bodyPr>
            <a:normAutofit/>
          </a:bodyPr>
          <a:lstStyle/>
          <a:p>
            <a:r>
              <a:rPr lang="en-US" sz="2800" dirty="0">
                <a:solidFill>
                  <a:schemeClr val="accent6">
                    <a:lumMod val="75000"/>
                  </a:schemeClr>
                </a:solidFill>
              </a:rPr>
              <a:t>SWOT Analysis</a:t>
            </a:r>
          </a:p>
        </p:txBody>
      </p:sp>
    </p:spTree>
    <p:extLst>
      <p:ext uri="{BB962C8B-B14F-4D97-AF65-F5344CB8AC3E}">
        <p14:creationId xmlns:p14="http://schemas.microsoft.com/office/powerpoint/2010/main" val="3519070495"/>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304800" y="1295400"/>
            <a:ext cx="8610600" cy="5181600"/>
          </a:xfrm>
        </p:spPr>
        <p:txBody>
          <a:bodyPr>
            <a:normAutofit/>
          </a:bodyPr>
          <a:lstStyle/>
          <a:p>
            <a:pPr>
              <a:lnSpc>
                <a:spcPct val="110000"/>
              </a:lnSpc>
            </a:pPr>
            <a:r>
              <a:rPr lang="en-US" dirty="0"/>
              <a:t>Good communication skills are prerequisites to one’s personal, academic, and professional success. </a:t>
            </a:r>
            <a:endParaRPr lang="en-US" dirty="0" smtClean="0"/>
          </a:p>
          <a:p>
            <a:pPr>
              <a:lnSpc>
                <a:spcPct val="110000"/>
              </a:lnSpc>
            </a:pPr>
            <a:r>
              <a:rPr lang="en-US" dirty="0" smtClean="0"/>
              <a:t>The </a:t>
            </a:r>
            <a:r>
              <a:rPr lang="en-US" dirty="0"/>
              <a:t>basic skills required at the entry level of today’s jobs are communication skills, </a:t>
            </a:r>
            <a:r>
              <a:rPr lang="en-US" dirty="0" smtClean="0"/>
              <a:t>and this </a:t>
            </a:r>
            <a:r>
              <a:rPr lang="en-US" dirty="0"/>
              <a:t>includes all aspects of communication, that is, verbal, non-verbal, as well as the listening </a:t>
            </a:r>
            <a:r>
              <a:rPr lang="en-US" dirty="0" smtClean="0"/>
              <a:t>skills. </a:t>
            </a:r>
          </a:p>
          <a:p>
            <a:pPr>
              <a:lnSpc>
                <a:spcPct val="110000"/>
              </a:lnSpc>
            </a:pPr>
            <a:r>
              <a:rPr lang="en-US" dirty="0" smtClean="0"/>
              <a:t>Even </a:t>
            </a:r>
            <a:r>
              <a:rPr lang="en-US" dirty="0"/>
              <a:t>for building good personal professional relations, you require good interpersonal skills for </a:t>
            </a:r>
            <a:r>
              <a:rPr lang="en-US" dirty="0" smtClean="0"/>
              <a:t>which, you </a:t>
            </a:r>
            <a:r>
              <a:rPr lang="en-US" dirty="0"/>
              <a:t>need to have excellent communication skills. </a:t>
            </a:r>
            <a:endParaRPr lang="en-US" dirty="0" smtClean="0"/>
          </a:p>
          <a:p>
            <a:pPr>
              <a:lnSpc>
                <a:spcPct val="110000"/>
              </a:lnSpc>
            </a:pPr>
            <a:r>
              <a:rPr lang="en-US" dirty="0" smtClean="0"/>
              <a:t>In </a:t>
            </a:r>
            <a:r>
              <a:rPr lang="en-US" dirty="0"/>
              <a:t>an organizational context, communication </a:t>
            </a:r>
            <a:r>
              <a:rPr lang="en-US" dirty="0" smtClean="0"/>
              <a:t>involves conveying </a:t>
            </a:r>
            <a:r>
              <a:rPr lang="en-US" dirty="0"/>
              <a:t>orders, instructions, and information to achieve the desired level of performance of employees</a:t>
            </a:r>
            <a:r>
              <a:rPr lang="en-US" dirty="0" smtClean="0"/>
              <a:t>.</a:t>
            </a:r>
          </a:p>
        </p:txBody>
      </p:sp>
      <p:sp>
        <p:nvSpPr>
          <p:cNvPr id="6" name="Title 5"/>
          <p:cNvSpPr>
            <a:spLocks noGrp="1"/>
          </p:cNvSpPr>
          <p:nvPr>
            <p:ph type="ctrTitle"/>
          </p:nvPr>
        </p:nvSpPr>
        <p:spPr/>
        <p:txBody>
          <a:bodyPr>
            <a:normAutofit/>
          </a:bodyPr>
          <a:lstStyle/>
          <a:p>
            <a:r>
              <a:rPr lang="en-US" dirty="0">
                <a:solidFill>
                  <a:srgbClr val="0082DA"/>
                </a:solidFill>
              </a:rPr>
              <a:t>Session 2: Importance of Communication Skills</a:t>
            </a:r>
          </a:p>
        </p:txBody>
      </p:sp>
    </p:spTree>
    <p:extLst>
      <p:ext uri="{BB962C8B-B14F-4D97-AF65-F5344CB8AC3E}">
        <p14:creationId xmlns:p14="http://schemas.microsoft.com/office/powerpoint/2010/main" val="1086430103"/>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normAutofit lnSpcReduction="10000"/>
          </a:bodyPr>
          <a:lstStyle/>
          <a:p>
            <a:r>
              <a:rPr lang="en-US" dirty="0"/>
              <a:t>Some common one-liners frequently used in business communications are:</a:t>
            </a:r>
          </a:p>
          <a:p>
            <a:pPr lvl="1"/>
            <a:r>
              <a:rPr lang="en-US" dirty="0"/>
              <a:t>Good morning/afternoon/evening. May I help you?</a:t>
            </a:r>
          </a:p>
          <a:p>
            <a:pPr lvl="1"/>
            <a:r>
              <a:rPr lang="en-US" dirty="0"/>
              <a:t>Mr.... is in a conference at the moment.</a:t>
            </a:r>
          </a:p>
          <a:p>
            <a:pPr lvl="1"/>
            <a:r>
              <a:rPr lang="en-US" dirty="0"/>
              <a:t>May I know who is speaking? Do you have an appointment?</a:t>
            </a:r>
          </a:p>
          <a:p>
            <a:pPr lvl="1"/>
            <a:r>
              <a:rPr lang="en-US" dirty="0"/>
              <a:t>Mr.... is not available today. If you want, I can give you an </a:t>
            </a:r>
            <a:r>
              <a:rPr lang="en-US" dirty="0" smtClean="0"/>
              <a:t>appointment with </a:t>
            </a:r>
            <a:r>
              <a:rPr lang="en-US" dirty="0"/>
              <a:t>him for tomorrow.</a:t>
            </a:r>
          </a:p>
          <a:p>
            <a:pPr lvl="1"/>
            <a:r>
              <a:rPr lang="en-US" dirty="0"/>
              <a:t>Mr.... is out of town on business tour and won’t be back until </a:t>
            </a:r>
            <a:r>
              <a:rPr lang="en-US" dirty="0" smtClean="0"/>
              <a:t>next week</a:t>
            </a:r>
            <a:r>
              <a:rPr lang="en-US" dirty="0"/>
              <a:t>. Please leave your name and telephone number. We’ll get </a:t>
            </a:r>
            <a:r>
              <a:rPr lang="en-US" dirty="0" smtClean="0"/>
              <a:t>back to </a:t>
            </a:r>
            <a:r>
              <a:rPr lang="en-US" dirty="0"/>
              <a:t>you.</a:t>
            </a:r>
          </a:p>
          <a:p>
            <a:pPr lvl="1"/>
            <a:r>
              <a:rPr lang="en-US" dirty="0"/>
              <a:t>Is there anything I can do to help you?</a:t>
            </a:r>
          </a:p>
          <a:p>
            <a:pPr lvl="1"/>
            <a:r>
              <a:rPr lang="en-US" dirty="0"/>
              <a:t>Is that a good time for me to call you?</a:t>
            </a:r>
          </a:p>
          <a:p>
            <a:pPr lvl="1"/>
            <a:r>
              <a:rPr lang="en-US" dirty="0"/>
              <a:t>I assure you it will be straightened out to your satisfaction.</a:t>
            </a:r>
          </a:p>
          <a:p>
            <a:pPr lvl="1"/>
            <a:r>
              <a:rPr lang="en-US" dirty="0"/>
              <a:t>Thank you for calling.</a:t>
            </a:r>
          </a:p>
          <a:p>
            <a:pPr lvl="1"/>
            <a:r>
              <a:rPr lang="en-US" dirty="0"/>
              <a:t>Thanks for your order.</a:t>
            </a:r>
          </a:p>
          <a:p>
            <a:pPr lvl="1"/>
            <a:r>
              <a:rPr lang="en-US" dirty="0"/>
              <a:t>I’m glad we were able to help.</a:t>
            </a:r>
          </a:p>
          <a:p>
            <a:pPr lvl="1"/>
            <a:r>
              <a:rPr lang="en-US" dirty="0"/>
              <a:t>I’m sorry, I was unable to get back to you sooner.</a:t>
            </a:r>
          </a:p>
          <a:p>
            <a:pPr lvl="1"/>
            <a:r>
              <a:rPr lang="en-US" dirty="0"/>
              <a:t>Feel free to call/visit us about anything.</a:t>
            </a:r>
          </a:p>
          <a:p>
            <a:pPr lvl="1"/>
            <a:r>
              <a:rPr lang="en-US" dirty="0"/>
              <a:t>We appreciate your interest in our products.</a:t>
            </a:r>
          </a:p>
        </p:txBody>
      </p:sp>
      <p:sp>
        <p:nvSpPr>
          <p:cNvPr id="6" name="Title 5"/>
          <p:cNvSpPr>
            <a:spLocks noGrp="1"/>
          </p:cNvSpPr>
          <p:nvPr>
            <p:ph type="ctrTitle"/>
          </p:nvPr>
        </p:nvSpPr>
        <p:spPr/>
        <p:txBody>
          <a:bodyPr>
            <a:normAutofit/>
          </a:bodyPr>
          <a:lstStyle/>
          <a:p>
            <a:r>
              <a:rPr lang="en-US" dirty="0">
                <a:solidFill>
                  <a:srgbClr val="0082DA"/>
                </a:solidFill>
              </a:rPr>
              <a:t>Session 2: Importance of Communication Skills</a:t>
            </a:r>
          </a:p>
        </p:txBody>
      </p:sp>
    </p:spTree>
    <p:extLst>
      <p:ext uri="{BB962C8B-B14F-4D97-AF65-F5344CB8AC3E}">
        <p14:creationId xmlns:p14="http://schemas.microsoft.com/office/powerpoint/2010/main" val="3125105509"/>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normAutofit/>
          </a:bodyPr>
          <a:lstStyle/>
          <a:p>
            <a:r>
              <a:rPr lang="en-US" dirty="0" smtClean="0"/>
              <a:t>Communication </a:t>
            </a:r>
            <a:r>
              <a:rPr lang="en-US" dirty="0"/>
              <a:t>is either verbal </a:t>
            </a:r>
            <a:r>
              <a:rPr lang="en-US" dirty="0" smtClean="0"/>
              <a:t>or non-verbal</a:t>
            </a:r>
            <a:r>
              <a:rPr lang="en-US" dirty="0"/>
              <a:t>, but in an organization or </a:t>
            </a:r>
            <a:r>
              <a:rPr lang="en-US" dirty="0" smtClean="0"/>
              <a:t>our daily </a:t>
            </a:r>
            <a:r>
              <a:rPr lang="en-US" dirty="0"/>
              <a:t>working lives, communication can </a:t>
            </a:r>
            <a:r>
              <a:rPr lang="en-US" dirty="0" smtClean="0"/>
              <a:t>be categorized </a:t>
            </a:r>
            <a:r>
              <a:rPr lang="en-US" dirty="0"/>
              <a:t>on the basis of the channel </a:t>
            </a:r>
            <a:r>
              <a:rPr lang="en-US" dirty="0" smtClean="0"/>
              <a:t>used, direction </a:t>
            </a:r>
            <a:r>
              <a:rPr lang="en-US" dirty="0"/>
              <a:t>of information flow, and the </a:t>
            </a:r>
            <a:r>
              <a:rPr lang="en-US" dirty="0" smtClean="0"/>
              <a:t>means used </a:t>
            </a:r>
            <a:r>
              <a:rPr lang="en-US" dirty="0"/>
              <a:t>to communicate. </a:t>
            </a:r>
            <a:endParaRPr lang="en-US" dirty="0" smtClean="0"/>
          </a:p>
          <a:p>
            <a:r>
              <a:rPr lang="en-US" dirty="0" smtClean="0"/>
              <a:t>Following </a:t>
            </a:r>
            <a:r>
              <a:rPr lang="en-US" dirty="0"/>
              <a:t>figure shows different types of communication:</a:t>
            </a:r>
          </a:p>
          <a:p>
            <a:endParaRPr lang="en-US" dirty="0" smtClean="0"/>
          </a:p>
        </p:txBody>
      </p:sp>
      <p:sp>
        <p:nvSpPr>
          <p:cNvPr id="6" name="Title 5"/>
          <p:cNvSpPr>
            <a:spLocks noGrp="1"/>
          </p:cNvSpPr>
          <p:nvPr>
            <p:ph type="ctrTitle"/>
          </p:nvPr>
        </p:nvSpPr>
        <p:spPr/>
        <p:txBody>
          <a:bodyPr>
            <a:normAutofit/>
          </a:bodyPr>
          <a:lstStyle/>
          <a:p>
            <a:r>
              <a:rPr lang="en-US" dirty="0">
                <a:solidFill>
                  <a:srgbClr val="0082DA"/>
                </a:solidFill>
              </a:rPr>
              <a:t>Session 3: Methods of Communication</a:t>
            </a:r>
          </a:p>
        </p:txBody>
      </p:sp>
      <p:pic>
        <p:nvPicPr>
          <p:cNvPr id="3" name="Picture 2"/>
          <p:cNvPicPr>
            <a:picLocks noChangeAspect="1"/>
          </p:cNvPicPr>
          <p:nvPr/>
        </p:nvPicPr>
        <p:blipFill>
          <a:blip r:embed="rId2"/>
          <a:stretch>
            <a:fillRect/>
          </a:stretch>
        </p:blipFill>
        <p:spPr>
          <a:xfrm>
            <a:off x="2251625" y="3048000"/>
            <a:ext cx="4640751" cy="3657600"/>
          </a:xfrm>
          <a:prstGeom prst="rect">
            <a:avLst/>
          </a:prstGeom>
        </p:spPr>
      </p:pic>
    </p:spTree>
    <p:extLst>
      <p:ext uri="{BB962C8B-B14F-4D97-AF65-F5344CB8AC3E}">
        <p14:creationId xmlns:p14="http://schemas.microsoft.com/office/powerpoint/2010/main" val="53923324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normAutofit/>
          </a:bodyPr>
          <a:lstStyle/>
          <a:p>
            <a:r>
              <a:rPr lang="en-US" dirty="0" smtClean="0"/>
              <a:t>The various </a:t>
            </a:r>
            <a:r>
              <a:rPr lang="en-US" dirty="0"/>
              <a:t>types of </a:t>
            </a:r>
            <a:r>
              <a:rPr lang="en-US" dirty="0" smtClean="0"/>
              <a:t>communication are </a:t>
            </a:r>
            <a:r>
              <a:rPr lang="en-US" dirty="0"/>
              <a:t>explained as follows</a:t>
            </a:r>
            <a:r>
              <a:rPr lang="en-US" dirty="0" smtClean="0"/>
              <a:t>:</a:t>
            </a:r>
          </a:p>
          <a:p>
            <a:pPr lvl="1"/>
            <a:r>
              <a:rPr lang="en-US" b="1" dirty="0"/>
              <a:t>On the basis of channel used</a:t>
            </a:r>
            <a:r>
              <a:rPr lang="en-US" b="1" dirty="0" smtClean="0"/>
              <a:t>:</a:t>
            </a:r>
          </a:p>
          <a:p>
            <a:pPr lvl="2">
              <a:spcBef>
                <a:spcPts val="600"/>
              </a:spcBef>
            </a:pPr>
            <a:r>
              <a:rPr lang="en-US" b="1" dirty="0"/>
              <a:t>Formal Communication: </a:t>
            </a:r>
            <a:r>
              <a:rPr lang="en-US" dirty="0"/>
              <a:t>Ensures that communication should occur in a formal format or </a:t>
            </a:r>
            <a:r>
              <a:rPr lang="en-US" dirty="0" smtClean="0"/>
              <a:t>pattern that </a:t>
            </a:r>
            <a:r>
              <a:rPr lang="en-US" dirty="0"/>
              <a:t>is acceptable in an organization. It can also be called business communication or </a:t>
            </a:r>
            <a:r>
              <a:rPr lang="en-US" dirty="0" smtClean="0"/>
              <a:t>corporate communication. </a:t>
            </a:r>
            <a:r>
              <a:rPr lang="en-US" dirty="0"/>
              <a:t>This type of communication involves the use of meetings, </a:t>
            </a:r>
            <a:r>
              <a:rPr lang="en-US" dirty="0" smtClean="0"/>
              <a:t>conferences, corporate </a:t>
            </a:r>
            <a:r>
              <a:rPr lang="en-US" dirty="0"/>
              <a:t>letters and written memos within the organization</a:t>
            </a:r>
            <a:r>
              <a:rPr lang="en-US" dirty="0" smtClean="0"/>
              <a:t>.</a:t>
            </a:r>
          </a:p>
          <a:p>
            <a:pPr lvl="2">
              <a:spcBef>
                <a:spcPts val="600"/>
              </a:spcBef>
            </a:pPr>
            <a:r>
              <a:rPr lang="en-US" b="1" dirty="0"/>
              <a:t>Informal Communication: </a:t>
            </a:r>
            <a:r>
              <a:rPr lang="en-US" dirty="0"/>
              <a:t>Includes a free and uninhibited communication between two </a:t>
            </a:r>
            <a:r>
              <a:rPr lang="en-US" dirty="0" smtClean="0"/>
              <a:t>agents, parties</a:t>
            </a:r>
            <a:r>
              <a:rPr lang="en-US" dirty="0"/>
              <a:t>, or people who share a rapport with each other. Such communication needs two </a:t>
            </a:r>
            <a:r>
              <a:rPr lang="en-US" dirty="0" smtClean="0"/>
              <a:t>people who </a:t>
            </a:r>
            <a:r>
              <a:rPr lang="en-US" dirty="0"/>
              <a:t>have same wavelengths or common interests. Thus, it involves communication </a:t>
            </a:r>
            <a:r>
              <a:rPr lang="en-US" dirty="0" smtClean="0"/>
              <a:t>between friends </a:t>
            </a:r>
            <a:r>
              <a:rPr lang="en-US" dirty="0"/>
              <a:t>and family members.</a:t>
            </a:r>
            <a:r>
              <a:rPr lang="en-US" dirty="0" smtClean="0"/>
              <a:t>	</a:t>
            </a:r>
          </a:p>
          <a:p>
            <a:pPr lvl="1"/>
            <a:r>
              <a:rPr lang="en-US" b="1" dirty="0"/>
              <a:t>On the basis of direction:</a:t>
            </a:r>
          </a:p>
          <a:p>
            <a:pPr lvl="2"/>
            <a:r>
              <a:rPr lang="en-US" b="1" dirty="0"/>
              <a:t>Upward Communication: </a:t>
            </a:r>
            <a:r>
              <a:rPr lang="en-US" dirty="0"/>
              <a:t>Refers to the communication that flows from the lower level to upper level of organizational hierarchy. For example, when an employee makes a request or appeal, or communicates ideas to the superior, the flow of information is from bottom to top. This form of communication is called upward communication.</a:t>
            </a:r>
          </a:p>
          <a:p>
            <a:pPr lvl="2">
              <a:spcBef>
                <a:spcPts val="600"/>
              </a:spcBef>
            </a:pPr>
            <a:endParaRPr lang="en-US" dirty="0" smtClean="0"/>
          </a:p>
        </p:txBody>
      </p:sp>
      <p:sp>
        <p:nvSpPr>
          <p:cNvPr id="6" name="Title 5"/>
          <p:cNvSpPr>
            <a:spLocks noGrp="1"/>
          </p:cNvSpPr>
          <p:nvPr>
            <p:ph type="ctrTitle"/>
          </p:nvPr>
        </p:nvSpPr>
        <p:spPr/>
        <p:txBody>
          <a:bodyPr>
            <a:normAutofit/>
          </a:bodyPr>
          <a:lstStyle/>
          <a:p>
            <a:r>
              <a:rPr lang="en-US" dirty="0">
                <a:solidFill>
                  <a:srgbClr val="0082DA"/>
                </a:solidFill>
              </a:rPr>
              <a:t>Session 3: Methods of Communication</a:t>
            </a:r>
          </a:p>
        </p:txBody>
      </p:sp>
    </p:spTree>
    <p:extLst>
      <p:ext uri="{BB962C8B-B14F-4D97-AF65-F5344CB8AC3E}">
        <p14:creationId xmlns:p14="http://schemas.microsoft.com/office/powerpoint/2010/main" val="299433443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normAutofit/>
          </a:bodyPr>
          <a:lstStyle/>
          <a:p>
            <a:pPr lvl="2"/>
            <a:r>
              <a:rPr lang="en-US" b="1" dirty="0" smtClean="0"/>
              <a:t>Downward </a:t>
            </a:r>
            <a:r>
              <a:rPr lang="en-US" b="1" dirty="0"/>
              <a:t>Communication: </a:t>
            </a:r>
            <a:r>
              <a:rPr lang="en-US" dirty="0"/>
              <a:t>Refers to the communication that flows from upward to downward level of organizational hierarchy. For example, when a superior issues orders and instructions to subordinates, the flow of information is from top to bottom. This form of communication is called downward communication.</a:t>
            </a:r>
          </a:p>
          <a:p>
            <a:pPr lvl="2"/>
            <a:r>
              <a:rPr lang="en-US" b="1" dirty="0" smtClean="0"/>
              <a:t>Horizontal </a:t>
            </a:r>
            <a:r>
              <a:rPr lang="en-US" b="1" dirty="0"/>
              <a:t>Communication: </a:t>
            </a:r>
            <a:r>
              <a:rPr lang="en-US" dirty="0"/>
              <a:t>Refers to the communication taking place among the </a:t>
            </a:r>
            <a:r>
              <a:rPr lang="en-US" dirty="0" smtClean="0"/>
              <a:t>members at </a:t>
            </a:r>
            <a:r>
              <a:rPr lang="en-US" dirty="0"/>
              <a:t>the same level in the organization. For example, a marketing manager may </a:t>
            </a:r>
            <a:r>
              <a:rPr lang="en-US" dirty="0" smtClean="0"/>
              <a:t>communicate the </a:t>
            </a:r>
            <a:r>
              <a:rPr lang="en-US" dirty="0"/>
              <a:t>marketing plan to the production manager. </a:t>
            </a:r>
            <a:endParaRPr lang="en-US" dirty="0" smtClean="0"/>
          </a:p>
          <a:p>
            <a:pPr lvl="2"/>
            <a:r>
              <a:rPr lang="en-US" b="1" dirty="0" smtClean="0"/>
              <a:t>Diagonal </a:t>
            </a:r>
            <a:r>
              <a:rPr lang="en-US" b="1" dirty="0"/>
              <a:t>Communication: </a:t>
            </a:r>
            <a:r>
              <a:rPr lang="en-US" dirty="0"/>
              <a:t>Refers to the communication that takes place between </a:t>
            </a:r>
            <a:r>
              <a:rPr lang="en-US" dirty="0" smtClean="0"/>
              <a:t>individuals in </a:t>
            </a:r>
            <a:r>
              <a:rPr lang="en-US" dirty="0"/>
              <a:t>different departments and at the different levels of organizational hierarchy. </a:t>
            </a:r>
            <a:r>
              <a:rPr lang="en-US" dirty="0" smtClean="0"/>
              <a:t>Diagonal communication </a:t>
            </a:r>
            <a:r>
              <a:rPr lang="en-US" dirty="0"/>
              <a:t>takes place under particular circumstances. For example, a diagonal </a:t>
            </a:r>
            <a:r>
              <a:rPr lang="en-US" dirty="0" smtClean="0"/>
              <a:t>communication takes </a:t>
            </a:r>
            <a:r>
              <a:rPr lang="en-US" dirty="0"/>
              <a:t>place when the head of a department at one branch of a bank communicates </a:t>
            </a:r>
            <a:r>
              <a:rPr lang="en-US" dirty="0" smtClean="0"/>
              <a:t>with a cashier of </a:t>
            </a:r>
            <a:r>
              <a:rPr lang="en-US" dirty="0"/>
              <a:t>the other branch of the same bank</a:t>
            </a:r>
            <a:r>
              <a:rPr lang="en-US" dirty="0" smtClean="0"/>
              <a:t>.</a:t>
            </a:r>
          </a:p>
          <a:p>
            <a:pPr lvl="1"/>
            <a:r>
              <a:rPr lang="en-US" b="1" dirty="0"/>
              <a:t>On the basis of means used:</a:t>
            </a:r>
          </a:p>
          <a:p>
            <a:pPr lvl="2"/>
            <a:r>
              <a:rPr lang="en-US" b="1" dirty="0"/>
              <a:t>Verbal Communication: </a:t>
            </a:r>
            <a:r>
              <a:rPr lang="en-US" dirty="0"/>
              <a:t>Takes place with the help of sounds, words and language. This communication involves the act of speaking, which is an effective way of communication. The verbal communication is broadly classified in two types: interpersonal communication and public speaking. Interpersonal communication takes place between two or more people, generally at personal level. On the other hand, public speaking involves single speaker and many audiences.</a:t>
            </a:r>
          </a:p>
          <a:p>
            <a:pPr lvl="2"/>
            <a:endParaRPr lang="en-US" dirty="0" smtClean="0"/>
          </a:p>
        </p:txBody>
      </p:sp>
      <p:sp>
        <p:nvSpPr>
          <p:cNvPr id="6" name="Title 5"/>
          <p:cNvSpPr>
            <a:spLocks noGrp="1"/>
          </p:cNvSpPr>
          <p:nvPr>
            <p:ph type="ctrTitle"/>
          </p:nvPr>
        </p:nvSpPr>
        <p:spPr/>
        <p:txBody>
          <a:bodyPr>
            <a:normAutofit/>
          </a:bodyPr>
          <a:lstStyle/>
          <a:p>
            <a:r>
              <a:rPr lang="en-US" dirty="0">
                <a:solidFill>
                  <a:srgbClr val="0082DA"/>
                </a:solidFill>
              </a:rPr>
              <a:t>Session 3: Methods of Communication</a:t>
            </a:r>
          </a:p>
        </p:txBody>
      </p:sp>
    </p:spTree>
    <p:extLst>
      <p:ext uri="{BB962C8B-B14F-4D97-AF65-F5344CB8AC3E}">
        <p14:creationId xmlns:p14="http://schemas.microsoft.com/office/powerpoint/2010/main" val="53877026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normAutofit/>
          </a:bodyPr>
          <a:lstStyle/>
          <a:p>
            <a:pPr lvl="2"/>
            <a:r>
              <a:rPr lang="en-US" b="1" dirty="0" smtClean="0"/>
              <a:t>Non-verbal </a:t>
            </a:r>
            <a:r>
              <a:rPr lang="en-US" b="1" dirty="0"/>
              <a:t>Communication: </a:t>
            </a:r>
            <a:r>
              <a:rPr lang="en-US" dirty="0"/>
              <a:t>Refers to the kind of communication that involves </a:t>
            </a:r>
            <a:r>
              <a:rPr lang="en-US" dirty="0" smtClean="0"/>
              <a:t>various characteristics</a:t>
            </a:r>
            <a:r>
              <a:rPr lang="en-US" dirty="0"/>
              <a:t>, such as tone of the voice (inflexions), smell, touch, and body motion. </a:t>
            </a:r>
            <a:r>
              <a:rPr lang="en-US" dirty="0" smtClean="0"/>
              <a:t>Such communication </a:t>
            </a:r>
            <a:r>
              <a:rPr lang="en-US" dirty="0"/>
              <a:t>may involve symbols and sign languages that do not require words to </a:t>
            </a:r>
            <a:r>
              <a:rPr lang="en-US" dirty="0" smtClean="0"/>
              <a:t>be conveyed</a:t>
            </a:r>
            <a:r>
              <a:rPr lang="en-US" dirty="0"/>
              <a:t>. For example, finger on lips is a sign of telling the other person to be silent</a:t>
            </a:r>
            <a:r>
              <a:rPr lang="en-US" dirty="0" smtClean="0"/>
              <a:t>.</a:t>
            </a:r>
          </a:p>
          <a:p>
            <a:pPr lvl="2"/>
            <a:r>
              <a:rPr lang="en-US" b="1" dirty="0"/>
              <a:t>Written Communication: </a:t>
            </a:r>
            <a:r>
              <a:rPr lang="en-US" dirty="0"/>
              <a:t>Involves the use of emails, articles, reports, and memos. </a:t>
            </a:r>
            <a:r>
              <a:rPr lang="en-US" dirty="0" smtClean="0"/>
              <a:t>Written documents </a:t>
            </a:r>
            <a:r>
              <a:rPr lang="en-US" dirty="0"/>
              <a:t>need to be edited a number of times before they are conveyed to the </a:t>
            </a:r>
            <a:r>
              <a:rPr lang="en-US" dirty="0" smtClean="0"/>
              <a:t>intended individual </a:t>
            </a:r>
            <a:r>
              <a:rPr lang="en-US" dirty="0"/>
              <a:t>whether within or outside the organization. Written communication may also be </a:t>
            </a:r>
            <a:r>
              <a:rPr lang="en-US" dirty="0" smtClean="0"/>
              <a:t>used for </a:t>
            </a:r>
            <a:r>
              <a:rPr lang="en-US" dirty="0"/>
              <a:t>the purpose of informal communication, for example, mobile Short Message Service (SMS).</a:t>
            </a:r>
          </a:p>
          <a:p>
            <a:pPr lvl="2"/>
            <a:r>
              <a:rPr lang="en-US" b="1" dirty="0" smtClean="0"/>
              <a:t>Visual </a:t>
            </a:r>
            <a:r>
              <a:rPr lang="en-US" b="1" dirty="0"/>
              <a:t>Communication: </a:t>
            </a:r>
            <a:r>
              <a:rPr lang="en-US" dirty="0"/>
              <a:t>Involves the visual display of information, such as photos, </a:t>
            </a:r>
            <a:r>
              <a:rPr lang="en-US" dirty="0" smtClean="0"/>
              <a:t>formats, signs</a:t>
            </a:r>
            <a:r>
              <a:rPr lang="en-US" dirty="0"/>
              <a:t>, codes, symbols, and designs. For example, television, DVDs, CDs and other </a:t>
            </a:r>
            <a:r>
              <a:rPr lang="en-US" dirty="0" smtClean="0"/>
              <a:t>audiovisual aids </a:t>
            </a:r>
            <a:r>
              <a:rPr lang="en-US" dirty="0"/>
              <a:t>of communication represent visual communication.</a:t>
            </a:r>
          </a:p>
        </p:txBody>
      </p:sp>
      <p:sp>
        <p:nvSpPr>
          <p:cNvPr id="6" name="Title 5"/>
          <p:cNvSpPr>
            <a:spLocks noGrp="1"/>
          </p:cNvSpPr>
          <p:nvPr>
            <p:ph type="ctrTitle"/>
          </p:nvPr>
        </p:nvSpPr>
        <p:spPr/>
        <p:txBody>
          <a:bodyPr>
            <a:normAutofit/>
          </a:bodyPr>
          <a:lstStyle/>
          <a:p>
            <a:r>
              <a:rPr lang="en-US" dirty="0">
                <a:solidFill>
                  <a:srgbClr val="0082DA"/>
                </a:solidFill>
              </a:rPr>
              <a:t>Session 3: Methods of Communication</a:t>
            </a:r>
          </a:p>
        </p:txBody>
      </p:sp>
    </p:spTree>
    <p:extLst>
      <p:ext uri="{BB962C8B-B14F-4D97-AF65-F5344CB8AC3E}">
        <p14:creationId xmlns:p14="http://schemas.microsoft.com/office/powerpoint/2010/main" val="375521167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304800" y="1295400"/>
            <a:ext cx="8763000" cy="5166360"/>
          </a:xfrm>
        </p:spPr>
        <p:txBody>
          <a:bodyPr>
            <a:normAutofit/>
          </a:bodyPr>
          <a:lstStyle/>
          <a:p>
            <a:r>
              <a:rPr lang="en-US" spc="-20" dirty="0" smtClean="0"/>
              <a:t>Following table analyzes </a:t>
            </a:r>
            <a:r>
              <a:rPr lang="en-US" spc="-20" dirty="0"/>
              <a:t>the pros and cons of different types of communication on some </a:t>
            </a:r>
            <a:r>
              <a:rPr lang="en-US" spc="-20" dirty="0" smtClean="0"/>
              <a:t>common parameters</a:t>
            </a:r>
            <a:r>
              <a:rPr lang="en-US" dirty="0" smtClean="0"/>
              <a:t>:</a:t>
            </a:r>
          </a:p>
          <a:p>
            <a:endParaRPr lang="en-US" dirty="0"/>
          </a:p>
        </p:txBody>
      </p:sp>
      <p:sp>
        <p:nvSpPr>
          <p:cNvPr id="6" name="Title 5"/>
          <p:cNvSpPr>
            <a:spLocks noGrp="1"/>
          </p:cNvSpPr>
          <p:nvPr>
            <p:ph type="ctrTitle"/>
          </p:nvPr>
        </p:nvSpPr>
        <p:spPr/>
        <p:txBody>
          <a:bodyPr>
            <a:normAutofit/>
          </a:bodyPr>
          <a:lstStyle/>
          <a:p>
            <a:r>
              <a:rPr lang="en-US" dirty="0">
                <a:solidFill>
                  <a:srgbClr val="0082DA"/>
                </a:solidFill>
              </a:rPr>
              <a:t>Session 3: Methods of Communication</a:t>
            </a:r>
          </a:p>
        </p:txBody>
      </p:sp>
      <p:graphicFrame>
        <p:nvGraphicFramePr>
          <p:cNvPr id="2" name="Table 1"/>
          <p:cNvGraphicFramePr>
            <a:graphicFrameLocks noGrp="1"/>
          </p:cNvGraphicFramePr>
          <p:nvPr>
            <p:extLst>
              <p:ext uri="{D42A27DB-BD31-4B8C-83A1-F6EECF244321}">
                <p14:modId xmlns:p14="http://schemas.microsoft.com/office/powerpoint/2010/main" val="3755262921"/>
              </p:ext>
            </p:extLst>
          </p:nvPr>
        </p:nvGraphicFramePr>
        <p:xfrm>
          <a:off x="365760" y="2057400"/>
          <a:ext cx="8412480" cy="4186254"/>
        </p:xfrm>
        <a:graphic>
          <a:graphicData uri="http://schemas.openxmlformats.org/drawingml/2006/table">
            <a:tbl>
              <a:tblPr firstRow="1" bandRow="1">
                <a:tableStyleId>{B301B821-A1FF-4177-AEE7-76D212191A09}</a:tableStyleId>
              </a:tblPr>
              <a:tblGrid>
                <a:gridCol w="1828800"/>
                <a:gridCol w="2194560"/>
                <a:gridCol w="2194560"/>
                <a:gridCol w="2194560"/>
              </a:tblGrid>
              <a:tr h="416727">
                <a:tc>
                  <a:txBody>
                    <a:bodyPr/>
                    <a:lstStyle/>
                    <a:p>
                      <a:r>
                        <a:rPr lang="en-US" sz="1600" u="none" strike="noStrike" kern="1200" baseline="0" dirty="0" smtClean="0"/>
                        <a:t>Parameters</a:t>
                      </a:r>
                      <a:endParaRPr lang="en-US" sz="1600" dirty="0"/>
                    </a:p>
                  </a:txBody>
                  <a:tcPr/>
                </a:tc>
                <a:tc>
                  <a:txBody>
                    <a:bodyPr/>
                    <a:lstStyle/>
                    <a:p>
                      <a:r>
                        <a:rPr lang="en-US" sz="1600" u="none" strike="noStrike" kern="1200" baseline="0" dirty="0" smtClean="0"/>
                        <a:t>Written</a:t>
                      </a:r>
                      <a:endParaRPr lang="en-US" sz="1600" dirty="0"/>
                    </a:p>
                  </a:txBody>
                  <a:tcPr/>
                </a:tc>
                <a:tc>
                  <a:txBody>
                    <a:bodyPr/>
                    <a:lstStyle/>
                    <a:p>
                      <a:r>
                        <a:rPr lang="en-US" sz="1600" u="none" strike="noStrike" kern="1200" baseline="0" dirty="0" smtClean="0"/>
                        <a:t>Verbal</a:t>
                      </a:r>
                      <a:endParaRPr lang="en-US" sz="1600" dirty="0"/>
                    </a:p>
                  </a:txBody>
                  <a:tcPr/>
                </a:tc>
                <a:tc>
                  <a:txBody>
                    <a:bodyPr/>
                    <a:lstStyle/>
                    <a:p>
                      <a:r>
                        <a:rPr lang="en-US" sz="1600" u="none" strike="noStrike" kern="1200" baseline="0" dirty="0" smtClean="0"/>
                        <a:t>Non-verbal</a:t>
                      </a:r>
                      <a:endParaRPr lang="en-US" sz="1600" dirty="0"/>
                    </a:p>
                  </a:txBody>
                  <a:tcPr/>
                </a:tc>
              </a:tr>
              <a:tr h="1731644">
                <a:tc>
                  <a:txBody>
                    <a:bodyPr/>
                    <a:lstStyle/>
                    <a:p>
                      <a:r>
                        <a:rPr lang="en-US" sz="1600" u="none" strike="noStrike" kern="1200" baseline="0" dirty="0" smtClean="0"/>
                        <a:t>Clarity/Chances of</a:t>
                      </a:r>
                    </a:p>
                    <a:p>
                      <a:r>
                        <a:rPr lang="en-US" sz="1600" u="none" strike="noStrike" kern="1200" baseline="0" dirty="0" smtClean="0"/>
                        <a:t>miscommunication</a:t>
                      </a:r>
                      <a:endParaRPr lang="en-US" sz="1600" dirty="0"/>
                    </a:p>
                  </a:txBody>
                  <a:tcPr/>
                </a:tc>
                <a:tc>
                  <a:txBody>
                    <a:bodyPr/>
                    <a:lstStyle/>
                    <a:p>
                      <a:r>
                        <a:rPr lang="en-US" sz="1600" u="none" strike="noStrike" kern="1200" baseline="0" dirty="0" smtClean="0"/>
                        <a:t>Clear and concise</a:t>
                      </a:r>
                      <a:endParaRPr lang="en-US" sz="1600" dirty="0"/>
                    </a:p>
                  </a:txBody>
                  <a:tcPr/>
                </a:tc>
                <a:tc>
                  <a:txBody>
                    <a:bodyPr/>
                    <a:lstStyle/>
                    <a:p>
                      <a:r>
                        <a:rPr lang="en-US" sz="1600" u="none" strike="noStrike" kern="1200" baseline="0" dirty="0" smtClean="0"/>
                        <a:t>Usually clear</a:t>
                      </a:r>
                      <a:endParaRPr lang="en-US" sz="1600" dirty="0"/>
                    </a:p>
                  </a:txBody>
                  <a:tcPr/>
                </a:tc>
                <a:tc>
                  <a:txBody>
                    <a:bodyPr/>
                    <a:lstStyle/>
                    <a:p>
                      <a:r>
                        <a:rPr lang="en-US" sz="1600" u="none" strike="noStrike" kern="1200" baseline="0" dirty="0" smtClean="0"/>
                        <a:t>Interpretation mainly depends on the audience’s perspective,</a:t>
                      </a:r>
                    </a:p>
                    <a:p>
                      <a:r>
                        <a:rPr lang="en-US" sz="1600" u="none" strike="noStrike" kern="1200" baseline="0" dirty="0" smtClean="0"/>
                        <a:t>which may vary from person to person</a:t>
                      </a:r>
                      <a:endParaRPr lang="en-US" sz="1600" dirty="0"/>
                    </a:p>
                  </a:txBody>
                  <a:tcPr/>
                </a:tc>
              </a:tr>
              <a:tr h="416727">
                <a:tc>
                  <a:txBody>
                    <a:bodyPr/>
                    <a:lstStyle/>
                    <a:p>
                      <a:r>
                        <a:rPr lang="en-US" sz="1600" u="none" strike="noStrike" kern="1200" baseline="0" dirty="0" smtClean="0"/>
                        <a:t>Immediate feedback</a:t>
                      </a:r>
                      <a:endParaRPr lang="en-US" sz="1600" dirty="0"/>
                    </a:p>
                  </a:txBody>
                  <a:tcPr/>
                </a:tc>
                <a:tc>
                  <a:txBody>
                    <a:bodyPr/>
                    <a:lstStyle/>
                    <a:p>
                      <a:r>
                        <a:rPr lang="en-US" sz="1600" u="none" strike="noStrike" kern="1200" baseline="0" dirty="0" smtClean="0"/>
                        <a:t>Not possible</a:t>
                      </a:r>
                      <a:endParaRPr lang="en-US" sz="1600" dirty="0"/>
                    </a:p>
                  </a:txBody>
                  <a:tcPr/>
                </a:tc>
                <a:tc>
                  <a:txBody>
                    <a:bodyPr/>
                    <a:lstStyle/>
                    <a:p>
                      <a:r>
                        <a:rPr lang="en-US" sz="1600" u="none" strike="noStrike" kern="1200" baseline="0" dirty="0" smtClean="0"/>
                        <a:t>Possible</a:t>
                      </a:r>
                      <a:endParaRPr lang="en-US" sz="1600" dirty="0"/>
                    </a:p>
                  </a:txBody>
                  <a:tcPr/>
                </a:tc>
                <a:tc>
                  <a:txBody>
                    <a:bodyPr/>
                    <a:lstStyle/>
                    <a:p>
                      <a:r>
                        <a:rPr lang="en-US" sz="1600" u="none" strike="noStrike" kern="1200" baseline="0" dirty="0" smtClean="0"/>
                        <a:t>Not possible</a:t>
                      </a:r>
                      <a:endParaRPr lang="en-US" sz="1600" dirty="0"/>
                    </a:p>
                  </a:txBody>
                  <a:tcPr/>
                </a:tc>
              </a:tr>
              <a:tr h="625309">
                <a:tc>
                  <a:txBody>
                    <a:bodyPr/>
                    <a:lstStyle/>
                    <a:p>
                      <a:r>
                        <a:rPr lang="en-US" sz="1600" u="none" strike="noStrike" kern="1200" baseline="0" dirty="0" smtClean="0"/>
                        <a:t>Record</a:t>
                      </a:r>
                      <a:endParaRPr lang="en-US" sz="1600" dirty="0"/>
                    </a:p>
                  </a:txBody>
                  <a:tcPr/>
                </a:tc>
                <a:tc>
                  <a:txBody>
                    <a:bodyPr/>
                    <a:lstStyle/>
                    <a:p>
                      <a:r>
                        <a:rPr lang="en-US" sz="1600" u="none" strike="noStrike" kern="1200" baseline="0" dirty="0" smtClean="0"/>
                        <a:t>Can be preserved for future references</a:t>
                      </a:r>
                      <a:endParaRPr lang="en-US" sz="1600" dirty="0"/>
                    </a:p>
                  </a:txBody>
                  <a:tcPr/>
                </a:tc>
                <a:tc>
                  <a:txBody>
                    <a:bodyPr/>
                    <a:lstStyle/>
                    <a:p>
                      <a:r>
                        <a:rPr lang="en-US" sz="1600" u="none" strike="noStrike" kern="1200" baseline="0" dirty="0" smtClean="0"/>
                        <a:t>No record</a:t>
                      </a:r>
                      <a:endParaRPr lang="en-US" sz="1600" dirty="0"/>
                    </a:p>
                  </a:txBody>
                  <a:tcPr/>
                </a:tc>
                <a:tc>
                  <a:txBody>
                    <a:bodyPr/>
                    <a:lstStyle/>
                    <a:p>
                      <a:r>
                        <a:rPr lang="en-US" sz="1600" u="none" strike="noStrike" kern="1200" baseline="0" dirty="0" smtClean="0"/>
                        <a:t>No record</a:t>
                      </a:r>
                      <a:endParaRPr lang="en-US" sz="1600" dirty="0"/>
                    </a:p>
                  </a:txBody>
                  <a:tcPr/>
                </a:tc>
              </a:tr>
              <a:tr h="416727">
                <a:tc>
                  <a:txBody>
                    <a:bodyPr/>
                    <a:lstStyle/>
                    <a:p>
                      <a:r>
                        <a:rPr lang="en-US" sz="1600" u="none" strike="noStrike" kern="1200" baseline="0" dirty="0" smtClean="0"/>
                        <a:t>Time consuming</a:t>
                      </a:r>
                      <a:endParaRPr lang="en-US" sz="1600" dirty="0"/>
                    </a:p>
                  </a:txBody>
                  <a:tcPr/>
                </a:tc>
                <a:tc>
                  <a:txBody>
                    <a:bodyPr/>
                    <a:lstStyle/>
                    <a:p>
                      <a:r>
                        <a:rPr lang="en-US" sz="1600" u="none" strike="noStrike" kern="1200" baseline="0" dirty="0" smtClean="0"/>
                        <a:t>Yes</a:t>
                      </a:r>
                      <a:endParaRPr lang="en-US" sz="1600" dirty="0"/>
                    </a:p>
                  </a:txBody>
                  <a:tcPr/>
                </a:tc>
                <a:tc>
                  <a:txBody>
                    <a:bodyPr/>
                    <a:lstStyle/>
                    <a:p>
                      <a:r>
                        <a:rPr lang="en-US" sz="1600" u="none" strike="noStrike" kern="1200" baseline="0" dirty="0" smtClean="0"/>
                        <a:t>No</a:t>
                      </a:r>
                      <a:endParaRPr lang="en-US" sz="1600" dirty="0"/>
                    </a:p>
                  </a:txBody>
                  <a:tcPr/>
                </a:tc>
                <a:tc>
                  <a:txBody>
                    <a:bodyPr/>
                    <a:lstStyle/>
                    <a:p>
                      <a:r>
                        <a:rPr lang="en-US" sz="1600" u="none" strike="noStrike" kern="1200" baseline="0" dirty="0" smtClean="0"/>
                        <a:t>Yes</a:t>
                      </a:r>
                      <a:endParaRPr lang="en-US" sz="1600" dirty="0"/>
                    </a:p>
                  </a:txBody>
                  <a:tcPr/>
                </a:tc>
              </a:tr>
              <a:tr h="416727">
                <a:tc>
                  <a:txBody>
                    <a:bodyPr/>
                    <a:lstStyle/>
                    <a:p>
                      <a:r>
                        <a:rPr lang="en-US" sz="1600" u="none" strike="noStrike" kern="1200" baseline="0" dirty="0" smtClean="0"/>
                        <a:t>Personal touch</a:t>
                      </a:r>
                      <a:endParaRPr lang="en-US" sz="1600" dirty="0"/>
                    </a:p>
                  </a:txBody>
                  <a:tcPr/>
                </a:tc>
                <a:tc>
                  <a:txBody>
                    <a:bodyPr/>
                    <a:lstStyle/>
                    <a:p>
                      <a:r>
                        <a:rPr lang="en-US" sz="1600" u="none" strike="noStrike" kern="1200" baseline="0" dirty="0" smtClean="0"/>
                        <a:t>No</a:t>
                      </a:r>
                      <a:endParaRPr lang="en-US" sz="1600" dirty="0"/>
                    </a:p>
                  </a:txBody>
                  <a:tcPr/>
                </a:tc>
                <a:tc>
                  <a:txBody>
                    <a:bodyPr/>
                    <a:lstStyle/>
                    <a:p>
                      <a:r>
                        <a:rPr lang="en-US" sz="1600" u="none" strike="noStrike" kern="1200" baseline="0" dirty="0" smtClean="0"/>
                        <a:t>Yes</a:t>
                      </a:r>
                      <a:endParaRPr lang="en-US" sz="1600" dirty="0"/>
                    </a:p>
                  </a:txBody>
                  <a:tcPr/>
                </a:tc>
                <a:tc>
                  <a:txBody>
                    <a:bodyPr/>
                    <a:lstStyle/>
                    <a:p>
                      <a:r>
                        <a:rPr lang="en-US" sz="1600" u="none" strike="noStrike" kern="1200" baseline="0" dirty="0" smtClean="0"/>
                        <a:t>No</a:t>
                      </a:r>
                      <a:endParaRPr lang="en-US" sz="1600" dirty="0"/>
                    </a:p>
                  </a:txBody>
                  <a:tcPr/>
                </a:tc>
              </a:tr>
            </a:tbl>
          </a:graphicData>
        </a:graphic>
      </p:graphicFrame>
    </p:spTree>
    <p:extLst>
      <p:ext uri="{BB962C8B-B14F-4D97-AF65-F5344CB8AC3E}">
        <p14:creationId xmlns:p14="http://schemas.microsoft.com/office/powerpoint/2010/main" val="1591321447"/>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idx="1"/>
          </p:nvPr>
        </p:nvSpPr>
        <p:spPr/>
        <p:txBody>
          <a:bodyPr>
            <a:normAutofit/>
          </a:bodyPr>
          <a:lstStyle/>
          <a:p>
            <a:pPr marL="0" indent="0" algn="l">
              <a:buNone/>
            </a:pPr>
            <a:r>
              <a:rPr lang="en-US" sz="2400" dirty="0"/>
              <a:t>This Unit Covers:</a:t>
            </a:r>
          </a:p>
          <a:p>
            <a:pPr>
              <a:buClr>
                <a:srgbClr val="0082DA"/>
              </a:buClr>
              <a:buFont typeface="Wingdings" panose="05000000000000000000" pitchFamily="2" charset="2"/>
              <a:buChar char="ü"/>
            </a:pPr>
            <a:r>
              <a:rPr lang="en-US" dirty="0" smtClean="0"/>
              <a:t>Communication </a:t>
            </a:r>
            <a:r>
              <a:rPr lang="en-US" dirty="0"/>
              <a:t>Cycle </a:t>
            </a:r>
            <a:r>
              <a:rPr lang="en-US" dirty="0" smtClean="0"/>
              <a:t>and its </a:t>
            </a:r>
            <a:r>
              <a:rPr lang="en-US" dirty="0"/>
              <a:t>Elements</a:t>
            </a:r>
          </a:p>
          <a:p>
            <a:pPr>
              <a:buClr>
                <a:srgbClr val="0082DA"/>
              </a:buClr>
              <a:buFont typeface="Wingdings" panose="05000000000000000000" pitchFamily="2" charset="2"/>
              <a:buChar char="ü"/>
            </a:pPr>
            <a:r>
              <a:rPr lang="en-US" dirty="0" smtClean="0"/>
              <a:t>Importance of Communication </a:t>
            </a:r>
            <a:r>
              <a:rPr lang="en-US" dirty="0"/>
              <a:t>Skills</a:t>
            </a:r>
          </a:p>
          <a:p>
            <a:pPr>
              <a:buClr>
                <a:srgbClr val="0082DA"/>
              </a:buClr>
              <a:buFont typeface="Wingdings" panose="05000000000000000000" pitchFamily="2" charset="2"/>
              <a:buChar char="ü"/>
            </a:pPr>
            <a:r>
              <a:rPr lang="en-US" dirty="0" smtClean="0"/>
              <a:t>Methods of Communication</a:t>
            </a:r>
            <a:endParaRPr lang="en-US" dirty="0"/>
          </a:p>
          <a:p>
            <a:pPr>
              <a:buClr>
                <a:srgbClr val="0082DA"/>
              </a:buClr>
              <a:buFont typeface="Wingdings" panose="05000000000000000000" pitchFamily="2" charset="2"/>
              <a:buChar char="ü"/>
            </a:pPr>
            <a:r>
              <a:rPr lang="en-US" dirty="0" smtClean="0"/>
              <a:t>Perspectives in Communication</a:t>
            </a:r>
            <a:endParaRPr lang="en-US" dirty="0"/>
          </a:p>
          <a:p>
            <a:pPr>
              <a:buClr>
                <a:srgbClr val="0082DA"/>
              </a:buClr>
              <a:buFont typeface="Wingdings" panose="05000000000000000000" pitchFamily="2" charset="2"/>
              <a:buChar char="ü"/>
            </a:pPr>
            <a:r>
              <a:rPr lang="en-US" dirty="0" smtClean="0"/>
              <a:t>Writing </a:t>
            </a:r>
            <a:r>
              <a:rPr lang="en-US" dirty="0"/>
              <a:t>Skill</a:t>
            </a:r>
          </a:p>
        </p:txBody>
      </p:sp>
      <p:sp>
        <p:nvSpPr>
          <p:cNvPr id="5" name="Title 4"/>
          <p:cNvSpPr>
            <a:spLocks noGrp="1"/>
          </p:cNvSpPr>
          <p:nvPr>
            <p:ph type="ctrTitle"/>
          </p:nvPr>
        </p:nvSpPr>
        <p:spPr/>
        <p:txBody>
          <a:bodyPr>
            <a:normAutofit/>
          </a:bodyPr>
          <a:lstStyle/>
          <a:p>
            <a:r>
              <a:rPr lang="en-US" dirty="0" smtClean="0">
                <a:solidFill>
                  <a:srgbClr val="0082DA"/>
                </a:solidFill>
              </a:rPr>
              <a:t>Learning Objectives</a:t>
            </a:r>
            <a:endParaRPr lang="en-US" dirty="0">
              <a:solidFill>
                <a:srgbClr val="0082DA"/>
              </a:solidFill>
            </a:endParaRPr>
          </a:p>
        </p:txBody>
      </p:sp>
    </p:spTree>
    <p:extLst>
      <p:ext uri="{BB962C8B-B14F-4D97-AF65-F5344CB8AC3E}">
        <p14:creationId xmlns:p14="http://schemas.microsoft.com/office/powerpoint/2010/main" val="330335947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normAutofit/>
          </a:bodyPr>
          <a:lstStyle/>
          <a:p>
            <a:r>
              <a:rPr lang="en-US" dirty="0">
                <a:solidFill>
                  <a:srgbClr val="0082DA"/>
                </a:solidFill>
              </a:rPr>
              <a:t>Session 3: Methods of Communication</a:t>
            </a:r>
          </a:p>
        </p:txBody>
      </p:sp>
      <p:graphicFrame>
        <p:nvGraphicFramePr>
          <p:cNvPr id="2" name="Table 1"/>
          <p:cNvGraphicFramePr>
            <a:graphicFrameLocks noGrp="1"/>
          </p:cNvGraphicFramePr>
          <p:nvPr>
            <p:extLst>
              <p:ext uri="{D42A27DB-BD31-4B8C-83A1-F6EECF244321}">
                <p14:modId xmlns:p14="http://schemas.microsoft.com/office/powerpoint/2010/main" val="1003220427"/>
              </p:ext>
            </p:extLst>
          </p:nvPr>
        </p:nvGraphicFramePr>
        <p:xfrm>
          <a:off x="365760" y="1295400"/>
          <a:ext cx="8412480" cy="4768003"/>
        </p:xfrm>
        <a:graphic>
          <a:graphicData uri="http://schemas.openxmlformats.org/drawingml/2006/table">
            <a:tbl>
              <a:tblPr firstRow="1" bandRow="1">
                <a:tableStyleId>{B301B821-A1FF-4177-AEE7-76D212191A09}</a:tableStyleId>
              </a:tblPr>
              <a:tblGrid>
                <a:gridCol w="1828800"/>
                <a:gridCol w="2194560"/>
                <a:gridCol w="2194560"/>
                <a:gridCol w="2194560"/>
              </a:tblGrid>
              <a:tr h="246803">
                <a:tc>
                  <a:txBody>
                    <a:bodyPr/>
                    <a:lstStyle/>
                    <a:p>
                      <a:r>
                        <a:rPr lang="en-US" sz="1600" u="none" strike="noStrike" kern="1200" baseline="0" dirty="0" smtClean="0"/>
                        <a:t>Parameters</a:t>
                      </a:r>
                      <a:endParaRPr lang="en-US" sz="1600" dirty="0"/>
                    </a:p>
                  </a:txBody>
                  <a:tcPr/>
                </a:tc>
                <a:tc>
                  <a:txBody>
                    <a:bodyPr/>
                    <a:lstStyle/>
                    <a:p>
                      <a:r>
                        <a:rPr lang="en-US" sz="1600" u="none" strike="noStrike" kern="1200" baseline="0" dirty="0" smtClean="0"/>
                        <a:t>Written</a:t>
                      </a:r>
                      <a:endParaRPr lang="en-US" sz="1600" dirty="0"/>
                    </a:p>
                  </a:txBody>
                  <a:tcPr/>
                </a:tc>
                <a:tc>
                  <a:txBody>
                    <a:bodyPr/>
                    <a:lstStyle/>
                    <a:p>
                      <a:r>
                        <a:rPr lang="en-US" sz="1600" u="none" strike="noStrike" kern="1200" baseline="0" dirty="0" smtClean="0"/>
                        <a:t>Verbal</a:t>
                      </a:r>
                      <a:endParaRPr lang="en-US" sz="1600" dirty="0"/>
                    </a:p>
                  </a:txBody>
                  <a:tcPr/>
                </a:tc>
                <a:tc>
                  <a:txBody>
                    <a:bodyPr/>
                    <a:lstStyle/>
                    <a:p>
                      <a:r>
                        <a:rPr lang="en-US" sz="1600" u="none" strike="noStrike" kern="1200" baseline="0" dirty="0" smtClean="0"/>
                        <a:t>Non-verbal</a:t>
                      </a:r>
                      <a:endParaRPr lang="en-US" sz="1600" dirty="0"/>
                    </a:p>
                  </a:txBody>
                  <a:tcPr/>
                </a:tc>
              </a:tr>
              <a:tr h="1323763">
                <a:tc>
                  <a:txBody>
                    <a:bodyPr/>
                    <a:lstStyle/>
                    <a:p>
                      <a:r>
                        <a:rPr lang="en-US" sz="1600" u="none" strike="noStrike" kern="1200" baseline="0" dirty="0" smtClean="0"/>
                        <a:t>Cost factor</a:t>
                      </a:r>
                      <a:endParaRPr lang="en-US" sz="1600" dirty="0"/>
                    </a:p>
                  </a:txBody>
                  <a:tcPr/>
                </a:tc>
                <a:tc>
                  <a:txBody>
                    <a:bodyPr/>
                    <a:lstStyle/>
                    <a:p>
                      <a:r>
                        <a:rPr lang="en-US" sz="1600" u="none" strike="noStrike" kern="1200" baseline="0" dirty="0" smtClean="0"/>
                        <a:t>Involves cost as it makes</a:t>
                      </a:r>
                    </a:p>
                    <a:p>
                      <a:r>
                        <a:rPr lang="en-US" sz="1600" u="none" strike="noStrike" kern="1200" baseline="0" dirty="0" smtClean="0"/>
                        <a:t>use of paper, pen,</a:t>
                      </a:r>
                    </a:p>
                    <a:p>
                      <a:r>
                        <a:rPr lang="en-US" sz="1600" u="none" strike="noStrike" kern="1200" baseline="0" dirty="0" smtClean="0"/>
                        <a:t>emails, etc.</a:t>
                      </a:r>
                      <a:endParaRPr lang="en-US" sz="1600" dirty="0"/>
                    </a:p>
                  </a:txBody>
                  <a:tcPr/>
                </a:tc>
                <a:tc>
                  <a:txBody>
                    <a:bodyPr/>
                    <a:lstStyle/>
                    <a:p>
                      <a:r>
                        <a:rPr lang="en-US" sz="1600" u="none" strike="noStrike" kern="1200" baseline="0" dirty="0" smtClean="0"/>
                        <a:t>Involves much less cost as</a:t>
                      </a:r>
                    </a:p>
                    <a:p>
                      <a:r>
                        <a:rPr lang="en-US" sz="1600" u="none" strike="noStrike" kern="1200" baseline="0" dirty="0" smtClean="0"/>
                        <a:t>it is mostly face-to-face or</a:t>
                      </a:r>
                    </a:p>
                    <a:p>
                      <a:r>
                        <a:rPr lang="en-US" sz="1600" u="none" strike="noStrike" kern="1200" baseline="0" dirty="0" smtClean="0"/>
                        <a:t>telephonic.</a:t>
                      </a:r>
                      <a:endParaRPr lang="en-US" sz="1600" dirty="0"/>
                    </a:p>
                  </a:txBody>
                  <a:tcPr/>
                </a:tc>
                <a:tc>
                  <a:txBody>
                    <a:bodyPr/>
                    <a:lstStyle/>
                    <a:p>
                      <a:r>
                        <a:rPr lang="en-US" sz="1600" u="none" strike="noStrike" kern="1200" baseline="0" dirty="0" smtClean="0"/>
                        <a:t>Involves cost if the non-verbal</a:t>
                      </a:r>
                    </a:p>
                    <a:p>
                      <a:r>
                        <a:rPr lang="en-US" sz="1600" u="none" strike="noStrike" kern="1200" baseline="0" dirty="0" smtClean="0"/>
                        <a:t>communication involves graphics, displays, billboards, etc. </a:t>
                      </a:r>
                      <a:endParaRPr lang="en-US" sz="1600" dirty="0"/>
                    </a:p>
                  </a:txBody>
                  <a:tcPr/>
                </a:tc>
              </a:tr>
              <a:tr h="964776">
                <a:tc>
                  <a:txBody>
                    <a:bodyPr/>
                    <a:lstStyle/>
                    <a:p>
                      <a:r>
                        <a:rPr lang="en-US" sz="1600" u="none" strike="noStrike" kern="1200" baseline="0" dirty="0" smtClean="0"/>
                        <a:t>Response time</a:t>
                      </a:r>
                      <a:endParaRPr lang="en-US" sz="1600" dirty="0"/>
                    </a:p>
                  </a:txBody>
                  <a:tcPr/>
                </a:tc>
                <a:tc>
                  <a:txBody>
                    <a:bodyPr/>
                    <a:lstStyle/>
                    <a:p>
                      <a:r>
                        <a:rPr lang="en-US" sz="1600" u="none" strike="noStrike" kern="1200" baseline="0" dirty="0" smtClean="0"/>
                        <a:t>The recipient usually</a:t>
                      </a:r>
                    </a:p>
                    <a:p>
                      <a:r>
                        <a:rPr lang="en-US" sz="1600" u="none" strike="noStrike" kern="1200" baseline="0" dirty="0" smtClean="0"/>
                        <a:t>gets sufficient time to</a:t>
                      </a:r>
                    </a:p>
                    <a:p>
                      <a:r>
                        <a:rPr lang="en-US" sz="1600" u="none" strike="noStrike" kern="1200" baseline="0" dirty="0" smtClean="0"/>
                        <a:t>think about the matter</a:t>
                      </a:r>
                    </a:p>
                    <a:p>
                      <a:r>
                        <a:rPr lang="en-US" sz="1600" u="none" strike="noStrike" kern="1200" baseline="0" dirty="0" smtClean="0"/>
                        <a:t>and then respond</a:t>
                      </a:r>
                      <a:endParaRPr lang="en-US" sz="1600" dirty="0"/>
                    </a:p>
                  </a:txBody>
                  <a:tcPr/>
                </a:tc>
                <a:tc>
                  <a:txBody>
                    <a:bodyPr/>
                    <a:lstStyle/>
                    <a:p>
                      <a:r>
                        <a:rPr lang="en-US" sz="1600" u="none" strike="noStrike" kern="1200" baseline="0" dirty="0" smtClean="0"/>
                        <a:t>The response is often</a:t>
                      </a:r>
                    </a:p>
                    <a:p>
                      <a:r>
                        <a:rPr lang="en-US" sz="1600" u="none" strike="noStrike" kern="1200" baseline="0" dirty="0" smtClean="0"/>
                        <a:t>immediate.</a:t>
                      </a:r>
                      <a:endParaRPr lang="en-US" sz="1600" dirty="0"/>
                    </a:p>
                  </a:txBody>
                  <a:tcPr/>
                </a:tc>
                <a:tc>
                  <a:txBody>
                    <a:bodyPr/>
                    <a:lstStyle/>
                    <a:p>
                      <a:r>
                        <a:rPr lang="en-US" sz="1600" u="none" strike="noStrike" kern="1200" baseline="0" dirty="0" smtClean="0"/>
                        <a:t>Usually response time is more as compared to verbal</a:t>
                      </a:r>
                    </a:p>
                    <a:p>
                      <a:r>
                        <a:rPr lang="en-US" sz="1600" u="none" strike="noStrike" kern="1200" baseline="0" dirty="0" smtClean="0"/>
                        <a:t>communication.</a:t>
                      </a:r>
                      <a:endParaRPr lang="en-US" sz="1600" dirty="0"/>
                    </a:p>
                  </a:txBody>
                  <a:tcPr/>
                </a:tc>
              </a:tr>
              <a:tr h="1503256">
                <a:tc>
                  <a:txBody>
                    <a:bodyPr/>
                    <a:lstStyle/>
                    <a:p>
                      <a:r>
                        <a:rPr lang="en-US" sz="1600" u="none" strike="noStrike" kern="1200" baseline="0" dirty="0" smtClean="0"/>
                        <a:t>Detection of exact</a:t>
                      </a:r>
                    </a:p>
                    <a:p>
                      <a:r>
                        <a:rPr lang="en-US" sz="1600" u="none" strike="noStrike" kern="1200" baseline="0" dirty="0" smtClean="0"/>
                        <a:t>feelings</a:t>
                      </a:r>
                      <a:endParaRPr lang="en-US" sz="1600" dirty="0"/>
                    </a:p>
                  </a:txBody>
                  <a:tcPr/>
                </a:tc>
                <a:tc>
                  <a:txBody>
                    <a:bodyPr/>
                    <a:lstStyle/>
                    <a:p>
                      <a:r>
                        <a:rPr lang="en-US" sz="1600" u="none" strike="noStrike" kern="1200" baseline="0" dirty="0" smtClean="0"/>
                        <a:t>No chance of knowing</a:t>
                      </a:r>
                    </a:p>
                    <a:p>
                      <a:r>
                        <a:rPr lang="en-US" sz="1600" u="none" strike="noStrike" kern="1200" baseline="0" dirty="0" smtClean="0"/>
                        <a:t>the exact feelings of the author.</a:t>
                      </a:r>
                    </a:p>
                    <a:p>
                      <a:r>
                        <a:rPr lang="en-US" sz="1600" u="none" strike="noStrike" kern="1200" baseline="0" dirty="0" smtClean="0"/>
                        <a:t>We assume whatever is written as true.</a:t>
                      </a:r>
                      <a:endParaRPr lang="en-US" sz="1600" dirty="0"/>
                    </a:p>
                  </a:txBody>
                  <a:tcPr/>
                </a:tc>
                <a:tc>
                  <a:txBody>
                    <a:bodyPr/>
                    <a:lstStyle/>
                    <a:p>
                      <a:r>
                        <a:rPr lang="en-US" sz="1600" u="none" strike="noStrike" kern="1200" baseline="0" dirty="0" smtClean="0"/>
                        <a:t>Any mismatches between the spoken word and the real feelings of the speaker can easily be detected by various bodily clues, such as gestures, tone of voice, etc.</a:t>
                      </a:r>
                      <a:endParaRPr lang="en-US" sz="1600" dirty="0"/>
                    </a:p>
                  </a:txBody>
                  <a:tcPr/>
                </a:tc>
                <a:tc>
                  <a:txBody>
                    <a:bodyPr/>
                    <a:lstStyle/>
                    <a:p>
                      <a:r>
                        <a:rPr lang="en-US" sz="1600" u="none" strike="noStrike" kern="1200" baseline="0" dirty="0" smtClean="0"/>
                        <a:t>Interpretation mainly depends on the audience’s perspective,</a:t>
                      </a:r>
                    </a:p>
                    <a:p>
                      <a:r>
                        <a:rPr lang="en-US" sz="1600" u="none" strike="noStrike" kern="1200" baseline="0" dirty="0" smtClean="0"/>
                        <a:t>which may vary from person to</a:t>
                      </a:r>
                    </a:p>
                    <a:p>
                      <a:r>
                        <a:rPr lang="en-US" sz="1600" u="none" strike="noStrike" kern="1200" baseline="0" dirty="0" smtClean="0"/>
                        <a:t>person.</a:t>
                      </a:r>
                      <a:endParaRPr lang="en-US" sz="1600" dirty="0"/>
                    </a:p>
                  </a:txBody>
                  <a:tcPr/>
                </a:tc>
              </a:tr>
            </a:tbl>
          </a:graphicData>
        </a:graphic>
      </p:graphicFrame>
    </p:spTree>
    <p:extLst>
      <p:ext uri="{BB962C8B-B14F-4D97-AF65-F5344CB8AC3E}">
        <p14:creationId xmlns:p14="http://schemas.microsoft.com/office/powerpoint/2010/main" val="31245032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 </a:t>
            </a:r>
            <a:r>
              <a:rPr lang="en-US" dirty="0"/>
              <a:t>following table lists some Do’s and Don’ts of a positive and confident body language:</a:t>
            </a:r>
          </a:p>
          <a:p>
            <a:endParaRPr lang="en-US" dirty="0"/>
          </a:p>
        </p:txBody>
      </p:sp>
      <p:sp>
        <p:nvSpPr>
          <p:cNvPr id="3" name="Title 2"/>
          <p:cNvSpPr>
            <a:spLocks noGrp="1"/>
          </p:cNvSpPr>
          <p:nvPr>
            <p:ph type="ctrTitle"/>
          </p:nvPr>
        </p:nvSpPr>
        <p:spPr/>
        <p:txBody>
          <a:bodyPr/>
          <a:lstStyle/>
          <a:p>
            <a:r>
              <a:rPr lang="en-US" dirty="0">
                <a:solidFill>
                  <a:srgbClr val="0082DA"/>
                </a:solidFill>
              </a:rPr>
              <a:t>Session 3: Methods of Communication</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478850786"/>
              </p:ext>
            </p:extLst>
          </p:nvPr>
        </p:nvGraphicFramePr>
        <p:xfrm>
          <a:off x="914400" y="2110740"/>
          <a:ext cx="7734300" cy="3535680"/>
        </p:xfrm>
        <a:graphic>
          <a:graphicData uri="http://schemas.openxmlformats.org/drawingml/2006/table">
            <a:tbl>
              <a:tblPr firstRow="1" bandRow="1">
                <a:tableStyleId>{B301B821-A1FF-4177-AEE7-76D212191A09}</a:tableStyleId>
              </a:tblPr>
              <a:tblGrid>
                <a:gridCol w="3867150"/>
                <a:gridCol w="3867150"/>
              </a:tblGrid>
              <a:tr h="322385">
                <a:tc>
                  <a:txBody>
                    <a:bodyPr/>
                    <a:lstStyle/>
                    <a:p>
                      <a:r>
                        <a:rPr lang="en-US" sz="1600" u="none" strike="noStrike" kern="1200" baseline="0" dirty="0" smtClean="0"/>
                        <a:t>DO’s</a:t>
                      </a:r>
                      <a:endParaRPr lang="en-US" sz="1600" dirty="0"/>
                    </a:p>
                  </a:txBody>
                  <a:tcPr/>
                </a:tc>
                <a:tc>
                  <a:txBody>
                    <a:bodyPr/>
                    <a:lstStyle/>
                    <a:p>
                      <a:r>
                        <a:rPr lang="en-US" sz="1600" u="none" strike="noStrike" kern="1200" baseline="0" dirty="0" smtClean="0"/>
                        <a:t>DON’TS</a:t>
                      </a:r>
                      <a:endParaRPr lang="en-US" sz="1600" dirty="0"/>
                    </a:p>
                  </a:txBody>
                  <a:tcPr/>
                </a:tc>
              </a:tr>
              <a:tr h="1260230">
                <a:tc>
                  <a:txBody>
                    <a:bodyPr/>
                    <a:lstStyle/>
                    <a:p>
                      <a:r>
                        <a:rPr lang="en-US" sz="1600" u="none" strike="noStrike" kern="1200" baseline="0" dirty="0" smtClean="0"/>
                        <a:t>Do keep your body in a neutral and relaxed position. Keep your arms open as it means you are confident about yourself as well open to new ideas.</a:t>
                      </a:r>
                      <a:endParaRPr lang="en-US" sz="1600" dirty="0"/>
                    </a:p>
                  </a:txBody>
                  <a:tcPr/>
                </a:tc>
                <a:tc>
                  <a:txBody>
                    <a:bodyPr/>
                    <a:lstStyle/>
                    <a:p>
                      <a:r>
                        <a:rPr lang="en-US" sz="1600" u="none" strike="noStrike" kern="1200" baseline="0" dirty="0" smtClean="0"/>
                        <a:t>Don’t cross your arms or legs. This may send a negative message that you’re closed or negatively evaluating the situation. Others may think that you are not open to others and their ideas.</a:t>
                      </a:r>
                      <a:endParaRPr lang="en-US" sz="1600" dirty="0"/>
                    </a:p>
                  </a:txBody>
                  <a:tcPr/>
                </a:tc>
              </a:tr>
              <a:tr h="1025769">
                <a:tc>
                  <a:txBody>
                    <a:bodyPr/>
                    <a:lstStyle/>
                    <a:p>
                      <a:r>
                        <a:rPr lang="en-US" sz="1600" u="none" strike="noStrike" kern="1200" baseline="0" dirty="0" smtClean="0"/>
                        <a:t>Nod your head in a ‘yes’ gesture often while listening to someone. This gesture signals that you’re in agreement and want to engage in the conversation.</a:t>
                      </a:r>
                      <a:endParaRPr lang="en-US" sz="1600" dirty="0"/>
                    </a:p>
                  </a:txBody>
                  <a:tcPr/>
                </a:tc>
                <a:tc>
                  <a:txBody>
                    <a:bodyPr/>
                    <a:lstStyle/>
                    <a:p>
                      <a:r>
                        <a:rPr lang="en-US" sz="1600" u="none" strike="noStrike" kern="1200" baseline="0" dirty="0" smtClean="0"/>
                        <a:t>Don’t overdo the nodding. Consistently bobbing your head will make you appear nuts.</a:t>
                      </a:r>
                      <a:endParaRPr lang="en-US" sz="1600" dirty="0"/>
                    </a:p>
                  </a:txBody>
                  <a:tcPr/>
                </a:tc>
              </a:tr>
              <a:tr h="791308">
                <a:tc>
                  <a:txBody>
                    <a:bodyPr/>
                    <a:lstStyle/>
                    <a:p>
                      <a:r>
                        <a:rPr lang="en-US" sz="1600" u="none" strike="noStrike" kern="1200" baseline="0" dirty="0" smtClean="0"/>
                        <a:t>Keep your hands pretty still and gently in your lap.</a:t>
                      </a:r>
                      <a:endParaRPr lang="en-US" sz="1600" dirty="0"/>
                    </a:p>
                  </a:txBody>
                  <a:tcPr/>
                </a:tc>
                <a:tc>
                  <a:txBody>
                    <a:bodyPr/>
                    <a:lstStyle/>
                    <a:p>
                      <a:r>
                        <a:rPr lang="en-US" sz="1600" u="none" strike="noStrike" kern="1200" baseline="0" dirty="0" smtClean="0"/>
                        <a:t>Don’t keep fidgeting and playing with objects. It will imply that you are nervous and not interested.</a:t>
                      </a:r>
                      <a:endParaRPr lang="en-US" sz="1600" dirty="0"/>
                    </a:p>
                  </a:txBody>
                  <a:tcPr/>
                </a:tc>
              </a:tr>
            </a:tbl>
          </a:graphicData>
        </a:graphic>
      </p:graphicFrame>
    </p:spTree>
    <p:extLst>
      <p:ext uri="{BB962C8B-B14F-4D97-AF65-F5344CB8AC3E}">
        <p14:creationId xmlns:p14="http://schemas.microsoft.com/office/powerpoint/2010/main" val="3884751009"/>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p:txBody>
      </p:sp>
      <p:sp>
        <p:nvSpPr>
          <p:cNvPr id="3" name="Title 2"/>
          <p:cNvSpPr>
            <a:spLocks noGrp="1"/>
          </p:cNvSpPr>
          <p:nvPr>
            <p:ph type="ctrTitle"/>
          </p:nvPr>
        </p:nvSpPr>
        <p:spPr/>
        <p:txBody>
          <a:bodyPr/>
          <a:lstStyle/>
          <a:p>
            <a:r>
              <a:rPr lang="en-US" dirty="0">
                <a:solidFill>
                  <a:srgbClr val="0082DA"/>
                </a:solidFill>
              </a:rPr>
              <a:t>Session 3: Methods of Communication</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4014652191"/>
              </p:ext>
            </p:extLst>
          </p:nvPr>
        </p:nvGraphicFramePr>
        <p:xfrm>
          <a:off x="914400" y="1371600"/>
          <a:ext cx="7735824" cy="4203576"/>
        </p:xfrm>
        <a:graphic>
          <a:graphicData uri="http://schemas.openxmlformats.org/drawingml/2006/table">
            <a:tbl>
              <a:tblPr firstRow="1" bandRow="1">
                <a:tableStyleId>{B301B821-A1FF-4177-AEE7-76D212191A09}</a:tableStyleId>
              </a:tblPr>
              <a:tblGrid>
                <a:gridCol w="3867912"/>
                <a:gridCol w="3867912"/>
              </a:tblGrid>
              <a:tr h="357554">
                <a:tc>
                  <a:txBody>
                    <a:bodyPr/>
                    <a:lstStyle/>
                    <a:p>
                      <a:r>
                        <a:rPr lang="en-US" sz="1600" u="none" strike="noStrike" kern="1200" baseline="0" dirty="0" smtClean="0"/>
                        <a:t>DO’s</a:t>
                      </a:r>
                      <a:endParaRPr lang="en-US" sz="1600" dirty="0"/>
                    </a:p>
                  </a:txBody>
                  <a:tcPr/>
                </a:tc>
                <a:tc>
                  <a:txBody>
                    <a:bodyPr/>
                    <a:lstStyle/>
                    <a:p>
                      <a:r>
                        <a:rPr lang="en-US" sz="1600" u="none" strike="noStrike" kern="1200" baseline="0" dirty="0" smtClean="0"/>
                        <a:t>DON’TS</a:t>
                      </a:r>
                      <a:endParaRPr lang="en-US" sz="1600" dirty="0"/>
                    </a:p>
                  </a:txBody>
                  <a:tcPr/>
                </a:tc>
              </a:tr>
              <a:tr h="35755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u="none" strike="noStrike" kern="1200" baseline="0" dirty="0" smtClean="0"/>
                        <a:t>Smile genuinely. There is nothing better than smiling. It shows that a person is credible, confident, and trustworthy.</a:t>
                      </a:r>
                      <a:endParaRPr lang="en-US" sz="16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u="none" strike="noStrike" kern="1200" baseline="0" dirty="0" smtClean="0"/>
                        <a:t>Don’t give a fake smile-closed mouth and no smiling eyes.</a:t>
                      </a:r>
                      <a:endParaRPr lang="en-US" sz="1600" dirty="0" smtClean="0"/>
                    </a:p>
                  </a:txBody>
                  <a:tcPr/>
                </a:tc>
              </a:tr>
              <a:tr h="1181686">
                <a:tc>
                  <a:txBody>
                    <a:bodyPr/>
                    <a:lstStyle/>
                    <a:p>
                      <a:r>
                        <a:rPr lang="en-US" sz="1600" u="none" strike="noStrike" kern="1200" baseline="0" dirty="0" smtClean="0"/>
                        <a:t>Always make an eye contact with your audience. Eye contact gives the impression of being interested and engaged in the conversation.</a:t>
                      </a:r>
                      <a:endParaRPr lang="en-US" sz="1600" dirty="0"/>
                    </a:p>
                  </a:txBody>
                  <a:tcPr/>
                </a:tc>
                <a:tc>
                  <a:txBody>
                    <a:bodyPr/>
                    <a:lstStyle/>
                    <a:p>
                      <a:r>
                        <a:rPr lang="en-US" sz="1600" u="none" strike="noStrike" kern="1200" baseline="0" dirty="0" smtClean="0"/>
                        <a:t>Don’t look down or off into space. It shows that you are not interested in the audience, or in the whole idea of being there.</a:t>
                      </a:r>
                      <a:endParaRPr lang="en-US" sz="1600" dirty="0"/>
                    </a:p>
                  </a:txBody>
                  <a:tcPr/>
                </a:tc>
              </a:tr>
              <a:tr h="774576">
                <a:tc>
                  <a:txBody>
                    <a:bodyPr/>
                    <a:lstStyle/>
                    <a:p>
                      <a:r>
                        <a:rPr lang="en-US" sz="1600" u="none" strike="noStrike" kern="1200" baseline="0" dirty="0" smtClean="0"/>
                        <a:t>Sit or stand straight and in a relaxed, but not leaning, position.</a:t>
                      </a:r>
                      <a:endParaRPr lang="en-US" sz="1600" dirty="0"/>
                    </a:p>
                  </a:txBody>
                  <a:tcPr/>
                </a:tc>
                <a:tc>
                  <a:txBody>
                    <a:bodyPr/>
                    <a:lstStyle/>
                    <a:p>
                      <a:r>
                        <a:rPr lang="en-US" sz="1600" u="none" strike="noStrike" kern="1200" baseline="0" dirty="0" smtClean="0"/>
                        <a:t>Don’t shake your legs while sitting. It shows restlessness and disinterest.</a:t>
                      </a:r>
                      <a:endParaRPr lang="en-US" sz="1600" dirty="0"/>
                    </a:p>
                  </a:txBody>
                  <a:tcPr/>
                </a:tc>
              </a:tr>
              <a:tr h="877632">
                <a:tc>
                  <a:txBody>
                    <a:bodyPr/>
                    <a:lstStyle/>
                    <a:p>
                      <a:r>
                        <a:rPr lang="en-US" sz="1600" u="none" strike="noStrike" kern="1200" baseline="0" dirty="0" smtClean="0"/>
                        <a:t>Speak with appropriate expressions on your face. Facial expressions matching with the spoken word help the audience understand the meaning of the message more clearly.</a:t>
                      </a:r>
                      <a:endParaRPr lang="en-US" sz="1600" dirty="0"/>
                    </a:p>
                  </a:txBody>
                  <a:tcPr/>
                </a:tc>
                <a:tc>
                  <a:txBody>
                    <a:bodyPr/>
                    <a:lstStyle/>
                    <a:p>
                      <a:r>
                        <a:rPr lang="en-US" sz="1600" u="none" strike="noStrike" kern="1200" baseline="0" dirty="0" smtClean="0"/>
                        <a:t>Don’t be expressionless while addressing an audience. You might pass off as a dumb and people will soon lose interest.</a:t>
                      </a:r>
                      <a:endParaRPr lang="en-US" sz="1600" dirty="0"/>
                    </a:p>
                  </a:txBody>
                  <a:tcPr/>
                </a:tc>
              </a:tr>
            </a:tbl>
          </a:graphicData>
        </a:graphic>
      </p:graphicFrame>
    </p:spTree>
    <p:extLst>
      <p:ext uri="{BB962C8B-B14F-4D97-AF65-F5344CB8AC3E}">
        <p14:creationId xmlns:p14="http://schemas.microsoft.com/office/powerpoint/2010/main" val="275185205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304800" y="1295400"/>
            <a:ext cx="8613648" cy="5166360"/>
          </a:xfrm>
        </p:spPr>
        <p:txBody>
          <a:bodyPr>
            <a:normAutofit/>
          </a:bodyPr>
          <a:lstStyle/>
          <a:p>
            <a:r>
              <a:rPr lang="en-US" dirty="0"/>
              <a:t>Communication is a two-way process and its success depends upon a cordial and conducive attitude as well as receptivity from all the parties involved. </a:t>
            </a:r>
          </a:p>
          <a:p>
            <a:r>
              <a:rPr lang="en-US" dirty="0" smtClean="0"/>
              <a:t>Some </a:t>
            </a:r>
            <a:r>
              <a:rPr lang="en-US" dirty="0"/>
              <a:t>of the common factors that may affect the effectiveness of communication are shown in figure:</a:t>
            </a:r>
          </a:p>
          <a:p>
            <a:endParaRPr lang="en-US" dirty="0" smtClean="0"/>
          </a:p>
          <a:p>
            <a:endParaRPr lang="en-US" dirty="0"/>
          </a:p>
        </p:txBody>
      </p:sp>
      <p:sp>
        <p:nvSpPr>
          <p:cNvPr id="6" name="Title 5"/>
          <p:cNvSpPr>
            <a:spLocks noGrp="1"/>
          </p:cNvSpPr>
          <p:nvPr>
            <p:ph type="ctrTitle"/>
          </p:nvPr>
        </p:nvSpPr>
        <p:spPr/>
        <p:txBody>
          <a:bodyPr>
            <a:normAutofit/>
          </a:bodyPr>
          <a:lstStyle/>
          <a:p>
            <a:r>
              <a:rPr lang="fr-FR" dirty="0">
                <a:solidFill>
                  <a:srgbClr val="0082DA"/>
                </a:solidFill>
              </a:rPr>
              <a:t>Session 4: Perspectives in Communication</a:t>
            </a:r>
            <a:endParaRPr lang="en-US" dirty="0">
              <a:solidFill>
                <a:srgbClr val="0082DA"/>
              </a:solidFill>
            </a:endParaRPr>
          </a:p>
        </p:txBody>
      </p:sp>
      <p:graphicFrame>
        <p:nvGraphicFramePr>
          <p:cNvPr id="8" name="Diagram 7"/>
          <p:cNvGraphicFramePr/>
          <p:nvPr>
            <p:extLst>
              <p:ext uri="{D42A27DB-BD31-4B8C-83A1-F6EECF244321}">
                <p14:modId xmlns:p14="http://schemas.microsoft.com/office/powerpoint/2010/main" val="1539188074"/>
              </p:ext>
            </p:extLst>
          </p:nvPr>
        </p:nvGraphicFramePr>
        <p:xfrm>
          <a:off x="2744724" y="2727960"/>
          <a:ext cx="3733800" cy="3733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6822694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normAutofit/>
          </a:bodyPr>
          <a:lstStyle/>
          <a:p>
            <a:r>
              <a:rPr lang="en-US" dirty="0"/>
              <a:t>Writing can be defined as the way of representing language in visual form. </a:t>
            </a:r>
            <a:endParaRPr lang="en-US" dirty="0" smtClean="0"/>
          </a:p>
          <a:p>
            <a:r>
              <a:rPr lang="en-US" dirty="0" smtClean="0"/>
              <a:t>It is </a:t>
            </a:r>
            <a:r>
              <a:rPr lang="en-US" dirty="0"/>
              <a:t>a creative process in which the author gives expression to his/her </a:t>
            </a:r>
            <a:r>
              <a:rPr lang="en-US" dirty="0" smtClean="0"/>
              <a:t>thoughts and </a:t>
            </a:r>
            <a:r>
              <a:rPr lang="en-US" dirty="0"/>
              <a:t>ideas in a systematic or organized manner. </a:t>
            </a:r>
            <a:endParaRPr lang="en-US" dirty="0" smtClean="0"/>
          </a:p>
          <a:p>
            <a:r>
              <a:rPr lang="en-US" dirty="0" smtClean="0"/>
              <a:t>As </a:t>
            </a:r>
            <a:r>
              <a:rPr lang="en-US" dirty="0"/>
              <a:t>the writer/author is </a:t>
            </a:r>
            <a:r>
              <a:rPr lang="en-US" dirty="0" smtClean="0"/>
              <a:t>usually separated </a:t>
            </a:r>
            <a:r>
              <a:rPr lang="en-US" dirty="0"/>
              <a:t>in time and space from the audience, the written work must </a:t>
            </a:r>
            <a:r>
              <a:rPr lang="en-US" dirty="0" smtClean="0"/>
              <a:t>be very </a:t>
            </a:r>
            <a:r>
              <a:rPr lang="en-US" dirty="0"/>
              <a:t>clear and precise in conveying its intended meaning</a:t>
            </a:r>
            <a:r>
              <a:rPr lang="en-US" dirty="0" smtClean="0"/>
              <a:t>.</a:t>
            </a:r>
          </a:p>
          <a:p>
            <a:r>
              <a:rPr lang="en-US" dirty="0" smtClean="0"/>
              <a:t>An </a:t>
            </a:r>
            <a:r>
              <a:rPr lang="en-US" dirty="0"/>
              <a:t>effective writer can communicate his/her </a:t>
            </a:r>
            <a:r>
              <a:rPr lang="en-US" dirty="0" smtClean="0"/>
              <a:t>ideas well </a:t>
            </a:r>
            <a:r>
              <a:rPr lang="en-US" dirty="0"/>
              <a:t>to others. Therefore, whenever we write something, we need to be reader friendly</a:t>
            </a:r>
            <a:r>
              <a:rPr lang="en-US" dirty="0" smtClean="0"/>
              <a:t>.</a:t>
            </a:r>
          </a:p>
          <a:p>
            <a:r>
              <a:rPr lang="en-US" dirty="0"/>
              <a:t>Readers </a:t>
            </a:r>
            <a:r>
              <a:rPr lang="en-US" dirty="0" smtClean="0"/>
              <a:t>should be </a:t>
            </a:r>
            <a:r>
              <a:rPr lang="en-US" dirty="0"/>
              <a:t>able to understand the intended meaning of texts as writing is a tool of communication</a:t>
            </a:r>
            <a:r>
              <a:rPr lang="en-US" dirty="0" smtClean="0"/>
              <a:t>.</a:t>
            </a:r>
          </a:p>
          <a:p>
            <a:endParaRPr lang="en-US" dirty="0"/>
          </a:p>
        </p:txBody>
      </p:sp>
      <p:sp>
        <p:nvSpPr>
          <p:cNvPr id="6" name="Title 5"/>
          <p:cNvSpPr>
            <a:spLocks noGrp="1"/>
          </p:cNvSpPr>
          <p:nvPr>
            <p:ph type="ctrTitle"/>
          </p:nvPr>
        </p:nvSpPr>
        <p:spPr/>
        <p:txBody>
          <a:bodyPr>
            <a:normAutofit/>
          </a:bodyPr>
          <a:lstStyle/>
          <a:p>
            <a:r>
              <a:rPr lang="en-US" dirty="0">
                <a:solidFill>
                  <a:srgbClr val="0082DA"/>
                </a:solidFill>
              </a:rPr>
              <a:t>Session 5: Writing Skills</a:t>
            </a:r>
          </a:p>
        </p:txBody>
      </p:sp>
    </p:spTree>
    <p:extLst>
      <p:ext uri="{BB962C8B-B14F-4D97-AF65-F5344CB8AC3E}">
        <p14:creationId xmlns:p14="http://schemas.microsoft.com/office/powerpoint/2010/main" val="821626715"/>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normAutofit/>
          </a:bodyPr>
          <a:lstStyle/>
          <a:p>
            <a:r>
              <a:rPr lang="en-US" dirty="0"/>
              <a:t>S</a:t>
            </a:r>
            <a:r>
              <a:rPr lang="en-US" dirty="0" smtClean="0"/>
              <a:t>ome common factors </a:t>
            </a:r>
            <a:r>
              <a:rPr lang="en-US" dirty="0"/>
              <a:t>that must be considered while </a:t>
            </a:r>
            <a:r>
              <a:rPr lang="en-US" dirty="0" smtClean="0"/>
              <a:t>writing are as follows:</a:t>
            </a:r>
          </a:p>
          <a:p>
            <a:pPr lvl="1"/>
            <a:r>
              <a:rPr lang="en-US" b="1" dirty="0"/>
              <a:t>Grammar for the Clarity and Correctness: </a:t>
            </a:r>
            <a:r>
              <a:rPr lang="en-US" dirty="0"/>
              <a:t>Using correct grammar is an essential element </a:t>
            </a:r>
            <a:r>
              <a:rPr lang="en-US" dirty="0" smtClean="0"/>
              <a:t>in building </a:t>
            </a:r>
            <a:r>
              <a:rPr lang="en-US" dirty="0"/>
              <a:t>writing skills. An article, no matter how informative, will not interest readers if there </a:t>
            </a:r>
            <a:r>
              <a:rPr lang="en-US" dirty="0" smtClean="0"/>
              <a:t>are grammatical </a:t>
            </a:r>
            <a:r>
              <a:rPr lang="en-US" dirty="0"/>
              <a:t>mistakes</a:t>
            </a:r>
            <a:r>
              <a:rPr lang="en-US" dirty="0" smtClean="0"/>
              <a:t>.</a:t>
            </a:r>
          </a:p>
          <a:p>
            <a:pPr lvl="1"/>
            <a:r>
              <a:rPr lang="en-US" b="1" dirty="0"/>
              <a:t>Vocabulary Building: </a:t>
            </a:r>
            <a:r>
              <a:rPr lang="en-US" dirty="0"/>
              <a:t>Knowing grammar alone does not solve all the problems related to </a:t>
            </a:r>
            <a:r>
              <a:rPr lang="en-US" dirty="0" smtClean="0"/>
              <a:t>writing. One </a:t>
            </a:r>
            <a:r>
              <a:rPr lang="en-US" dirty="0"/>
              <a:t>should also possess adequate vocabulary to be able to write effectively. If we do not </a:t>
            </a:r>
            <a:r>
              <a:rPr lang="en-US" dirty="0" smtClean="0"/>
              <a:t>have enough </a:t>
            </a:r>
            <a:r>
              <a:rPr lang="en-US" dirty="0"/>
              <a:t>vocabulary, we will have to face difficulty in expressing our ideas in the form of </a:t>
            </a:r>
            <a:r>
              <a:rPr lang="en-US" dirty="0" smtClean="0"/>
              <a:t>written words</a:t>
            </a:r>
            <a:r>
              <a:rPr lang="en-US" dirty="0"/>
              <a:t>. There are two kinds of vocabularies, which are as follows</a:t>
            </a:r>
            <a:r>
              <a:rPr lang="en-US" dirty="0" smtClean="0"/>
              <a:t>:</a:t>
            </a:r>
          </a:p>
          <a:p>
            <a:pPr lvl="2"/>
            <a:r>
              <a:rPr lang="en-US" b="1" dirty="0"/>
              <a:t>Active vocabulary: </a:t>
            </a:r>
            <a:r>
              <a:rPr lang="en-US" dirty="0"/>
              <a:t>Refers to the set of words that we know and use frequently while </a:t>
            </a:r>
            <a:r>
              <a:rPr lang="en-US" dirty="0" smtClean="0"/>
              <a:t>speaking or </a:t>
            </a:r>
            <a:r>
              <a:rPr lang="en-US" dirty="0"/>
              <a:t>writing. For example, words, such as good, bad, fine, food, walk, and sleep are very </a:t>
            </a:r>
            <a:r>
              <a:rPr lang="en-US" dirty="0" smtClean="0"/>
              <a:t>often used </a:t>
            </a:r>
            <a:r>
              <a:rPr lang="en-US" dirty="0"/>
              <a:t>by us while speaking or writing</a:t>
            </a:r>
            <a:r>
              <a:rPr lang="en-US" dirty="0" smtClean="0"/>
              <a:t>.</a:t>
            </a:r>
          </a:p>
          <a:p>
            <a:pPr lvl="2"/>
            <a:r>
              <a:rPr lang="en-US" b="1" dirty="0"/>
              <a:t>Passive vocabulary: </a:t>
            </a:r>
            <a:r>
              <a:rPr lang="en-US" dirty="0"/>
              <a:t>Refers to the set of words that we know, but we do not use them </a:t>
            </a:r>
            <a:r>
              <a:rPr lang="en-US" dirty="0" smtClean="0"/>
              <a:t>while writing </a:t>
            </a:r>
            <a:r>
              <a:rPr lang="en-US" dirty="0"/>
              <a:t>or speaking. For examples, words such as therefore, however, and </a:t>
            </a:r>
            <a:r>
              <a:rPr lang="en-US" dirty="0" smtClean="0"/>
              <a:t>nevertheless are </a:t>
            </a:r>
            <a:r>
              <a:rPr lang="en-US" dirty="0"/>
              <a:t>not frequently used by us while speaking or writing</a:t>
            </a:r>
            <a:r>
              <a:rPr lang="en-US" dirty="0" smtClean="0"/>
              <a:t>.</a:t>
            </a:r>
          </a:p>
          <a:p>
            <a:pPr lvl="1"/>
            <a:r>
              <a:rPr lang="en-US" b="1" dirty="0"/>
              <a:t>Simple Spelling Rules: </a:t>
            </a:r>
            <a:r>
              <a:rPr lang="en-US" dirty="0"/>
              <a:t>In addition to grammatical mistakes, we should also avoid spelling </a:t>
            </a:r>
            <a:r>
              <a:rPr lang="en-US" dirty="0" smtClean="0"/>
              <a:t>mistakes in </a:t>
            </a:r>
            <a:r>
              <a:rPr lang="en-US" dirty="0"/>
              <a:t>our articles. English language has a huge number of words. There are a number of English </a:t>
            </a:r>
            <a:r>
              <a:rPr lang="en-US" dirty="0" smtClean="0"/>
              <a:t>words that </a:t>
            </a:r>
            <a:r>
              <a:rPr lang="en-US" dirty="0"/>
              <a:t>have originated from different languages such as Greek, Latin, French, and Spanish.</a:t>
            </a:r>
          </a:p>
        </p:txBody>
      </p:sp>
      <p:sp>
        <p:nvSpPr>
          <p:cNvPr id="6" name="Title 5"/>
          <p:cNvSpPr>
            <a:spLocks noGrp="1"/>
          </p:cNvSpPr>
          <p:nvPr>
            <p:ph type="ctrTitle"/>
          </p:nvPr>
        </p:nvSpPr>
        <p:spPr/>
        <p:txBody>
          <a:bodyPr>
            <a:normAutofit/>
          </a:bodyPr>
          <a:lstStyle/>
          <a:p>
            <a:r>
              <a:rPr lang="en-US" dirty="0">
                <a:solidFill>
                  <a:srgbClr val="0082DA"/>
                </a:solidFill>
              </a:rPr>
              <a:t>Session 5: Writing Skills</a:t>
            </a:r>
          </a:p>
        </p:txBody>
      </p:sp>
    </p:spTree>
    <p:extLst>
      <p:ext uri="{BB962C8B-B14F-4D97-AF65-F5344CB8AC3E}">
        <p14:creationId xmlns:p14="http://schemas.microsoft.com/office/powerpoint/2010/main" val="53358561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normAutofit lnSpcReduction="10000"/>
          </a:bodyPr>
          <a:lstStyle/>
          <a:p>
            <a:r>
              <a:rPr lang="en-US" dirty="0"/>
              <a:t>A phrase is a small group of words that forms a meaningful unit within a clause. Phrases form an </a:t>
            </a:r>
            <a:r>
              <a:rPr lang="en-US" dirty="0" smtClean="0"/>
              <a:t>essential part </a:t>
            </a:r>
            <a:r>
              <a:rPr lang="en-US" dirty="0"/>
              <a:t>of English vocabulary and usually help in solving ‘fill in the blanks’ types of questions.</a:t>
            </a:r>
          </a:p>
          <a:p>
            <a:r>
              <a:rPr lang="en-US" dirty="0"/>
              <a:t>There are </a:t>
            </a:r>
            <a:r>
              <a:rPr lang="en-US" dirty="0" smtClean="0"/>
              <a:t>different </a:t>
            </a:r>
            <a:r>
              <a:rPr lang="en-US" dirty="0"/>
              <a:t>types of phrases:</a:t>
            </a:r>
          </a:p>
          <a:p>
            <a:pPr lvl="1"/>
            <a:r>
              <a:rPr lang="en-US" b="1" dirty="0"/>
              <a:t>Noun phrase: </a:t>
            </a:r>
            <a:r>
              <a:rPr lang="en-US" dirty="0"/>
              <a:t>It is built around a single noun, for example</a:t>
            </a:r>
            <a:r>
              <a:rPr lang="en-US" dirty="0" smtClean="0"/>
              <a:t>, A </a:t>
            </a:r>
            <a:r>
              <a:rPr lang="en-US" dirty="0"/>
              <a:t>glass of wine is on the table.</a:t>
            </a:r>
          </a:p>
          <a:p>
            <a:pPr lvl="1"/>
            <a:r>
              <a:rPr lang="en-US" b="1" dirty="0"/>
              <a:t>Verb phrase: </a:t>
            </a:r>
            <a:r>
              <a:rPr lang="en-US" dirty="0"/>
              <a:t>It is the verbal part of a clause, for </a:t>
            </a:r>
            <a:r>
              <a:rPr lang="en-US" dirty="0" smtClean="0"/>
              <a:t>example, Nysa </a:t>
            </a:r>
            <a:r>
              <a:rPr lang="en-US" dirty="0"/>
              <a:t>had been living in India.</a:t>
            </a:r>
          </a:p>
          <a:p>
            <a:pPr lvl="1"/>
            <a:r>
              <a:rPr lang="en-US" b="1" dirty="0"/>
              <a:t>Adjective phrase: </a:t>
            </a:r>
            <a:r>
              <a:rPr lang="en-US" dirty="0"/>
              <a:t>It is built around an adjective, for </a:t>
            </a:r>
            <a:r>
              <a:rPr lang="en-US" dirty="0" smtClean="0"/>
              <a:t>example, She </a:t>
            </a:r>
            <a:r>
              <a:rPr lang="en-US" dirty="0"/>
              <a:t>worked really hard to get this position.</a:t>
            </a:r>
          </a:p>
          <a:p>
            <a:pPr lvl="1"/>
            <a:r>
              <a:rPr lang="en-US" b="1" dirty="0"/>
              <a:t>Adverbial phrase: </a:t>
            </a:r>
            <a:r>
              <a:rPr lang="en-US" dirty="0"/>
              <a:t>It is built around an adverb by adding words before and/or after it, for </a:t>
            </a:r>
            <a:r>
              <a:rPr lang="en-US" dirty="0" smtClean="0"/>
              <a:t>example, The </a:t>
            </a:r>
            <a:r>
              <a:rPr lang="en-US" dirty="0"/>
              <a:t>sick woman recovered very slowly.</a:t>
            </a:r>
          </a:p>
          <a:p>
            <a:pPr lvl="1"/>
            <a:r>
              <a:rPr lang="en-US" b="1" dirty="0"/>
              <a:t>Prepositional phrase: </a:t>
            </a:r>
            <a:r>
              <a:rPr lang="en-US" dirty="0"/>
              <a:t>It is built using a preposition, for </a:t>
            </a:r>
            <a:r>
              <a:rPr lang="en-US" dirty="0" smtClean="0"/>
              <a:t>example, I </a:t>
            </a:r>
            <a:r>
              <a:rPr lang="en-US" dirty="0"/>
              <a:t>longed to live near the sea</a:t>
            </a:r>
            <a:r>
              <a:rPr lang="en-US" dirty="0" smtClean="0"/>
              <a:t>.</a:t>
            </a:r>
          </a:p>
          <a:p>
            <a:r>
              <a:rPr lang="en-US" dirty="0"/>
              <a:t>The word </a:t>
            </a:r>
            <a:r>
              <a:rPr lang="en-US" b="1" dirty="0"/>
              <a:t>phrase </a:t>
            </a:r>
            <a:r>
              <a:rPr lang="en-US" dirty="0"/>
              <a:t>is also used to refer to a short group of words having a particular meaning when </a:t>
            </a:r>
            <a:r>
              <a:rPr lang="en-US" dirty="0" smtClean="0"/>
              <a:t>they are </a:t>
            </a:r>
            <a:r>
              <a:rPr lang="en-US" dirty="0"/>
              <a:t>used together, such as </a:t>
            </a:r>
            <a:r>
              <a:rPr lang="en-US" i="1" dirty="0"/>
              <a:t>rain cats and dogs</a:t>
            </a:r>
            <a:r>
              <a:rPr lang="en-US" dirty="0"/>
              <a:t>, </a:t>
            </a:r>
            <a:r>
              <a:rPr lang="en-US" i="1" dirty="0"/>
              <a:t>play for time</a:t>
            </a:r>
            <a:r>
              <a:rPr lang="en-US" dirty="0"/>
              <a:t>, or </a:t>
            </a:r>
            <a:r>
              <a:rPr lang="en-US" i="1" dirty="0"/>
              <a:t>a square meal</a:t>
            </a:r>
            <a:r>
              <a:rPr lang="en-US" dirty="0"/>
              <a:t>. This type of phrase is </a:t>
            </a:r>
            <a:r>
              <a:rPr lang="en-US" dirty="0" smtClean="0"/>
              <a:t>often referred </a:t>
            </a:r>
            <a:r>
              <a:rPr lang="en-US" dirty="0"/>
              <a:t>to as an idiom</a:t>
            </a:r>
            <a:r>
              <a:rPr lang="en-US" b="1" dirty="0"/>
              <a:t>.</a:t>
            </a:r>
            <a:endParaRPr lang="en-US" dirty="0"/>
          </a:p>
        </p:txBody>
      </p:sp>
      <p:sp>
        <p:nvSpPr>
          <p:cNvPr id="6" name="Title 5"/>
          <p:cNvSpPr>
            <a:spLocks noGrp="1"/>
          </p:cNvSpPr>
          <p:nvPr>
            <p:ph type="ctrTitle"/>
          </p:nvPr>
        </p:nvSpPr>
        <p:spPr/>
        <p:txBody>
          <a:bodyPr>
            <a:normAutofit/>
          </a:bodyPr>
          <a:lstStyle/>
          <a:p>
            <a:r>
              <a:rPr lang="en-US" sz="2800" dirty="0" smtClean="0">
                <a:solidFill>
                  <a:schemeClr val="accent6">
                    <a:lumMod val="75000"/>
                  </a:schemeClr>
                </a:solidFill>
              </a:rPr>
              <a:t>Phrases</a:t>
            </a:r>
            <a:endParaRPr lang="en-US" sz="2800" dirty="0">
              <a:solidFill>
                <a:schemeClr val="accent6">
                  <a:lumMod val="75000"/>
                </a:schemeClr>
              </a:solidFill>
            </a:endParaRPr>
          </a:p>
        </p:txBody>
      </p:sp>
    </p:spTree>
    <p:extLst>
      <p:ext uri="{BB962C8B-B14F-4D97-AF65-F5344CB8AC3E}">
        <p14:creationId xmlns:p14="http://schemas.microsoft.com/office/powerpoint/2010/main" val="876056760"/>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normAutofit/>
          </a:bodyPr>
          <a:lstStyle/>
          <a:p>
            <a:r>
              <a:rPr lang="en-US" dirty="0"/>
              <a:t>Depending upon their formation and number of ideas they intend to convey, sentences are of </a:t>
            </a:r>
            <a:r>
              <a:rPr lang="en-US" dirty="0" smtClean="0"/>
              <a:t>three types</a:t>
            </a:r>
            <a:r>
              <a:rPr lang="en-US" dirty="0"/>
              <a:t>: simple, compound and complex.</a:t>
            </a:r>
          </a:p>
          <a:p>
            <a:pPr lvl="1"/>
            <a:r>
              <a:rPr lang="en-US" b="1" dirty="0"/>
              <a:t>Simple Sentence: </a:t>
            </a:r>
            <a:r>
              <a:rPr lang="en-US" dirty="0"/>
              <a:t>Contains a subject and a verb and expresses a complete thought. It is also </a:t>
            </a:r>
            <a:r>
              <a:rPr lang="en-US" dirty="0" smtClean="0"/>
              <a:t>called an </a:t>
            </a:r>
            <a:r>
              <a:rPr lang="en-US" dirty="0"/>
              <a:t>independent </a:t>
            </a:r>
            <a:r>
              <a:rPr lang="en-US" dirty="0" smtClean="0"/>
              <a:t>clause. Example</a:t>
            </a:r>
            <a:r>
              <a:rPr lang="en-US" dirty="0"/>
              <a:t>: The doctor sipped his tea.</a:t>
            </a:r>
          </a:p>
          <a:p>
            <a:pPr lvl="1"/>
            <a:r>
              <a:rPr lang="en-US" b="1" dirty="0"/>
              <a:t>Compound Sentence: </a:t>
            </a:r>
            <a:r>
              <a:rPr lang="en-US" dirty="0"/>
              <a:t>Contains two independent clauses joined by a conjunction. Conjunctions </a:t>
            </a:r>
            <a:r>
              <a:rPr lang="en-US" dirty="0" smtClean="0"/>
              <a:t>are almost </a:t>
            </a:r>
            <a:r>
              <a:rPr lang="en-US" dirty="0"/>
              <a:t>always preceded by a </a:t>
            </a:r>
            <a:r>
              <a:rPr lang="en-US" dirty="0" smtClean="0"/>
              <a:t>comma. Example</a:t>
            </a:r>
            <a:r>
              <a:rPr lang="en-US" dirty="0"/>
              <a:t>: I went to my friend’s home, but he was not at home.</a:t>
            </a:r>
          </a:p>
          <a:p>
            <a:pPr lvl="1"/>
            <a:r>
              <a:rPr lang="en-US" b="1" dirty="0"/>
              <a:t>Complex Sentence: </a:t>
            </a:r>
            <a:r>
              <a:rPr lang="en-US" dirty="0"/>
              <a:t>Contains an independent clause (a group of words that can stand alone) </a:t>
            </a:r>
            <a:r>
              <a:rPr lang="en-US" dirty="0" smtClean="0"/>
              <a:t>joined by </a:t>
            </a:r>
            <a:r>
              <a:rPr lang="en-US" dirty="0"/>
              <a:t>one or more dependent </a:t>
            </a:r>
            <a:r>
              <a:rPr lang="en-US" dirty="0" smtClean="0"/>
              <a:t>clauses. Example</a:t>
            </a:r>
            <a:r>
              <a:rPr lang="en-US" dirty="0"/>
              <a:t>: When he handed in his homework, the instructor smiled.</a:t>
            </a:r>
          </a:p>
        </p:txBody>
      </p:sp>
      <p:sp>
        <p:nvSpPr>
          <p:cNvPr id="6" name="Title 5"/>
          <p:cNvSpPr>
            <a:spLocks noGrp="1"/>
          </p:cNvSpPr>
          <p:nvPr>
            <p:ph type="ctrTitle"/>
          </p:nvPr>
        </p:nvSpPr>
        <p:spPr/>
        <p:txBody>
          <a:bodyPr>
            <a:normAutofit/>
          </a:bodyPr>
          <a:lstStyle/>
          <a:p>
            <a:r>
              <a:rPr lang="en-US" sz="2800" dirty="0">
                <a:solidFill>
                  <a:schemeClr val="accent6">
                    <a:lumMod val="75000"/>
                  </a:schemeClr>
                </a:solidFill>
              </a:rPr>
              <a:t>Kinds of </a:t>
            </a:r>
            <a:r>
              <a:rPr lang="en-US" sz="2800" dirty="0" smtClean="0">
                <a:solidFill>
                  <a:schemeClr val="accent6">
                    <a:lumMod val="75000"/>
                  </a:schemeClr>
                </a:solidFill>
              </a:rPr>
              <a:t>Sentences</a:t>
            </a:r>
            <a:endParaRPr lang="en-US" sz="2800" dirty="0">
              <a:solidFill>
                <a:schemeClr val="accent6">
                  <a:lumMod val="75000"/>
                </a:schemeClr>
              </a:solidFill>
            </a:endParaRPr>
          </a:p>
        </p:txBody>
      </p:sp>
    </p:spTree>
    <p:extLst>
      <p:ext uri="{BB962C8B-B14F-4D97-AF65-F5344CB8AC3E}">
        <p14:creationId xmlns:p14="http://schemas.microsoft.com/office/powerpoint/2010/main" val="2989112229"/>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normAutofit/>
          </a:bodyPr>
          <a:lstStyle/>
          <a:p>
            <a:r>
              <a:rPr lang="en-US" dirty="0"/>
              <a:t>A written sentence can be defined as an arrangement of words that help people to clearly express </a:t>
            </a:r>
            <a:r>
              <a:rPr lang="en-US" dirty="0" smtClean="0"/>
              <a:t>their ideas </a:t>
            </a:r>
            <a:r>
              <a:rPr lang="en-US" dirty="0"/>
              <a:t>in writing. </a:t>
            </a:r>
            <a:endParaRPr lang="en-US" dirty="0" smtClean="0"/>
          </a:p>
          <a:p>
            <a:r>
              <a:rPr lang="en-US" dirty="0" smtClean="0"/>
              <a:t>It </a:t>
            </a:r>
            <a:r>
              <a:rPr lang="en-US" dirty="0"/>
              <a:t>must always start with a capital letter and end with a punctuation mark (</a:t>
            </a:r>
            <a:r>
              <a:rPr lang="en-US" dirty="0" smtClean="0"/>
              <a:t>period, question </a:t>
            </a:r>
            <a:r>
              <a:rPr lang="en-US" dirty="0"/>
              <a:t>mark, or exclamation point). </a:t>
            </a:r>
            <a:endParaRPr lang="en-US" dirty="0" smtClean="0"/>
          </a:p>
          <a:p>
            <a:r>
              <a:rPr lang="en-US" dirty="0" smtClean="0"/>
              <a:t>A </a:t>
            </a:r>
            <a:r>
              <a:rPr lang="en-US" dirty="0"/>
              <a:t>sentence typically has a noun (called the subject) as well as </a:t>
            </a:r>
            <a:r>
              <a:rPr lang="en-US" dirty="0" smtClean="0"/>
              <a:t>a verb </a:t>
            </a:r>
            <a:r>
              <a:rPr lang="en-US" dirty="0"/>
              <a:t>(called the predicate</a:t>
            </a:r>
            <a:r>
              <a:rPr lang="en-US" dirty="0" smtClean="0"/>
              <a:t>).</a:t>
            </a:r>
          </a:p>
          <a:p>
            <a:r>
              <a:rPr lang="en-US" dirty="0" smtClean="0"/>
              <a:t>Subject</a:t>
            </a:r>
            <a:r>
              <a:rPr lang="en-US" b="1" dirty="0" smtClean="0"/>
              <a:t> </a:t>
            </a:r>
            <a:r>
              <a:rPr lang="en-US" dirty="0"/>
              <a:t>is the person or thing that performs an action, or is the focus of the sentence. </a:t>
            </a:r>
            <a:endParaRPr lang="en-US" dirty="0" smtClean="0"/>
          </a:p>
          <a:p>
            <a:r>
              <a:rPr lang="en-US" dirty="0" smtClean="0"/>
              <a:t>Predicate</a:t>
            </a:r>
            <a:r>
              <a:rPr lang="en-US" b="1" dirty="0" smtClean="0"/>
              <a:t> </a:t>
            </a:r>
            <a:r>
              <a:rPr lang="en-US" dirty="0"/>
              <a:t>is the part that contains the action. It is the part of the sentence that is not the subject, </a:t>
            </a:r>
            <a:r>
              <a:rPr lang="en-US" dirty="0" smtClean="0"/>
              <a:t>and includes </a:t>
            </a:r>
            <a:r>
              <a:rPr lang="en-US" dirty="0"/>
              <a:t>all the descriptions of the action and the objects that are affected by the action. </a:t>
            </a:r>
            <a:endParaRPr lang="en-US" dirty="0" smtClean="0"/>
          </a:p>
        </p:txBody>
      </p:sp>
      <p:sp>
        <p:nvSpPr>
          <p:cNvPr id="6" name="Title 5"/>
          <p:cNvSpPr>
            <a:spLocks noGrp="1"/>
          </p:cNvSpPr>
          <p:nvPr>
            <p:ph type="ctrTitle"/>
          </p:nvPr>
        </p:nvSpPr>
        <p:spPr/>
        <p:txBody>
          <a:bodyPr>
            <a:normAutofit/>
          </a:bodyPr>
          <a:lstStyle/>
          <a:p>
            <a:r>
              <a:rPr lang="en-US" sz="2800" dirty="0">
                <a:solidFill>
                  <a:schemeClr val="accent6">
                    <a:lumMod val="75000"/>
                  </a:schemeClr>
                </a:solidFill>
              </a:rPr>
              <a:t>Parts of a Sentence</a:t>
            </a:r>
          </a:p>
        </p:txBody>
      </p:sp>
    </p:spTree>
    <p:extLst>
      <p:ext uri="{BB962C8B-B14F-4D97-AF65-F5344CB8AC3E}">
        <p14:creationId xmlns:p14="http://schemas.microsoft.com/office/powerpoint/2010/main" val="2232369940"/>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normAutofit/>
          </a:bodyPr>
          <a:lstStyle/>
          <a:p>
            <a:r>
              <a:rPr lang="en-US" dirty="0"/>
              <a:t>In English language, words are categorized into eight basic types, which we call parts of speech. </a:t>
            </a:r>
            <a:endParaRPr lang="en-US" dirty="0" smtClean="0"/>
          </a:p>
          <a:p>
            <a:r>
              <a:rPr lang="en-US" dirty="0" smtClean="0"/>
              <a:t>The different </a:t>
            </a:r>
            <a:r>
              <a:rPr lang="en-US" dirty="0"/>
              <a:t>parts of speech in English language </a:t>
            </a:r>
            <a:r>
              <a:rPr lang="en-US" dirty="0" smtClean="0"/>
              <a:t>are: </a:t>
            </a:r>
            <a:r>
              <a:rPr lang="en-US" dirty="0"/>
              <a:t>noun, pronoun, adjective, verb, adverb, </a:t>
            </a:r>
            <a:r>
              <a:rPr lang="en-US" dirty="0" smtClean="0"/>
              <a:t>preposition, conjunction </a:t>
            </a:r>
            <a:r>
              <a:rPr lang="en-US" dirty="0"/>
              <a:t>and interjection</a:t>
            </a:r>
            <a:r>
              <a:rPr lang="en-US" dirty="0" smtClean="0"/>
              <a:t>.</a:t>
            </a:r>
          </a:p>
          <a:p>
            <a:pPr lvl="1"/>
            <a:r>
              <a:rPr lang="en-US" b="1" dirty="0" smtClean="0"/>
              <a:t>Noun: </a:t>
            </a:r>
            <a:r>
              <a:rPr lang="en-US" dirty="0" smtClean="0"/>
              <a:t>A </a:t>
            </a:r>
            <a:r>
              <a:rPr lang="en-US" dirty="0"/>
              <a:t>noun is a part of speech, which is used to name a person, place, thing, animal, or abstract </a:t>
            </a:r>
            <a:r>
              <a:rPr lang="en-US" dirty="0" smtClean="0"/>
              <a:t>idea. Ex. Ram, India etc. The </a:t>
            </a:r>
            <a:r>
              <a:rPr lang="en-US" dirty="0"/>
              <a:t>different types of nouns are </a:t>
            </a:r>
            <a:r>
              <a:rPr lang="en-US" dirty="0" smtClean="0"/>
              <a:t>as </a:t>
            </a:r>
            <a:r>
              <a:rPr lang="en-US" dirty="0"/>
              <a:t>follows</a:t>
            </a:r>
            <a:r>
              <a:rPr lang="en-US" dirty="0" smtClean="0"/>
              <a:t>:</a:t>
            </a:r>
          </a:p>
          <a:p>
            <a:pPr lvl="2"/>
            <a:r>
              <a:rPr lang="en-US" b="1" dirty="0"/>
              <a:t>Common noun: </a:t>
            </a:r>
            <a:r>
              <a:rPr lang="en-US" dirty="0"/>
              <a:t>Specifies the type of noun that represents a class of place, person, or thing, that </a:t>
            </a:r>
            <a:r>
              <a:rPr lang="en-US" dirty="0" smtClean="0"/>
              <a:t>is, it </a:t>
            </a:r>
            <a:r>
              <a:rPr lang="en-US" dirty="0"/>
              <a:t>does not signify the name of a single place, person, or thing</a:t>
            </a:r>
            <a:r>
              <a:rPr lang="en-US" dirty="0" smtClean="0"/>
              <a:t>. Ex. dog, cat, bat etc.</a:t>
            </a:r>
          </a:p>
          <a:p>
            <a:pPr lvl="2"/>
            <a:r>
              <a:rPr lang="en-US" b="1" dirty="0"/>
              <a:t>Proper noun: </a:t>
            </a:r>
            <a:r>
              <a:rPr lang="en-US" dirty="0"/>
              <a:t>Refers to the name of some particular person or place. It always starts with a </a:t>
            </a:r>
            <a:r>
              <a:rPr lang="en-US" dirty="0" smtClean="0"/>
              <a:t>capital letter. Ex. India, Japan etc.</a:t>
            </a:r>
          </a:p>
          <a:p>
            <a:pPr lvl="2"/>
            <a:r>
              <a:rPr lang="en-US" b="1" dirty="0"/>
              <a:t>Collective noun: </a:t>
            </a:r>
            <a:r>
              <a:rPr lang="en-US" dirty="0"/>
              <a:t>Signifies the type of noun that refers to a group of persons or things, although </a:t>
            </a:r>
            <a:r>
              <a:rPr lang="en-US" dirty="0" smtClean="0"/>
              <a:t>the noun </a:t>
            </a:r>
            <a:r>
              <a:rPr lang="en-US" dirty="0"/>
              <a:t>itself is in the singular form</a:t>
            </a:r>
            <a:r>
              <a:rPr lang="en-US" dirty="0" smtClean="0"/>
              <a:t>. Ex. People, army etc.</a:t>
            </a:r>
          </a:p>
          <a:p>
            <a:pPr lvl="2"/>
            <a:r>
              <a:rPr lang="en-US" b="1" dirty="0"/>
              <a:t>Abstract noun: </a:t>
            </a:r>
            <a:r>
              <a:rPr lang="en-US" dirty="0"/>
              <a:t>Refers to the noun that cannot be perceived by the five physical senses. It </a:t>
            </a:r>
            <a:r>
              <a:rPr lang="en-US" dirty="0" smtClean="0"/>
              <a:t>pertains to </a:t>
            </a:r>
            <a:r>
              <a:rPr lang="en-US" dirty="0"/>
              <a:t>emotion, idea, or quality that has no physical existence</a:t>
            </a:r>
            <a:r>
              <a:rPr lang="en-US" dirty="0" smtClean="0"/>
              <a:t>. Ex. Success, beauty etc.</a:t>
            </a:r>
          </a:p>
          <a:p>
            <a:pPr lvl="2"/>
            <a:r>
              <a:rPr lang="en-US" b="1" dirty="0"/>
              <a:t>Countable noun: </a:t>
            </a:r>
            <a:r>
              <a:rPr lang="en-US" dirty="0"/>
              <a:t>Refers to the noun that names </a:t>
            </a:r>
            <a:r>
              <a:rPr lang="en-US" dirty="0" smtClean="0"/>
              <a:t>countable things</a:t>
            </a:r>
            <a:r>
              <a:rPr lang="en-US" dirty="0"/>
              <a:t>, people, etc. It has both singular form and plural form</a:t>
            </a:r>
            <a:r>
              <a:rPr lang="en-US" dirty="0" smtClean="0"/>
              <a:t>. Ex. book, pen, table etc. </a:t>
            </a:r>
          </a:p>
          <a:p>
            <a:pPr lvl="2"/>
            <a:r>
              <a:rPr lang="en-US" b="1" dirty="0"/>
              <a:t>Uncountable noun: </a:t>
            </a:r>
            <a:r>
              <a:rPr lang="en-US" dirty="0"/>
              <a:t>Refers to the noun that names uncountable things</a:t>
            </a:r>
            <a:r>
              <a:rPr lang="en-US" dirty="0" smtClean="0"/>
              <a:t>. Ex. Oxygen </a:t>
            </a:r>
          </a:p>
          <a:p>
            <a:pPr lvl="2"/>
            <a:endParaRPr lang="en-US" dirty="0"/>
          </a:p>
        </p:txBody>
      </p:sp>
      <p:sp>
        <p:nvSpPr>
          <p:cNvPr id="6" name="Title 5"/>
          <p:cNvSpPr>
            <a:spLocks noGrp="1"/>
          </p:cNvSpPr>
          <p:nvPr>
            <p:ph type="ctrTitle"/>
          </p:nvPr>
        </p:nvSpPr>
        <p:spPr/>
        <p:txBody>
          <a:bodyPr>
            <a:normAutofit/>
          </a:bodyPr>
          <a:lstStyle/>
          <a:p>
            <a:r>
              <a:rPr lang="en-US" sz="2800" dirty="0">
                <a:solidFill>
                  <a:schemeClr val="accent6">
                    <a:lumMod val="75000"/>
                  </a:schemeClr>
                </a:solidFill>
              </a:rPr>
              <a:t>Parts of a Speech</a:t>
            </a:r>
          </a:p>
        </p:txBody>
      </p:sp>
    </p:spTree>
    <p:extLst>
      <p:ext uri="{BB962C8B-B14F-4D97-AF65-F5344CB8AC3E}">
        <p14:creationId xmlns:p14="http://schemas.microsoft.com/office/powerpoint/2010/main" val="224720879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pPr>
              <a:buClr>
                <a:srgbClr val="0082DA"/>
              </a:buClr>
            </a:pPr>
            <a:r>
              <a:rPr lang="en-US" dirty="0"/>
              <a:t>Communication refers to a process of exchanging facts, ideas, </a:t>
            </a:r>
            <a:r>
              <a:rPr lang="en-US" dirty="0" smtClean="0"/>
              <a:t>thoughts, beliefs</a:t>
            </a:r>
            <a:r>
              <a:rPr lang="en-US" dirty="0"/>
              <a:t>, or opinions between two or more individuals by means of </a:t>
            </a:r>
            <a:r>
              <a:rPr lang="en-US" dirty="0" smtClean="0"/>
              <a:t>verbal or </a:t>
            </a:r>
            <a:r>
              <a:rPr lang="en-US" dirty="0"/>
              <a:t>non-verbal language. </a:t>
            </a:r>
            <a:endParaRPr lang="en-US" dirty="0" smtClean="0"/>
          </a:p>
          <a:p>
            <a:pPr>
              <a:buClr>
                <a:srgbClr val="0082DA"/>
              </a:buClr>
            </a:pPr>
            <a:r>
              <a:rPr lang="en-US" dirty="0" smtClean="0"/>
              <a:t>It </a:t>
            </a:r>
            <a:r>
              <a:rPr lang="en-US" dirty="0"/>
              <a:t>is considered as good communication, </a:t>
            </a:r>
            <a:r>
              <a:rPr lang="en-US" dirty="0" smtClean="0"/>
              <a:t>if characterized </a:t>
            </a:r>
            <a:r>
              <a:rPr lang="en-US" dirty="0"/>
              <a:t>by the active participation of both the </a:t>
            </a:r>
            <a:r>
              <a:rPr lang="en-US" dirty="0" smtClean="0"/>
              <a:t>parties—speakers as </a:t>
            </a:r>
            <a:r>
              <a:rPr lang="en-US" dirty="0"/>
              <a:t>well as listeners. </a:t>
            </a:r>
            <a:endParaRPr lang="en-US" dirty="0" smtClean="0"/>
          </a:p>
          <a:p>
            <a:pPr>
              <a:buClr>
                <a:srgbClr val="0082DA"/>
              </a:buClr>
            </a:pPr>
            <a:r>
              <a:rPr lang="en-US" dirty="0" smtClean="0"/>
              <a:t>The </a:t>
            </a:r>
            <a:r>
              <a:rPr lang="en-US" dirty="0"/>
              <a:t>process of communication includes </a:t>
            </a:r>
            <a:r>
              <a:rPr lang="en-US" dirty="0" smtClean="0"/>
              <a:t>encoding, channeling </a:t>
            </a:r>
            <a:r>
              <a:rPr lang="en-US" dirty="0"/>
              <a:t>and imparting information by a sender to a receiver with </a:t>
            </a:r>
            <a:r>
              <a:rPr lang="en-US" dirty="0" smtClean="0"/>
              <a:t>the help </a:t>
            </a:r>
            <a:r>
              <a:rPr lang="en-US" dirty="0"/>
              <a:t>of a medium. </a:t>
            </a:r>
            <a:endParaRPr lang="en-US" dirty="0" smtClean="0"/>
          </a:p>
          <a:p>
            <a:r>
              <a:rPr lang="en-US" dirty="0" smtClean="0"/>
              <a:t>Communication process </a:t>
            </a:r>
            <a:r>
              <a:rPr lang="en-US" dirty="0"/>
              <a:t>is different from speaking and listening </a:t>
            </a:r>
            <a:r>
              <a:rPr lang="en-US" dirty="0" smtClean="0"/>
              <a:t>processes. </a:t>
            </a:r>
          </a:p>
          <a:p>
            <a:r>
              <a:rPr lang="en-US" dirty="0" smtClean="0"/>
              <a:t>The process of </a:t>
            </a:r>
            <a:r>
              <a:rPr lang="en-US" dirty="0"/>
              <a:t>speaking involves encoding the idea or message and expressing </a:t>
            </a:r>
            <a:r>
              <a:rPr lang="en-US" dirty="0" smtClean="0"/>
              <a:t>the message </a:t>
            </a:r>
            <a:r>
              <a:rPr lang="en-US" dirty="0"/>
              <a:t>verbally or non-verbally. </a:t>
            </a:r>
            <a:endParaRPr lang="en-US" dirty="0" smtClean="0"/>
          </a:p>
          <a:p>
            <a:r>
              <a:rPr lang="en-US" dirty="0" smtClean="0"/>
              <a:t>The </a:t>
            </a:r>
            <a:r>
              <a:rPr lang="en-US" dirty="0"/>
              <a:t>listening </a:t>
            </a:r>
            <a:r>
              <a:rPr lang="en-US" dirty="0" smtClean="0"/>
              <a:t>process involves </a:t>
            </a:r>
            <a:r>
              <a:rPr lang="en-US" dirty="0"/>
              <a:t>hearing, decoding and understanding the message.</a:t>
            </a:r>
          </a:p>
        </p:txBody>
      </p:sp>
      <p:sp>
        <p:nvSpPr>
          <p:cNvPr id="6" name="Title 5"/>
          <p:cNvSpPr>
            <a:spLocks noGrp="1"/>
          </p:cNvSpPr>
          <p:nvPr>
            <p:ph type="ctrTitle"/>
          </p:nvPr>
        </p:nvSpPr>
        <p:spPr/>
        <p:txBody>
          <a:bodyPr>
            <a:normAutofit/>
          </a:bodyPr>
          <a:lstStyle/>
          <a:p>
            <a:r>
              <a:rPr lang="en-US" dirty="0" smtClean="0">
                <a:solidFill>
                  <a:srgbClr val="0082DA"/>
                </a:solidFill>
              </a:rPr>
              <a:t>Introduction</a:t>
            </a:r>
            <a:endParaRPr lang="en-US" dirty="0">
              <a:solidFill>
                <a:srgbClr val="0082DA"/>
              </a:solidFill>
            </a:endParaRPr>
          </a:p>
        </p:txBody>
      </p:sp>
    </p:spTree>
    <p:extLst>
      <p:ext uri="{BB962C8B-B14F-4D97-AF65-F5344CB8AC3E}">
        <p14:creationId xmlns:p14="http://schemas.microsoft.com/office/powerpoint/2010/main" val="283054556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normAutofit/>
          </a:bodyPr>
          <a:lstStyle/>
          <a:p>
            <a:pPr lvl="1"/>
            <a:r>
              <a:rPr lang="en-US" sz="1800" b="1" dirty="0" smtClean="0"/>
              <a:t>Pronoun:</a:t>
            </a:r>
            <a:r>
              <a:rPr lang="en-US" sz="1800" dirty="0" smtClean="0"/>
              <a:t> A </a:t>
            </a:r>
            <a:r>
              <a:rPr lang="en-US" sz="1800" dirty="0"/>
              <a:t>pronoun is a word that can replace a noun or another pronoun. In other words, a pronoun is a </a:t>
            </a:r>
            <a:r>
              <a:rPr lang="en-US" sz="1800" dirty="0" smtClean="0"/>
              <a:t>word used </a:t>
            </a:r>
            <a:r>
              <a:rPr lang="en-US" sz="1800" dirty="0"/>
              <a:t>instead of a noun. </a:t>
            </a:r>
            <a:r>
              <a:rPr lang="en-US" sz="1800" dirty="0" smtClean="0"/>
              <a:t>Ex. I, We, You, He, She etc. It </a:t>
            </a:r>
            <a:r>
              <a:rPr lang="en-US" sz="1800" dirty="0"/>
              <a:t>helps in avoiding repeated use of </a:t>
            </a:r>
            <a:r>
              <a:rPr lang="en-US" sz="1800" dirty="0" smtClean="0"/>
              <a:t>nouns. Pronouns </a:t>
            </a:r>
            <a:r>
              <a:rPr lang="en-US" sz="1800" dirty="0"/>
              <a:t>are used in three different forms. </a:t>
            </a:r>
            <a:r>
              <a:rPr lang="en-US" sz="1800" dirty="0" smtClean="0"/>
              <a:t>These three forms </a:t>
            </a:r>
            <a:r>
              <a:rPr lang="en-US" sz="1800" dirty="0"/>
              <a:t>of pronouns are explained as follows</a:t>
            </a:r>
            <a:r>
              <a:rPr lang="en-US" sz="1800" dirty="0" smtClean="0"/>
              <a:t>:</a:t>
            </a:r>
          </a:p>
          <a:p>
            <a:pPr lvl="2"/>
            <a:r>
              <a:rPr lang="en-US" sz="1600" b="1" dirty="0"/>
              <a:t>First person</a:t>
            </a:r>
            <a:r>
              <a:rPr lang="en-US" sz="1600" dirty="0"/>
              <a:t>: Refers to the pronouns I and we, which denote </a:t>
            </a:r>
            <a:r>
              <a:rPr lang="en-US" sz="1600" dirty="0" smtClean="0"/>
              <a:t>the person </a:t>
            </a:r>
            <a:r>
              <a:rPr lang="en-US" sz="1600" dirty="0"/>
              <a:t>or persons speaking</a:t>
            </a:r>
            <a:r>
              <a:rPr lang="en-US" sz="1600" dirty="0" smtClean="0"/>
              <a:t>.</a:t>
            </a:r>
          </a:p>
          <a:p>
            <a:pPr lvl="2"/>
            <a:r>
              <a:rPr lang="en-US" sz="1600" b="1" dirty="0"/>
              <a:t>Second person: </a:t>
            </a:r>
            <a:r>
              <a:rPr lang="en-US" sz="1600" dirty="0"/>
              <a:t>Refers to the pronoun you, which denotes the person or persons spoken to</a:t>
            </a:r>
            <a:r>
              <a:rPr lang="en-US" sz="1600" dirty="0" smtClean="0"/>
              <a:t>.</a:t>
            </a:r>
          </a:p>
          <a:p>
            <a:pPr lvl="2"/>
            <a:r>
              <a:rPr lang="en-US" sz="1600" b="1" dirty="0"/>
              <a:t>Third person: </a:t>
            </a:r>
            <a:r>
              <a:rPr lang="en-US" sz="1600" dirty="0"/>
              <a:t>Refers to the pronouns he, she, it, and they, which denote the person or </a:t>
            </a:r>
            <a:r>
              <a:rPr lang="en-US" sz="1600" dirty="0" smtClean="0"/>
              <a:t>persons spoken </a:t>
            </a:r>
            <a:r>
              <a:rPr lang="en-US" sz="1600" dirty="0"/>
              <a:t>of</a:t>
            </a:r>
            <a:r>
              <a:rPr lang="en-US" sz="1600" dirty="0" smtClean="0"/>
              <a:t>.</a:t>
            </a:r>
          </a:p>
          <a:p>
            <a:pPr lvl="1"/>
            <a:r>
              <a:rPr lang="en-US" sz="1800" b="1" dirty="0" smtClean="0"/>
              <a:t>Adjective:</a:t>
            </a:r>
            <a:r>
              <a:rPr lang="en-US" sz="1800" dirty="0" smtClean="0"/>
              <a:t> An </a:t>
            </a:r>
            <a:r>
              <a:rPr lang="en-US" sz="1800" dirty="0"/>
              <a:t>adjective is a word used with a noun to describe the quality, quantity, characteristics, and nature </a:t>
            </a:r>
            <a:r>
              <a:rPr lang="en-US" sz="1800" dirty="0" smtClean="0"/>
              <a:t>of the </a:t>
            </a:r>
            <a:r>
              <a:rPr lang="en-US" sz="1800" dirty="0"/>
              <a:t>noun that it qualifies. In other words, it adds something to the meaning of a </a:t>
            </a:r>
            <a:r>
              <a:rPr lang="en-US" sz="1800" dirty="0" smtClean="0"/>
              <a:t>noun. Ex. honest, large, sweet etc. Adjectives </a:t>
            </a:r>
            <a:r>
              <a:rPr lang="en-US" sz="1800" dirty="0"/>
              <a:t>can be further divided </a:t>
            </a:r>
            <a:r>
              <a:rPr lang="en-US" sz="1800" dirty="0" smtClean="0"/>
              <a:t>into different </a:t>
            </a:r>
            <a:r>
              <a:rPr lang="en-US" sz="1800" dirty="0"/>
              <a:t>classes</a:t>
            </a:r>
            <a:r>
              <a:rPr lang="en-US" sz="1800" dirty="0" smtClean="0"/>
              <a:t>. These are as follows:</a:t>
            </a:r>
          </a:p>
          <a:p>
            <a:pPr lvl="2"/>
            <a:r>
              <a:rPr lang="en-US" sz="1600" dirty="0"/>
              <a:t>Adjectives of </a:t>
            </a:r>
            <a:r>
              <a:rPr lang="en-US" sz="1600" dirty="0" smtClean="0"/>
              <a:t>quality</a:t>
            </a:r>
          </a:p>
          <a:p>
            <a:pPr lvl="2"/>
            <a:r>
              <a:rPr lang="en-US" sz="1600" dirty="0"/>
              <a:t>Adjectives of </a:t>
            </a:r>
            <a:r>
              <a:rPr lang="en-US" sz="1600" dirty="0" smtClean="0"/>
              <a:t>number</a:t>
            </a:r>
          </a:p>
          <a:p>
            <a:pPr lvl="2"/>
            <a:r>
              <a:rPr lang="en-US" sz="1600" dirty="0"/>
              <a:t>Demonstrative </a:t>
            </a:r>
            <a:r>
              <a:rPr lang="en-US" sz="1600" dirty="0" smtClean="0"/>
              <a:t>adjectives</a:t>
            </a:r>
          </a:p>
          <a:p>
            <a:pPr lvl="2"/>
            <a:r>
              <a:rPr lang="en-US" sz="1600" dirty="0"/>
              <a:t>Interrogative </a:t>
            </a:r>
            <a:r>
              <a:rPr lang="en-US" sz="1600" dirty="0" smtClean="0"/>
              <a:t>adjectives</a:t>
            </a:r>
          </a:p>
        </p:txBody>
      </p:sp>
      <p:sp>
        <p:nvSpPr>
          <p:cNvPr id="6" name="Title 5"/>
          <p:cNvSpPr>
            <a:spLocks noGrp="1"/>
          </p:cNvSpPr>
          <p:nvPr>
            <p:ph type="ctrTitle"/>
          </p:nvPr>
        </p:nvSpPr>
        <p:spPr/>
        <p:txBody>
          <a:bodyPr>
            <a:normAutofit/>
          </a:bodyPr>
          <a:lstStyle/>
          <a:p>
            <a:r>
              <a:rPr lang="en-US" sz="2800" dirty="0">
                <a:solidFill>
                  <a:schemeClr val="accent6">
                    <a:lumMod val="75000"/>
                  </a:schemeClr>
                </a:solidFill>
              </a:rPr>
              <a:t>Parts of a Speech</a:t>
            </a:r>
          </a:p>
        </p:txBody>
      </p:sp>
    </p:spTree>
    <p:extLst>
      <p:ext uri="{BB962C8B-B14F-4D97-AF65-F5344CB8AC3E}">
        <p14:creationId xmlns:p14="http://schemas.microsoft.com/office/powerpoint/2010/main" val="150333284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normAutofit/>
          </a:bodyPr>
          <a:lstStyle/>
          <a:p>
            <a:pPr lvl="1"/>
            <a:r>
              <a:rPr lang="en-US" sz="1800" b="1" dirty="0"/>
              <a:t>Verb:</a:t>
            </a:r>
            <a:r>
              <a:rPr lang="en-US" sz="1800" dirty="0"/>
              <a:t> A verb is a word that tells about the action or affirms something about a person or a thing. Ex. play, eat, read etc. Verb may be of two types, namely, transitive verb and intransitive verb.</a:t>
            </a:r>
            <a:r>
              <a:rPr lang="en-US" sz="1800" b="1" dirty="0"/>
              <a:t> </a:t>
            </a:r>
          </a:p>
          <a:p>
            <a:pPr lvl="2"/>
            <a:r>
              <a:rPr lang="en-US" sz="1600" b="1" dirty="0"/>
              <a:t>Transitive Verb: </a:t>
            </a:r>
            <a:r>
              <a:rPr lang="en-US" sz="1600" dirty="0"/>
              <a:t>A transitive verb refers to an action that transfers from a doer or a subject to an object. It has two characteristics, namely, an action verb and a direct object.</a:t>
            </a:r>
          </a:p>
          <a:p>
            <a:pPr lvl="2"/>
            <a:r>
              <a:rPr lang="en-US" b="1" dirty="0" smtClean="0"/>
              <a:t>Intransitive </a:t>
            </a:r>
            <a:r>
              <a:rPr lang="en-US" b="1" dirty="0"/>
              <a:t>Verb: </a:t>
            </a:r>
            <a:r>
              <a:rPr lang="en-US" dirty="0"/>
              <a:t>An intransitive verb refers to an action that does not transfer from a doer or </a:t>
            </a:r>
            <a:r>
              <a:rPr lang="en-US" dirty="0" smtClean="0"/>
              <a:t>a subject </a:t>
            </a:r>
            <a:r>
              <a:rPr lang="en-US" dirty="0"/>
              <a:t>to an object. It does not take any direct object in the sentence</a:t>
            </a:r>
            <a:r>
              <a:rPr lang="en-US" dirty="0" smtClean="0"/>
              <a:t>.</a:t>
            </a:r>
          </a:p>
          <a:p>
            <a:pPr lvl="1"/>
            <a:r>
              <a:rPr lang="en-US" b="1" dirty="0" smtClean="0"/>
              <a:t>Adverb</a:t>
            </a:r>
            <a:r>
              <a:rPr lang="en-US" dirty="0" smtClean="0"/>
              <a:t>: An </a:t>
            </a:r>
            <a:r>
              <a:rPr lang="en-US" dirty="0"/>
              <a:t>adverb is a word that modifies </a:t>
            </a:r>
            <a:r>
              <a:rPr lang="en-US" dirty="0" smtClean="0"/>
              <a:t>the meaning </a:t>
            </a:r>
            <a:r>
              <a:rPr lang="en-US" dirty="0"/>
              <a:t>of a verb, an adjective, or </a:t>
            </a:r>
            <a:r>
              <a:rPr lang="en-US" dirty="0" smtClean="0"/>
              <a:t>another adverb. Ex. very, quickly etc. On </a:t>
            </a:r>
            <a:r>
              <a:rPr lang="en-US" dirty="0"/>
              <a:t>the basis </a:t>
            </a:r>
            <a:r>
              <a:rPr lang="en-US" dirty="0" smtClean="0"/>
              <a:t>of their </a:t>
            </a:r>
            <a:r>
              <a:rPr lang="en-US" dirty="0"/>
              <a:t>use, adverbs may be of different types</a:t>
            </a:r>
            <a:r>
              <a:rPr lang="en-US" dirty="0" smtClean="0"/>
              <a:t>. These are as follows:</a:t>
            </a:r>
          </a:p>
          <a:p>
            <a:pPr lvl="2"/>
            <a:r>
              <a:rPr lang="en-US" dirty="0"/>
              <a:t>Adverbs of </a:t>
            </a:r>
            <a:r>
              <a:rPr lang="en-US" dirty="0" smtClean="0"/>
              <a:t>time</a:t>
            </a:r>
          </a:p>
          <a:p>
            <a:pPr lvl="2"/>
            <a:r>
              <a:rPr lang="en-US" dirty="0"/>
              <a:t>Adverbs of </a:t>
            </a:r>
            <a:r>
              <a:rPr lang="en-US" dirty="0" smtClean="0"/>
              <a:t>frequency</a:t>
            </a:r>
          </a:p>
          <a:p>
            <a:pPr lvl="2"/>
            <a:r>
              <a:rPr lang="en-US" dirty="0"/>
              <a:t>Adverbs of </a:t>
            </a:r>
            <a:r>
              <a:rPr lang="en-US" dirty="0" smtClean="0"/>
              <a:t>place</a:t>
            </a:r>
          </a:p>
          <a:p>
            <a:pPr lvl="2"/>
            <a:r>
              <a:rPr lang="en-US" dirty="0"/>
              <a:t>Adverbs of </a:t>
            </a:r>
            <a:r>
              <a:rPr lang="en-US" dirty="0" smtClean="0"/>
              <a:t>manner</a:t>
            </a:r>
          </a:p>
          <a:p>
            <a:pPr lvl="2"/>
            <a:r>
              <a:rPr lang="en-US" dirty="0"/>
              <a:t>Adverbs of </a:t>
            </a:r>
            <a:r>
              <a:rPr lang="en-US" dirty="0" smtClean="0"/>
              <a:t>degree</a:t>
            </a:r>
          </a:p>
          <a:p>
            <a:pPr lvl="2"/>
            <a:r>
              <a:rPr lang="en-US" dirty="0"/>
              <a:t>Adverbs of </a:t>
            </a:r>
            <a:r>
              <a:rPr lang="en-US" dirty="0" smtClean="0"/>
              <a:t>reason</a:t>
            </a:r>
          </a:p>
        </p:txBody>
      </p:sp>
      <p:sp>
        <p:nvSpPr>
          <p:cNvPr id="6" name="Title 5"/>
          <p:cNvSpPr>
            <a:spLocks noGrp="1"/>
          </p:cNvSpPr>
          <p:nvPr>
            <p:ph type="ctrTitle"/>
          </p:nvPr>
        </p:nvSpPr>
        <p:spPr/>
        <p:txBody>
          <a:bodyPr>
            <a:normAutofit/>
          </a:bodyPr>
          <a:lstStyle/>
          <a:p>
            <a:r>
              <a:rPr lang="en-US" sz="2800" dirty="0">
                <a:solidFill>
                  <a:schemeClr val="accent6">
                    <a:lumMod val="75000"/>
                  </a:schemeClr>
                </a:solidFill>
              </a:rPr>
              <a:t>Parts of a Speech</a:t>
            </a:r>
          </a:p>
        </p:txBody>
      </p:sp>
    </p:spTree>
    <p:extLst>
      <p:ext uri="{BB962C8B-B14F-4D97-AF65-F5344CB8AC3E}">
        <p14:creationId xmlns:p14="http://schemas.microsoft.com/office/powerpoint/2010/main" val="399130344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normAutofit/>
          </a:bodyPr>
          <a:lstStyle/>
          <a:p>
            <a:pPr lvl="1"/>
            <a:r>
              <a:rPr lang="en-US" b="1" dirty="0" smtClean="0"/>
              <a:t>Preposition:</a:t>
            </a:r>
            <a:r>
              <a:rPr lang="en-US" dirty="0" smtClean="0"/>
              <a:t> A </a:t>
            </a:r>
            <a:r>
              <a:rPr lang="en-US" dirty="0"/>
              <a:t>preposition is a word that shows </a:t>
            </a:r>
            <a:r>
              <a:rPr lang="en-US" dirty="0" smtClean="0"/>
              <a:t>the relation </a:t>
            </a:r>
            <a:r>
              <a:rPr lang="en-US" dirty="0"/>
              <a:t>of nouns, pronouns and </a:t>
            </a:r>
            <a:r>
              <a:rPr lang="en-US" dirty="0" smtClean="0"/>
              <a:t>phrases with </a:t>
            </a:r>
            <a:r>
              <a:rPr lang="en-US" dirty="0"/>
              <a:t>the other words in a sentence</a:t>
            </a:r>
            <a:r>
              <a:rPr lang="en-US" dirty="0" smtClean="0"/>
              <a:t>. Ex. at, in, on etc.</a:t>
            </a:r>
          </a:p>
          <a:p>
            <a:pPr lvl="1"/>
            <a:r>
              <a:rPr lang="en-US" b="1" dirty="0" smtClean="0"/>
              <a:t>Conjunction:</a:t>
            </a:r>
            <a:r>
              <a:rPr lang="en-US" dirty="0" smtClean="0"/>
              <a:t> A </a:t>
            </a:r>
            <a:r>
              <a:rPr lang="en-US" dirty="0"/>
              <a:t>conjunction is a word that is used to join different parts of a sentences, </a:t>
            </a:r>
            <a:r>
              <a:rPr lang="en-US" dirty="0" smtClean="0"/>
              <a:t>and sometimes </a:t>
            </a:r>
            <a:r>
              <a:rPr lang="en-US" dirty="0"/>
              <a:t>words. </a:t>
            </a:r>
            <a:r>
              <a:rPr lang="en-US" dirty="0" smtClean="0"/>
              <a:t>Some common </a:t>
            </a:r>
            <a:r>
              <a:rPr lang="en-US" dirty="0"/>
              <a:t>conjunctions are and, but, for, or, nor, </a:t>
            </a:r>
            <a:r>
              <a:rPr lang="en-US" dirty="0" smtClean="0"/>
              <a:t>yet, so etc.</a:t>
            </a:r>
          </a:p>
          <a:p>
            <a:pPr lvl="1"/>
            <a:r>
              <a:rPr lang="en-US" b="1" dirty="0" smtClean="0"/>
              <a:t>Interjection:</a:t>
            </a:r>
            <a:r>
              <a:rPr lang="en-US" dirty="0" smtClean="0"/>
              <a:t> An </a:t>
            </a:r>
            <a:r>
              <a:rPr lang="en-US" dirty="0"/>
              <a:t>interjection is a word that is used to add emotion in a sentence. In other words, it expresses </a:t>
            </a:r>
            <a:r>
              <a:rPr lang="en-US" dirty="0" smtClean="0"/>
              <a:t>sudden feeling </a:t>
            </a:r>
            <a:r>
              <a:rPr lang="en-US" dirty="0"/>
              <a:t>or emotion</a:t>
            </a:r>
            <a:r>
              <a:rPr lang="en-US" dirty="0" smtClean="0"/>
              <a:t>. </a:t>
            </a:r>
            <a:r>
              <a:rPr lang="en-US" dirty="0"/>
              <a:t>It is not grammatically related with any other words in the sentence. An interjection </a:t>
            </a:r>
            <a:r>
              <a:rPr lang="en-US" dirty="0" smtClean="0"/>
              <a:t>is usually </a:t>
            </a:r>
            <a:r>
              <a:rPr lang="en-US" dirty="0"/>
              <a:t>followed by an exclamatory mark</a:t>
            </a:r>
            <a:r>
              <a:rPr lang="en-US" dirty="0" smtClean="0"/>
              <a:t>. Ex. </a:t>
            </a:r>
            <a:r>
              <a:rPr lang="en-US" dirty="0"/>
              <a:t>Hi! Bravo! </a:t>
            </a:r>
            <a:r>
              <a:rPr lang="en-US" dirty="0" smtClean="0"/>
              <a:t>Cheers! Hurrah</a:t>
            </a:r>
            <a:r>
              <a:rPr lang="en-US" dirty="0"/>
              <a:t>!, etc.</a:t>
            </a:r>
            <a:endParaRPr lang="en-US" dirty="0" smtClean="0"/>
          </a:p>
          <a:p>
            <a:endParaRPr lang="en-US" dirty="0"/>
          </a:p>
        </p:txBody>
      </p:sp>
      <p:sp>
        <p:nvSpPr>
          <p:cNvPr id="6" name="Title 5"/>
          <p:cNvSpPr>
            <a:spLocks noGrp="1"/>
          </p:cNvSpPr>
          <p:nvPr>
            <p:ph type="ctrTitle"/>
          </p:nvPr>
        </p:nvSpPr>
        <p:spPr/>
        <p:txBody>
          <a:bodyPr>
            <a:normAutofit/>
          </a:bodyPr>
          <a:lstStyle/>
          <a:p>
            <a:r>
              <a:rPr lang="en-US" sz="2800" dirty="0">
                <a:solidFill>
                  <a:schemeClr val="accent6">
                    <a:lumMod val="75000"/>
                  </a:schemeClr>
                </a:solidFill>
              </a:rPr>
              <a:t>Parts of a Speech</a:t>
            </a:r>
          </a:p>
        </p:txBody>
      </p:sp>
    </p:spTree>
    <p:extLst>
      <p:ext uri="{BB962C8B-B14F-4D97-AF65-F5344CB8AC3E}">
        <p14:creationId xmlns:p14="http://schemas.microsoft.com/office/powerpoint/2010/main" val="2877684205"/>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Articles are of two types—definite and indefinite. </a:t>
            </a:r>
            <a:r>
              <a:rPr lang="en-US" dirty="0" smtClean="0"/>
              <a:t>Let’s first see the </a:t>
            </a:r>
            <a:r>
              <a:rPr lang="en-US" dirty="0"/>
              <a:t>logic behind the usage of the articles</a:t>
            </a:r>
            <a:r>
              <a:rPr lang="en-US" dirty="0" smtClean="0"/>
              <a:t>, ‘</a:t>
            </a:r>
            <a:r>
              <a:rPr lang="en-US" dirty="0"/>
              <a:t>a/an, and the</a:t>
            </a:r>
            <a:r>
              <a:rPr lang="en-US" dirty="0" smtClean="0"/>
              <a:t>’.</a:t>
            </a:r>
            <a:endParaRPr lang="en-US" dirty="0"/>
          </a:p>
          <a:p>
            <a:r>
              <a:rPr lang="en-US" dirty="0"/>
              <a:t>‘The’ is the definite article, and is used to specify a specific or particular thing, such as The Jammu </a:t>
            </a:r>
            <a:r>
              <a:rPr lang="en-US" dirty="0" err="1" smtClean="0"/>
              <a:t>Tawi</a:t>
            </a:r>
            <a:r>
              <a:rPr lang="en-US" dirty="0"/>
              <a:t> </a:t>
            </a:r>
            <a:r>
              <a:rPr lang="en-US" dirty="0" smtClean="0"/>
              <a:t>express</a:t>
            </a:r>
            <a:r>
              <a:rPr lang="en-US" dirty="0"/>
              <a:t>, The Moon, etc. </a:t>
            </a:r>
            <a:endParaRPr lang="en-US" dirty="0" smtClean="0"/>
          </a:p>
          <a:p>
            <a:r>
              <a:rPr lang="en-US" dirty="0" smtClean="0"/>
              <a:t>‘</a:t>
            </a:r>
            <a:r>
              <a:rPr lang="en-US" dirty="0"/>
              <a:t>A/An’ are indefinite articles, and are used to refer to non-specific or non-particular nouns, such as A </a:t>
            </a:r>
            <a:r>
              <a:rPr lang="en-US" dirty="0" smtClean="0"/>
              <a:t>cat, A </a:t>
            </a:r>
            <a:r>
              <a:rPr lang="en-US" dirty="0"/>
              <a:t>train, An egg, etc. </a:t>
            </a:r>
            <a:endParaRPr lang="en-US" dirty="0" smtClean="0"/>
          </a:p>
          <a:p>
            <a:r>
              <a:rPr lang="en-US" dirty="0" smtClean="0"/>
              <a:t>For </a:t>
            </a:r>
            <a:r>
              <a:rPr lang="en-US" dirty="0"/>
              <a:t>example, </a:t>
            </a:r>
            <a:r>
              <a:rPr lang="en-US" dirty="0" err="1"/>
              <a:t>Tushar</a:t>
            </a:r>
            <a:r>
              <a:rPr lang="en-US" dirty="0"/>
              <a:t> wants to buy a motorbike. Here, it can be any motorbike, so </a:t>
            </a:r>
            <a:r>
              <a:rPr lang="en-US" dirty="0" smtClean="0"/>
              <a:t>we should </a:t>
            </a:r>
            <a:r>
              <a:rPr lang="en-US" dirty="0"/>
              <a:t>use the indefinite article ‘a’.</a:t>
            </a:r>
          </a:p>
        </p:txBody>
      </p:sp>
      <p:sp>
        <p:nvSpPr>
          <p:cNvPr id="3" name="Title 2"/>
          <p:cNvSpPr>
            <a:spLocks noGrp="1"/>
          </p:cNvSpPr>
          <p:nvPr>
            <p:ph type="ctrTitle"/>
          </p:nvPr>
        </p:nvSpPr>
        <p:spPr/>
        <p:txBody>
          <a:bodyPr>
            <a:normAutofit/>
          </a:bodyPr>
          <a:lstStyle/>
          <a:p>
            <a:r>
              <a:rPr lang="en-US" sz="2800" dirty="0">
                <a:solidFill>
                  <a:schemeClr val="accent6">
                    <a:lumMod val="75000"/>
                  </a:schemeClr>
                </a:solidFill>
              </a:rPr>
              <a:t>Use of Articles</a:t>
            </a:r>
          </a:p>
        </p:txBody>
      </p:sp>
    </p:spTree>
    <p:extLst>
      <p:ext uri="{BB962C8B-B14F-4D97-AF65-F5344CB8AC3E}">
        <p14:creationId xmlns:p14="http://schemas.microsoft.com/office/powerpoint/2010/main" val="372987224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295400"/>
            <a:ext cx="8610600" cy="5410200"/>
          </a:xfrm>
        </p:spPr>
        <p:txBody>
          <a:bodyPr>
            <a:normAutofit/>
          </a:bodyPr>
          <a:lstStyle/>
          <a:p>
            <a:r>
              <a:rPr lang="en-US" dirty="0"/>
              <a:t>A paragraph is a set of sentences focusing upon a single idea or train of thought. </a:t>
            </a:r>
            <a:endParaRPr lang="en-US" dirty="0" smtClean="0"/>
          </a:p>
          <a:p>
            <a:r>
              <a:rPr lang="en-US" dirty="0" smtClean="0"/>
              <a:t>Ideally</a:t>
            </a:r>
            <a:r>
              <a:rPr lang="en-US" dirty="0"/>
              <a:t>, a </a:t>
            </a:r>
            <a:r>
              <a:rPr lang="en-US" dirty="0" smtClean="0"/>
              <a:t>paragraph should </a:t>
            </a:r>
            <a:r>
              <a:rPr lang="en-US" dirty="0"/>
              <a:t>be around 5–7 sentences containing the topic sentence, 3–5 supporting sentence and a </a:t>
            </a:r>
            <a:r>
              <a:rPr lang="en-US" dirty="0" smtClean="0"/>
              <a:t>concluding sentence</a:t>
            </a:r>
            <a:r>
              <a:rPr lang="en-US" dirty="0"/>
              <a:t>. </a:t>
            </a:r>
            <a:endParaRPr lang="en-US" dirty="0" smtClean="0"/>
          </a:p>
          <a:p>
            <a:r>
              <a:rPr lang="en-US" dirty="0" smtClean="0"/>
              <a:t>There </a:t>
            </a:r>
            <a:r>
              <a:rPr lang="en-US" dirty="0"/>
              <a:t>should be exactly one main idea per paragraph, which means you should start a </a:t>
            </a:r>
            <a:r>
              <a:rPr lang="en-US" dirty="0" smtClean="0"/>
              <a:t>new paragraph </a:t>
            </a:r>
            <a:r>
              <a:rPr lang="en-US" dirty="0"/>
              <a:t>whenever you want to introduce a new idea.</a:t>
            </a:r>
          </a:p>
          <a:p>
            <a:r>
              <a:rPr lang="en-US" dirty="0" smtClean="0"/>
              <a:t>Elements </a:t>
            </a:r>
            <a:r>
              <a:rPr lang="en-US" dirty="0"/>
              <a:t>that are essential to good paragraph </a:t>
            </a:r>
            <a:r>
              <a:rPr lang="en-US" dirty="0" smtClean="0"/>
              <a:t>writing are as follows:</a:t>
            </a:r>
            <a:endParaRPr lang="en-US" dirty="0"/>
          </a:p>
          <a:p>
            <a:pPr lvl="1"/>
            <a:r>
              <a:rPr lang="en-US" b="1" dirty="0"/>
              <a:t>Unity</a:t>
            </a:r>
            <a:r>
              <a:rPr lang="en-US" dirty="0"/>
              <a:t>: After introducing the main topic of the sentence, each subsequent sentence should </a:t>
            </a:r>
            <a:r>
              <a:rPr lang="en-US" dirty="0" smtClean="0"/>
              <a:t>elaborate and </a:t>
            </a:r>
            <a:r>
              <a:rPr lang="en-US" dirty="0"/>
              <a:t>provide more detail to that topic, giving the paragraph unity.</a:t>
            </a:r>
          </a:p>
          <a:p>
            <a:pPr lvl="1"/>
            <a:r>
              <a:rPr lang="en-US" b="1" dirty="0"/>
              <a:t>Order</a:t>
            </a:r>
            <a:r>
              <a:rPr lang="en-US" dirty="0"/>
              <a:t>: The way sentences are organized in a paragraph is known as its order. For example, </a:t>
            </a:r>
            <a:r>
              <a:rPr lang="en-US" dirty="0" smtClean="0"/>
              <a:t>you can </a:t>
            </a:r>
            <a:r>
              <a:rPr lang="en-US" dirty="0"/>
              <a:t>choose to write your ideas in the order of importance, chronological order, or another </a:t>
            </a:r>
            <a:r>
              <a:rPr lang="en-US" dirty="0" smtClean="0"/>
              <a:t>logical presentation</a:t>
            </a:r>
            <a:r>
              <a:rPr lang="en-US" dirty="0"/>
              <a:t>.</a:t>
            </a:r>
          </a:p>
          <a:p>
            <a:pPr lvl="1"/>
            <a:r>
              <a:rPr lang="en-US" b="1" dirty="0"/>
              <a:t>Coherence</a:t>
            </a:r>
            <a:r>
              <a:rPr lang="en-US" dirty="0"/>
              <a:t>: It implies that every sentence in your paragraph should be logically connected to </a:t>
            </a:r>
            <a:r>
              <a:rPr lang="en-US" dirty="0" smtClean="0"/>
              <a:t>the sentence </a:t>
            </a:r>
            <a:r>
              <a:rPr lang="en-US" dirty="0"/>
              <a:t>that precedes it. Coherence of ideas makes your work understandable.</a:t>
            </a:r>
          </a:p>
          <a:p>
            <a:pPr lvl="1"/>
            <a:r>
              <a:rPr lang="en-US" b="1" dirty="0"/>
              <a:t>Completeness</a:t>
            </a:r>
            <a:r>
              <a:rPr lang="en-US" dirty="0"/>
              <a:t>: A paragraph is called complete if all the sentences in it are clearly and </a:t>
            </a:r>
            <a:r>
              <a:rPr lang="en-US" dirty="0" smtClean="0"/>
              <a:t>sufficiently supporting </a:t>
            </a:r>
            <a:r>
              <a:rPr lang="en-US" dirty="0"/>
              <a:t>the main idea.</a:t>
            </a:r>
          </a:p>
        </p:txBody>
      </p:sp>
      <p:sp>
        <p:nvSpPr>
          <p:cNvPr id="3" name="Title 2"/>
          <p:cNvSpPr>
            <a:spLocks noGrp="1"/>
          </p:cNvSpPr>
          <p:nvPr>
            <p:ph type="ctrTitle"/>
          </p:nvPr>
        </p:nvSpPr>
        <p:spPr/>
        <p:txBody>
          <a:bodyPr>
            <a:normAutofit/>
          </a:bodyPr>
          <a:lstStyle/>
          <a:p>
            <a:r>
              <a:rPr lang="en-US" sz="2800" dirty="0">
                <a:solidFill>
                  <a:schemeClr val="accent6">
                    <a:lumMod val="75000"/>
                  </a:schemeClr>
                </a:solidFill>
              </a:rPr>
              <a:t>Construction of a Paragraph</a:t>
            </a:r>
          </a:p>
        </p:txBody>
      </p:sp>
    </p:spTree>
    <p:extLst>
      <p:ext uri="{BB962C8B-B14F-4D97-AF65-F5344CB8AC3E}">
        <p14:creationId xmlns:p14="http://schemas.microsoft.com/office/powerpoint/2010/main" val="272159018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219200" y="2971800"/>
            <a:ext cx="6705600" cy="9144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kern="1200" dirty="0">
                <a:solidFill>
                  <a:srgbClr val="0082DA"/>
                </a:solidFill>
                <a:latin typeface="+mj-lt"/>
                <a:ea typeface="+mj-ea"/>
                <a:cs typeface="+mj-cs"/>
              </a:rPr>
              <a:t>Thank You</a:t>
            </a:r>
          </a:p>
        </p:txBody>
      </p:sp>
    </p:spTree>
    <p:extLst>
      <p:ext uri="{BB962C8B-B14F-4D97-AF65-F5344CB8AC3E}">
        <p14:creationId xmlns:p14="http://schemas.microsoft.com/office/powerpoint/2010/main" val="993192757"/>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The communication cycle is the entire process of communication in </a:t>
            </a:r>
            <a:r>
              <a:rPr lang="en-US" dirty="0" smtClean="0"/>
              <a:t>which the </a:t>
            </a:r>
            <a:r>
              <a:rPr lang="en-US" dirty="0"/>
              <a:t>message is originated and sent to the right person through a </a:t>
            </a:r>
            <a:r>
              <a:rPr lang="en-US" dirty="0" smtClean="0"/>
              <a:t>proper medium</a:t>
            </a:r>
            <a:r>
              <a:rPr lang="en-US" dirty="0"/>
              <a:t>. </a:t>
            </a:r>
            <a:endParaRPr lang="en-US" dirty="0" smtClean="0"/>
          </a:p>
          <a:p>
            <a:r>
              <a:rPr lang="en-US" dirty="0" smtClean="0"/>
              <a:t>The </a:t>
            </a:r>
            <a:r>
              <a:rPr lang="en-US" dirty="0"/>
              <a:t>person who receives the message interprets the message </a:t>
            </a:r>
            <a:r>
              <a:rPr lang="en-US" dirty="0" smtClean="0"/>
              <a:t>and responds </a:t>
            </a:r>
            <a:r>
              <a:rPr lang="en-US" dirty="0"/>
              <a:t>to it. </a:t>
            </a:r>
            <a:endParaRPr lang="en-US" dirty="0" smtClean="0"/>
          </a:p>
          <a:p>
            <a:r>
              <a:rPr lang="en-US" dirty="0" smtClean="0"/>
              <a:t>The </a:t>
            </a:r>
            <a:r>
              <a:rPr lang="en-US" dirty="0"/>
              <a:t>response or feedback received from the recipient </a:t>
            </a:r>
            <a:r>
              <a:rPr lang="en-US" dirty="0" smtClean="0"/>
              <a:t>opens the </a:t>
            </a:r>
            <a:r>
              <a:rPr lang="en-US" dirty="0"/>
              <a:t>way to further communication between both the parties. </a:t>
            </a:r>
            <a:endParaRPr lang="en-US" dirty="0" smtClean="0"/>
          </a:p>
          <a:p>
            <a:r>
              <a:rPr lang="en-US" dirty="0" smtClean="0"/>
              <a:t>The communication </a:t>
            </a:r>
            <a:r>
              <a:rPr lang="en-US" dirty="0"/>
              <a:t>cycle consists of seven basic elements that are </a:t>
            </a:r>
            <a:r>
              <a:rPr lang="en-US" dirty="0" smtClean="0"/>
              <a:t>sender, message</a:t>
            </a:r>
            <a:r>
              <a:rPr lang="en-US" dirty="0"/>
              <a:t>, encoding, communication channel, decoding, receiver, </a:t>
            </a:r>
            <a:r>
              <a:rPr lang="en-US" dirty="0" smtClean="0"/>
              <a:t>and feedback</a:t>
            </a:r>
            <a:r>
              <a:rPr lang="en-US" dirty="0"/>
              <a:t>. </a:t>
            </a:r>
            <a:endParaRPr lang="en-US" dirty="0" smtClean="0"/>
          </a:p>
          <a:p>
            <a:r>
              <a:rPr lang="en-US" dirty="0" smtClean="0"/>
              <a:t>The </a:t>
            </a:r>
            <a:r>
              <a:rPr lang="en-US" dirty="0"/>
              <a:t>elements of the communication cycle are shown in </a:t>
            </a:r>
            <a:r>
              <a:rPr lang="en-US" dirty="0" smtClean="0"/>
              <a:t>the following figure</a:t>
            </a:r>
            <a:r>
              <a:rPr lang="en-US" dirty="0"/>
              <a:t>:</a:t>
            </a:r>
            <a:endParaRPr lang="en-US" dirty="0" smtClean="0"/>
          </a:p>
          <a:p>
            <a:endParaRPr lang="en-US" dirty="0"/>
          </a:p>
        </p:txBody>
      </p:sp>
      <p:sp>
        <p:nvSpPr>
          <p:cNvPr id="6" name="Title 5"/>
          <p:cNvSpPr>
            <a:spLocks noGrp="1"/>
          </p:cNvSpPr>
          <p:nvPr>
            <p:ph type="ctrTitle"/>
          </p:nvPr>
        </p:nvSpPr>
        <p:spPr/>
        <p:txBody>
          <a:bodyPr>
            <a:normAutofit/>
          </a:bodyPr>
          <a:lstStyle/>
          <a:p>
            <a:r>
              <a:rPr lang="en-US" dirty="0" smtClean="0">
                <a:solidFill>
                  <a:srgbClr val="0082DA"/>
                </a:solidFill>
              </a:rPr>
              <a:t>Session 1: Communication Cycle</a:t>
            </a:r>
            <a:endParaRPr lang="en-US" dirty="0">
              <a:solidFill>
                <a:srgbClr val="0082DA"/>
              </a:solidFill>
            </a:endParaRPr>
          </a:p>
        </p:txBody>
      </p:sp>
      <p:pic>
        <p:nvPicPr>
          <p:cNvPr id="2" name="Picture 1"/>
          <p:cNvPicPr>
            <a:picLocks noChangeAspect="1"/>
          </p:cNvPicPr>
          <p:nvPr/>
        </p:nvPicPr>
        <p:blipFill>
          <a:blip r:embed="rId2"/>
          <a:stretch>
            <a:fillRect/>
          </a:stretch>
        </p:blipFill>
        <p:spPr>
          <a:xfrm>
            <a:off x="1883664" y="5035496"/>
            <a:ext cx="5376672" cy="1569699"/>
          </a:xfrm>
          <a:prstGeom prst="rect">
            <a:avLst/>
          </a:prstGeom>
        </p:spPr>
      </p:pic>
    </p:spTree>
    <p:extLst>
      <p:ext uri="{BB962C8B-B14F-4D97-AF65-F5344CB8AC3E}">
        <p14:creationId xmlns:p14="http://schemas.microsoft.com/office/powerpoint/2010/main" val="2298275335"/>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normAutofit/>
          </a:bodyPr>
          <a:lstStyle/>
          <a:p>
            <a:r>
              <a:rPr lang="en-US" dirty="0" smtClean="0"/>
              <a:t>The description of the elements of the </a:t>
            </a:r>
            <a:r>
              <a:rPr lang="en-US" dirty="0"/>
              <a:t>communication cycle </a:t>
            </a:r>
            <a:r>
              <a:rPr lang="en-US" dirty="0" smtClean="0"/>
              <a:t>are as follows:</a:t>
            </a:r>
          </a:p>
          <a:p>
            <a:pPr lvl="1"/>
            <a:r>
              <a:rPr lang="en-US" b="1" dirty="0"/>
              <a:t>Sender: </a:t>
            </a:r>
            <a:r>
              <a:rPr lang="en-US" dirty="0"/>
              <a:t>Refers to a party </a:t>
            </a:r>
            <a:r>
              <a:rPr lang="en-US" dirty="0" smtClean="0"/>
              <a:t>or agent </a:t>
            </a:r>
            <a:r>
              <a:rPr lang="en-US" dirty="0"/>
              <a:t>who sends the </a:t>
            </a:r>
            <a:r>
              <a:rPr lang="en-US" dirty="0" smtClean="0"/>
              <a:t>intended message to another </a:t>
            </a:r>
            <a:r>
              <a:rPr lang="en-US" dirty="0"/>
              <a:t>party </a:t>
            </a:r>
            <a:r>
              <a:rPr lang="en-US" dirty="0" smtClean="0"/>
              <a:t>or agent</a:t>
            </a:r>
            <a:r>
              <a:rPr lang="en-US" dirty="0"/>
              <a:t>. Sender is also </a:t>
            </a:r>
            <a:r>
              <a:rPr lang="en-US" dirty="0" smtClean="0"/>
              <a:t>referred as </a:t>
            </a:r>
            <a:r>
              <a:rPr lang="en-US" dirty="0"/>
              <a:t>a source in the process </a:t>
            </a:r>
            <a:r>
              <a:rPr lang="en-US" dirty="0" smtClean="0"/>
              <a:t>of communication.</a:t>
            </a:r>
          </a:p>
          <a:p>
            <a:pPr lvl="1"/>
            <a:r>
              <a:rPr lang="en-US" b="1" dirty="0"/>
              <a:t>Ideas or Message: </a:t>
            </a:r>
            <a:r>
              <a:rPr lang="en-US" dirty="0"/>
              <a:t>Refers to the subject matter that the sender wishes to convey to the receiver. </a:t>
            </a:r>
            <a:r>
              <a:rPr lang="en-US" dirty="0" smtClean="0"/>
              <a:t>It may </a:t>
            </a:r>
            <a:r>
              <a:rPr lang="en-US" dirty="0"/>
              <a:t>be an opinion, attitude, feeling, view, order, or suggestion</a:t>
            </a:r>
            <a:r>
              <a:rPr lang="en-US" dirty="0" smtClean="0"/>
              <a:t>.</a:t>
            </a:r>
          </a:p>
          <a:p>
            <a:pPr lvl="1"/>
            <a:r>
              <a:rPr lang="en-US" b="1" dirty="0"/>
              <a:t>Encoding: </a:t>
            </a:r>
            <a:r>
              <a:rPr lang="en-US" dirty="0"/>
              <a:t>Refers to a process that puts the thoughts in a framework of symbols or words</a:t>
            </a:r>
            <a:r>
              <a:rPr lang="en-US" dirty="0" smtClean="0"/>
              <a:t>.</a:t>
            </a:r>
          </a:p>
          <a:p>
            <a:pPr lvl="1"/>
            <a:r>
              <a:rPr lang="en-US" b="1" dirty="0"/>
              <a:t>Communication Channel: </a:t>
            </a:r>
            <a:r>
              <a:rPr lang="en-US" dirty="0"/>
              <a:t>Refers to the channel responsible for the delivery of the message. </a:t>
            </a:r>
            <a:r>
              <a:rPr lang="en-US" dirty="0" smtClean="0"/>
              <a:t>For example </a:t>
            </a:r>
            <a:r>
              <a:rPr lang="en-US" dirty="0"/>
              <a:t>post office, internet and radio.</a:t>
            </a:r>
          </a:p>
          <a:p>
            <a:pPr lvl="1"/>
            <a:r>
              <a:rPr lang="en-US" b="1" dirty="0"/>
              <a:t>Receiver: </a:t>
            </a:r>
            <a:r>
              <a:rPr lang="en-US" dirty="0"/>
              <a:t>Refers to a party or agent who receives the sent message. The receiver is also called </a:t>
            </a:r>
            <a:r>
              <a:rPr lang="en-US" dirty="0" smtClean="0"/>
              <a:t>the audience </a:t>
            </a:r>
            <a:r>
              <a:rPr lang="en-US" dirty="0"/>
              <a:t>or destination.</a:t>
            </a:r>
          </a:p>
          <a:p>
            <a:pPr lvl="1"/>
            <a:r>
              <a:rPr lang="en-US" b="1" dirty="0"/>
              <a:t>Decoding: </a:t>
            </a:r>
            <a:r>
              <a:rPr lang="en-US" dirty="0"/>
              <a:t>Refers to the process of deciphering the received message and understanding </a:t>
            </a:r>
            <a:r>
              <a:rPr lang="en-US" dirty="0" smtClean="0"/>
              <a:t>its intended </a:t>
            </a:r>
            <a:r>
              <a:rPr lang="en-US" dirty="0"/>
              <a:t>meaning.</a:t>
            </a:r>
          </a:p>
          <a:p>
            <a:pPr lvl="1"/>
            <a:r>
              <a:rPr lang="en-US" b="1" dirty="0"/>
              <a:t>Feedback: </a:t>
            </a:r>
            <a:r>
              <a:rPr lang="en-US" dirty="0"/>
              <a:t>Refers to the response of the receiver to the message of the sender. This part of </a:t>
            </a:r>
            <a:r>
              <a:rPr lang="en-US" dirty="0" smtClean="0"/>
              <a:t>the communication </a:t>
            </a:r>
            <a:r>
              <a:rPr lang="en-US" dirty="0"/>
              <a:t>cycle establishes a two-way communication between the receiver and the sender</a:t>
            </a:r>
            <a:r>
              <a:rPr lang="en-US" dirty="0" smtClean="0"/>
              <a:t>. </a:t>
            </a:r>
            <a:r>
              <a:rPr lang="en-US" dirty="0"/>
              <a:t>It can be an acknowledgment of receiving the message or reply to the message.</a:t>
            </a:r>
          </a:p>
        </p:txBody>
      </p:sp>
      <p:sp>
        <p:nvSpPr>
          <p:cNvPr id="6" name="Title 5"/>
          <p:cNvSpPr>
            <a:spLocks noGrp="1"/>
          </p:cNvSpPr>
          <p:nvPr>
            <p:ph type="ctrTitle"/>
          </p:nvPr>
        </p:nvSpPr>
        <p:spPr/>
        <p:txBody>
          <a:bodyPr>
            <a:normAutofit/>
          </a:bodyPr>
          <a:lstStyle/>
          <a:p>
            <a:r>
              <a:rPr lang="en-US" dirty="0">
                <a:solidFill>
                  <a:srgbClr val="0082DA"/>
                </a:solidFill>
              </a:rPr>
              <a:t>Session 1: Communication Cycle</a:t>
            </a:r>
          </a:p>
        </p:txBody>
      </p:sp>
    </p:spTree>
    <p:extLst>
      <p:ext uri="{BB962C8B-B14F-4D97-AF65-F5344CB8AC3E}">
        <p14:creationId xmlns:p14="http://schemas.microsoft.com/office/powerpoint/2010/main" val="7635358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normAutofit/>
          </a:bodyPr>
          <a:lstStyle/>
          <a:p>
            <a:r>
              <a:rPr lang="en-US" dirty="0"/>
              <a:t>Communication can be called effective only if the receiver interprets the message as desired by </a:t>
            </a:r>
            <a:r>
              <a:rPr lang="en-US" dirty="0" smtClean="0"/>
              <a:t>the sender</a:t>
            </a:r>
            <a:r>
              <a:rPr lang="en-US" dirty="0"/>
              <a:t>. </a:t>
            </a:r>
            <a:endParaRPr lang="en-US" dirty="0" smtClean="0"/>
          </a:p>
          <a:p>
            <a:r>
              <a:rPr lang="en-US" dirty="0" smtClean="0"/>
              <a:t>For </a:t>
            </a:r>
            <a:r>
              <a:rPr lang="en-US" dirty="0"/>
              <a:t>example, a business communication is called as effective, when it has seven qualities, </a:t>
            </a:r>
            <a:r>
              <a:rPr lang="en-US" dirty="0" smtClean="0"/>
              <a:t>called 7Cs </a:t>
            </a:r>
            <a:r>
              <a:rPr lang="en-US" dirty="0"/>
              <a:t>or seven principles of effective business communication</a:t>
            </a:r>
            <a:r>
              <a:rPr lang="en-US" dirty="0" smtClean="0"/>
              <a:t>. Following </a:t>
            </a:r>
            <a:r>
              <a:rPr lang="en-US" dirty="0"/>
              <a:t>figure </a:t>
            </a:r>
            <a:r>
              <a:rPr lang="en-US" dirty="0" smtClean="0"/>
              <a:t>shows the 7Cs:</a:t>
            </a:r>
          </a:p>
          <a:p>
            <a:endParaRPr lang="en-US" dirty="0"/>
          </a:p>
        </p:txBody>
      </p:sp>
      <p:sp>
        <p:nvSpPr>
          <p:cNvPr id="6" name="Title 5"/>
          <p:cNvSpPr>
            <a:spLocks noGrp="1"/>
          </p:cNvSpPr>
          <p:nvPr>
            <p:ph type="ctrTitle"/>
          </p:nvPr>
        </p:nvSpPr>
        <p:spPr/>
        <p:txBody>
          <a:bodyPr>
            <a:normAutofit/>
          </a:bodyPr>
          <a:lstStyle/>
          <a:p>
            <a:r>
              <a:rPr lang="en-US" sz="2800" dirty="0">
                <a:solidFill>
                  <a:schemeClr val="accent6">
                    <a:lumMod val="75000"/>
                  </a:schemeClr>
                </a:solidFill>
              </a:rPr>
              <a:t>Effective Communication</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71800" y="3048000"/>
            <a:ext cx="3743325" cy="31813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92101850"/>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normAutofit/>
          </a:bodyPr>
          <a:lstStyle/>
          <a:p>
            <a:r>
              <a:rPr lang="en-US" dirty="0" smtClean="0"/>
              <a:t>The description of the 7Cs are as follows:</a:t>
            </a:r>
          </a:p>
          <a:p>
            <a:pPr lvl="1"/>
            <a:r>
              <a:rPr lang="en-US" b="1" dirty="0"/>
              <a:t>Clarity: </a:t>
            </a:r>
            <a:r>
              <a:rPr lang="en-US" dirty="0"/>
              <a:t>Requires that a simple language </a:t>
            </a:r>
            <a:r>
              <a:rPr lang="en-US" dirty="0" smtClean="0"/>
              <a:t>should be </a:t>
            </a:r>
            <a:r>
              <a:rPr lang="en-US" dirty="0"/>
              <a:t>used in communication. Moreover, </a:t>
            </a:r>
            <a:r>
              <a:rPr lang="en-US" dirty="0" smtClean="0"/>
              <a:t>the communication </a:t>
            </a:r>
            <a:r>
              <a:rPr lang="en-US" dirty="0"/>
              <a:t>should be clear enough so that </a:t>
            </a:r>
            <a:r>
              <a:rPr lang="en-US" dirty="0" smtClean="0"/>
              <a:t>the receiver </a:t>
            </a:r>
            <a:r>
              <a:rPr lang="en-US" dirty="0"/>
              <a:t>can easily understand the message of </a:t>
            </a:r>
            <a:r>
              <a:rPr lang="en-US" dirty="0" smtClean="0"/>
              <a:t>the sender.</a:t>
            </a:r>
          </a:p>
          <a:p>
            <a:pPr lvl="1"/>
            <a:r>
              <a:rPr lang="en-US" b="1" dirty="0"/>
              <a:t>Completeness: </a:t>
            </a:r>
            <a:r>
              <a:rPr lang="en-US" dirty="0"/>
              <a:t>Implies that communication should contain all </a:t>
            </a:r>
            <a:r>
              <a:rPr lang="en-US" dirty="0" smtClean="0"/>
              <a:t>the information </a:t>
            </a:r>
            <a:r>
              <a:rPr lang="en-US" dirty="0"/>
              <a:t>necessary to get </a:t>
            </a:r>
            <a:r>
              <a:rPr lang="en-US" dirty="0" smtClean="0"/>
              <a:t>the desirable </a:t>
            </a:r>
            <a:r>
              <a:rPr lang="en-US" dirty="0"/>
              <a:t>response from the sender.  </a:t>
            </a:r>
            <a:r>
              <a:rPr lang="en-US" dirty="0" smtClean="0"/>
              <a:t>On </a:t>
            </a:r>
            <a:r>
              <a:rPr lang="en-US" dirty="0"/>
              <a:t>the other hand, the </a:t>
            </a:r>
            <a:r>
              <a:rPr lang="en-US" dirty="0" smtClean="0"/>
              <a:t>sender should </a:t>
            </a:r>
            <a:r>
              <a:rPr lang="en-US" dirty="0"/>
              <a:t>answer all the </a:t>
            </a:r>
            <a:r>
              <a:rPr lang="en-US" dirty="0" smtClean="0"/>
              <a:t>questions asked </a:t>
            </a:r>
            <a:r>
              <a:rPr lang="en-US" dirty="0"/>
              <a:t>by the receiver and pay attention to all minute details</a:t>
            </a:r>
            <a:r>
              <a:rPr lang="en-US" dirty="0" smtClean="0"/>
              <a:t>.</a:t>
            </a:r>
            <a:r>
              <a:rPr lang="en-US" dirty="0"/>
              <a:t> </a:t>
            </a:r>
            <a:endParaRPr lang="en-US" dirty="0" smtClean="0"/>
          </a:p>
          <a:p>
            <a:pPr lvl="1"/>
            <a:r>
              <a:rPr lang="en-US" b="1" dirty="0" smtClean="0"/>
              <a:t>Conciseness</a:t>
            </a:r>
            <a:r>
              <a:rPr lang="en-US" b="1" dirty="0"/>
              <a:t>: </a:t>
            </a:r>
            <a:r>
              <a:rPr lang="en-US" dirty="0"/>
              <a:t>Implies that the message should be free from superfluous details, which helps in </a:t>
            </a:r>
            <a:r>
              <a:rPr lang="en-US" dirty="0" smtClean="0"/>
              <a:t>saving the </a:t>
            </a:r>
            <a:r>
              <a:rPr lang="en-US" dirty="0"/>
              <a:t>time of both, the sender and the receiver</a:t>
            </a:r>
            <a:r>
              <a:rPr lang="en-US" dirty="0" smtClean="0"/>
              <a:t>.</a:t>
            </a:r>
          </a:p>
          <a:p>
            <a:pPr lvl="1"/>
            <a:r>
              <a:rPr lang="en-US" b="1" dirty="0"/>
              <a:t>Consideration: </a:t>
            </a:r>
            <a:r>
              <a:rPr lang="en-US" dirty="0"/>
              <a:t>Requires preparing the message keeping the recipient in mind. A sender, </a:t>
            </a:r>
            <a:r>
              <a:rPr lang="en-US" dirty="0" smtClean="0"/>
              <a:t>while sending </a:t>
            </a:r>
            <a:r>
              <a:rPr lang="en-US" dirty="0"/>
              <a:t>the message should take into consideration the views, thoughts, background, </a:t>
            </a:r>
            <a:r>
              <a:rPr lang="en-US" dirty="0" smtClean="0"/>
              <a:t>mindset, and </a:t>
            </a:r>
            <a:r>
              <a:rPr lang="en-US" dirty="0"/>
              <a:t>education level of the receiver and vice versa</a:t>
            </a:r>
            <a:r>
              <a:rPr lang="en-US" dirty="0" smtClean="0"/>
              <a:t>.</a:t>
            </a:r>
          </a:p>
          <a:p>
            <a:pPr lvl="1"/>
            <a:r>
              <a:rPr lang="en-US" b="1" dirty="0"/>
              <a:t>Correctness: </a:t>
            </a:r>
            <a:r>
              <a:rPr lang="en-US" dirty="0"/>
              <a:t>Implies that the message should state accurate facts and figures</a:t>
            </a:r>
            <a:r>
              <a:rPr lang="en-US" dirty="0" smtClean="0"/>
              <a:t>.</a:t>
            </a:r>
          </a:p>
          <a:p>
            <a:pPr lvl="1"/>
            <a:r>
              <a:rPr lang="en-US" b="1" dirty="0"/>
              <a:t>Concreteness: </a:t>
            </a:r>
            <a:r>
              <a:rPr lang="en-US" dirty="0"/>
              <a:t>Implies that the message should be specific and to the point</a:t>
            </a:r>
            <a:r>
              <a:rPr lang="en-US" dirty="0" smtClean="0"/>
              <a:t>.</a:t>
            </a:r>
          </a:p>
          <a:p>
            <a:pPr lvl="1"/>
            <a:r>
              <a:rPr lang="en-US" b="1" dirty="0"/>
              <a:t>Courtesy: </a:t>
            </a:r>
            <a:r>
              <a:rPr lang="en-US" dirty="0"/>
              <a:t>Constitutes one of the important elements of an effective business communication.</a:t>
            </a:r>
            <a:endParaRPr lang="en-US" dirty="0" smtClean="0"/>
          </a:p>
          <a:p>
            <a:pPr lvl="1"/>
            <a:endParaRPr lang="en-US" dirty="0"/>
          </a:p>
        </p:txBody>
      </p:sp>
      <p:sp>
        <p:nvSpPr>
          <p:cNvPr id="6" name="Title 5"/>
          <p:cNvSpPr>
            <a:spLocks noGrp="1"/>
          </p:cNvSpPr>
          <p:nvPr>
            <p:ph type="ctrTitle"/>
          </p:nvPr>
        </p:nvSpPr>
        <p:spPr/>
        <p:txBody>
          <a:bodyPr>
            <a:normAutofit/>
          </a:bodyPr>
          <a:lstStyle/>
          <a:p>
            <a:r>
              <a:rPr lang="en-US" sz="2800" dirty="0">
                <a:solidFill>
                  <a:schemeClr val="accent6">
                    <a:lumMod val="75000"/>
                  </a:schemeClr>
                </a:solidFill>
              </a:rPr>
              <a:t>Effective Communication</a:t>
            </a:r>
          </a:p>
        </p:txBody>
      </p:sp>
    </p:spTree>
    <p:extLst>
      <p:ext uri="{BB962C8B-B14F-4D97-AF65-F5344CB8AC3E}">
        <p14:creationId xmlns:p14="http://schemas.microsoft.com/office/powerpoint/2010/main" val="1639435733"/>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normAutofit/>
          </a:bodyPr>
          <a:lstStyle/>
          <a:p>
            <a:r>
              <a:rPr lang="en-US" dirty="0"/>
              <a:t>Irrespective of the paths of communication flow, there are certain barriers that prevent the </a:t>
            </a:r>
            <a:r>
              <a:rPr lang="en-US" dirty="0" smtClean="0"/>
              <a:t>facilitation of </a:t>
            </a:r>
            <a:r>
              <a:rPr lang="en-US" dirty="0"/>
              <a:t>effective communication. These barriers are called communication barriers. </a:t>
            </a:r>
            <a:endParaRPr lang="en-US" dirty="0" smtClean="0"/>
          </a:p>
          <a:p>
            <a:r>
              <a:rPr lang="en-US" dirty="0" smtClean="0"/>
              <a:t>Some common communication </a:t>
            </a:r>
            <a:r>
              <a:rPr lang="en-US" dirty="0"/>
              <a:t>barriers are shown in </a:t>
            </a:r>
            <a:r>
              <a:rPr lang="en-US" dirty="0" smtClean="0"/>
              <a:t>the following figure:</a:t>
            </a:r>
          </a:p>
          <a:p>
            <a:endParaRPr lang="en-US" dirty="0"/>
          </a:p>
        </p:txBody>
      </p:sp>
      <p:sp>
        <p:nvSpPr>
          <p:cNvPr id="6" name="Title 5"/>
          <p:cNvSpPr>
            <a:spLocks noGrp="1"/>
          </p:cNvSpPr>
          <p:nvPr>
            <p:ph type="ctrTitle"/>
          </p:nvPr>
        </p:nvSpPr>
        <p:spPr/>
        <p:txBody>
          <a:bodyPr>
            <a:normAutofit/>
          </a:bodyPr>
          <a:lstStyle/>
          <a:p>
            <a:r>
              <a:rPr lang="en-US" sz="2800" dirty="0">
                <a:solidFill>
                  <a:schemeClr val="accent6">
                    <a:lumMod val="75000"/>
                  </a:schemeClr>
                </a:solidFill>
              </a:rPr>
              <a:t>Barriers to Communication</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200" y="2743200"/>
            <a:ext cx="4114800" cy="361998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9419778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normAutofit/>
          </a:bodyPr>
          <a:lstStyle/>
          <a:p>
            <a:r>
              <a:rPr lang="en-US" dirty="0" smtClean="0"/>
              <a:t>The descriptions of </a:t>
            </a:r>
            <a:r>
              <a:rPr lang="en-US" dirty="0"/>
              <a:t>t</a:t>
            </a:r>
            <a:r>
              <a:rPr lang="en-US" dirty="0" smtClean="0"/>
              <a:t>he barriers are explained </a:t>
            </a:r>
            <a:r>
              <a:rPr lang="en-US" dirty="0"/>
              <a:t>as follows</a:t>
            </a:r>
            <a:r>
              <a:rPr lang="en-US" dirty="0" smtClean="0"/>
              <a:t>:</a:t>
            </a:r>
          </a:p>
          <a:p>
            <a:pPr lvl="1"/>
            <a:r>
              <a:rPr lang="en-US" b="1" dirty="0"/>
              <a:t>Physical Barriers: </a:t>
            </a:r>
            <a:r>
              <a:rPr lang="en-US" dirty="0"/>
              <a:t>Occur due to </a:t>
            </a:r>
            <a:r>
              <a:rPr lang="en-US" dirty="0" smtClean="0"/>
              <a:t>discrepancy in </a:t>
            </a:r>
            <a:r>
              <a:rPr lang="en-US" dirty="0"/>
              <a:t>the perception of the receiver </a:t>
            </a:r>
            <a:r>
              <a:rPr lang="en-US" dirty="0" smtClean="0"/>
              <a:t>or the </a:t>
            </a:r>
            <a:r>
              <a:rPr lang="en-US" dirty="0"/>
              <a:t>sender</a:t>
            </a:r>
            <a:r>
              <a:rPr lang="en-US" dirty="0" smtClean="0"/>
              <a:t>.</a:t>
            </a:r>
          </a:p>
          <a:p>
            <a:pPr lvl="1"/>
            <a:r>
              <a:rPr lang="en-US" b="1" dirty="0"/>
              <a:t>Personal Barriers: </a:t>
            </a:r>
            <a:r>
              <a:rPr lang="en-US" dirty="0"/>
              <a:t>Comprises </a:t>
            </a:r>
            <a:r>
              <a:rPr lang="en-US" dirty="0" smtClean="0"/>
              <a:t>factors, such </a:t>
            </a:r>
            <a:r>
              <a:rPr lang="en-US" dirty="0"/>
              <a:t>as attitude toward </a:t>
            </a:r>
            <a:r>
              <a:rPr lang="en-US" dirty="0" smtClean="0"/>
              <a:t>superiors, colleagues </a:t>
            </a:r>
            <a:r>
              <a:rPr lang="en-US" dirty="0"/>
              <a:t>and other employees </a:t>
            </a:r>
            <a:r>
              <a:rPr lang="en-US" dirty="0" smtClean="0"/>
              <a:t>working in </a:t>
            </a:r>
            <a:r>
              <a:rPr lang="en-US" dirty="0"/>
              <a:t>the organization</a:t>
            </a:r>
            <a:r>
              <a:rPr lang="en-US" dirty="0" smtClean="0"/>
              <a:t>.</a:t>
            </a:r>
          </a:p>
          <a:p>
            <a:pPr lvl="1"/>
            <a:r>
              <a:rPr lang="en-US" b="1" dirty="0"/>
              <a:t>Organizational Barriers: </a:t>
            </a:r>
            <a:r>
              <a:rPr lang="en-US" dirty="0"/>
              <a:t>Include those communication barriers that are caused because </a:t>
            </a:r>
            <a:r>
              <a:rPr lang="en-US" dirty="0" smtClean="0"/>
              <a:t>of excessive </a:t>
            </a:r>
            <a:r>
              <a:rPr lang="en-US" dirty="0"/>
              <a:t>formality and rigidness in organizational structures. Organizational barriers arise </a:t>
            </a:r>
            <a:r>
              <a:rPr lang="en-US" dirty="0" smtClean="0"/>
              <a:t>because of </a:t>
            </a:r>
            <a:r>
              <a:rPr lang="en-US" dirty="0"/>
              <a:t>complexity in organizational policies, and rules and lack of communication facilities</a:t>
            </a:r>
            <a:r>
              <a:rPr lang="en-US" dirty="0" smtClean="0"/>
              <a:t>.</a:t>
            </a:r>
          </a:p>
          <a:p>
            <a:pPr lvl="1"/>
            <a:r>
              <a:rPr lang="en-US" b="1" dirty="0"/>
              <a:t>Socio-Psychological Barriers: </a:t>
            </a:r>
            <a:r>
              <a:rPr lang="en-US" dirty="0"/>
              <a:t>Involve factors like the </a:t>
            </a:r>
            <a:r>
              <a:rPr lang="en-US" dirty="0" smtClean="0"/>
              <a:t>psychological needs </a:t>
            </a:r>
            <a:r>
              <a:rPr lang="en-US" dirty="0"/>
              <a:t>and feeling of a person, place in society, status in the </a:t>
            </a:r>
            <a:r>
              <a:rPr lang="en-US" dirty="0" smtClean="0"/>
              <a:t>hierarchical </a:t>
            </a:r>
            <a:r>
              <a:rPr lang="en-US" dirty="0"/>
              <a:t>structure of the organization, differences in attitudes, family background, cultural differences, etc</a:t>
            </a:r>
            <a:r>
              <a:rPr lang="en-US" dirty="0" smtClean="0"/>
              <a:t>., are </a:t>
            </a:r>
            <a:r>
              <a:rPr lang="en-US" dirty="0"/>
              <a:t>prime barriers in the communication process</a:t>
            </a:r>
            <a:r>
              <a:rPr lang="en-US" dirty="0" smtClean="0"/>
              <a:t>.</a:t>
            </a:r>
          </a:p>
          <a:p>
            <a:pPr lvl="1"/>
            <a:r>
              <a:rPr lang="en-US" b="1" dirty="0"/>
              <a:t>Semantic Barriers: </a:t>
            </a:r>
            <a:r>
              <a:rPr lang="en-US" dirty="0"/>
              <a:t>Refers to the difficulties that occur in communication because the same </a:t>
            </a:r>
            <a:r>
              <a:rPr lang="en-US" dirty="0" smtClean="0"/>
              <a:t>word or </a:t>
            </a:r>
            <a:r>
              <a:rPr lang="en-US" dirty="0"/>
              <a:t>symbol is interpreted in different ways by different individuals. For example, in some </a:t>
            </a:r>
            <a:r>
              <a:rPr lang="en-US" dirty="0" smtClean="0"/>
              <a:t>European countries</a:t>
            </a:r>
            <a:r>
              <a:rPr lang="en-US" dirty="0"/>
              <a:t>, such as Portugal, red flag indicates danger, whereas in Korea, white flag is used for </a:t>
            </a:r>
            <a:r>
              <a:rPr lang="en-US" dirty="0" smtClean="0"/>
              <a:t>the same </a:t>
            </a:r>
            <a:r>
              <a:rPr lang="en-US" dirty="0"/>
              <a:t>purpose. The misinterpretation of symbols or words leads to the failure of communication.</a:t>
            </a:r>
            <a:endParaRPr lang="en-US" dirty="0" smtClean="0"/>
          </a:p>
          <a:p>
            <a:pPr lvl="1"/>
            <a:endParaRPr lang="en-US" dirty="0"/>
          </a:p>
        </p:txBody>
      </p:sp>
      <p:sp>
        <p:nvSpPr>
          <p:cNvPr id="6" name="Title 5"/>
          <p:cNvSpPr>
            <a:spLocks noGrp="1"/>
          </p:cNvSpPr>
          <p:nvPr>
            <p:ph type="ctrTitle"/>
          </p:nvPr>
        </p:nvSpPr>
        <p:spPr/>
        <p:txBody>
          <a:bodyPr>
            <a:normAutofit/>
          </a:bodyPr>
          <a:lstStyle/>
          <a:p>
            <a:r>
              <a:rPr lang="en-US" sz="2800" dirty="0">
                <a:solidFill>
                  <a:schemeClr val="accent6">
                    <a:lumMod val="75000"/>
                  </a:schemeClr>
                </a:solidFill>
              </a:rPr>
              <a:t>Barriers to Communication</a:t>
            </a:r>
          </a:p>
        </p:txBody>
      </p:sp>
    </p:spTree>
    <p:extLst>
      <p:ext uri="{BB962C8B-B14F-4D97-AF65-F5344CB8AC3E}">
        <p14:creationId xmlns:p14="http://schemas.microsoft.com/office/powerpoint/2010/main" val="2815366369"/>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8.0&quot;&gt;&lt;object type=&quot;1&quot; unique_id=&quot;10001&quot;&gt;&lt;object type=&quot;2&quot; unique_id=&quot;10002&quot;&gt;&lt;object type=&quot;3&quot; unique_id=&quot;10003&quot;&gt;&lt;property id=&quot;20148&quot; value=&quot;5&quot;/&gt;&lt;property id=&quot;20300&quot; value=&quot;Slide 1 - &amp;quot;Communication Skills - 1&amp;quot;&quot;/&gt;&lt;property id=&quot;20307&quot; value=&quot;256&quot;/&gt;&lt;/object&gt;&lt;object type=&quot;3&quot; unique_id=&quot;10004&quot;&gt;&lt;property id=&quot;20148&quot; value=&quot;5&quot;/&gt;&lt;property id=&quot;20300&quot; value=&quot;Slide 2 - &amp;quot;Learning Objectives&amp;quot;&quot;/&gt;&lt;property id=&quot;20307&quot; value=&quot;257&quot;/&gt;&lt;/object&gt;&lt;object type=&quot;3&quot; unique_id=&quot;16608&quot;&gt;&lt;property id=&quot;20148&quot; value=&quot;5&quot;/&gt;&lt;property id=&quot;20300&quot; value=&quot;Slide 3 - &amp;quot;Introduction&amp;quot;&quot;/&gt;&lt;property id=&quot;20307&quot; value=&quot;334&quot;/&gt;&lt;/object&gt;&lt;object type=&quot;3&quot; unique_id=&quot;27591&quot;&gt;&lt;property id=&quot;20148&quot; value=&quot;5&quot;/&gt;&lt;property id=&quot;20300&quot; value=&quot;Slide 4 - &amp;quot;Session 1: Communication Cycle&amp;quot;&quot;/&gt;&lt;property id=&quot;20307&quot; value=&quot;380&quot;/&gt;&lt;/object&gt;&lt;object type=&quot;3&quot; unique_id=&quot;27592&quot;&gt;&lt;property id=&quot;20148&quot; value=&quot;5&quot;/&gt;&lt;property id=&quot;20300&quot; value=&quot;Slide 5 - &amp;quot;Session 1: Communication Cycle&amp;quot;&quot;/&gt;&lt;property id=&quot;20307&quot; value=&quot;381&quot;/&gt;&lt;/object&gt;&lt;object type=&quot;3&quot; unique_id=&quot;27593&quot;&gt;&lt;property id=&quot;20148&quot; value=&quot;5&quot;/&gt;&lt;property id=&quot;20300&quot; value=&quot;Slide 6 - &amp;quot;Effective Communication&amp;quot;&quot;/&gt;&lt;property id=&quot;20307&quot; value=&quot;382&quot;/&gt;&lt;/object&gt;&lt;object type=&quot;3&quot; unique_id=&quot;27594&quot;&gt;&lt;property id=&quot;20148&quot; value=&quot;5&quot;/&gt;&lt;property id=&quot;20300&quot; value=&quot;Slide 7 - &amp;quot;Effective Communication&amp;quot;&quot;/&gt;&lt;property id=&quot;20307&quot; value=&quot;383&quot;/&gt;&lt;/object&gt;&lt;object type=&quot;3&quot; unique_id=&quot;27595&quot;&gt;&lt;property id=&quot;20148&quot; value=&quot;5&quot;/&gt;&lt;property id=&quot;20300&quot; value=&quot;Slide 8 - &amp;quot;Barriers to Communication&amp;quot;&quot;/&gt;&lt;property id=&quot;20307&quot; value=&quot;384&quot;/&gt;&lt;/object&gt;&lt;object type=&quot;3&quot; unique_id=&quot;27596&quot;&gt;&lt;property id=&quot;20148&quot; value=&quot;5&quot;/&gt;&lt;property id=&quot;20300&quot; value=&quot;Slide 9 - &amp;quot;Barriers to Communication&amp;quot;&quot;/&gt;&lt;property id=&quot;20307&quot; value=&quot;385&quot;/&gt;&lt;/object&gt;&lt;object type=&quot;3&quot; unique_id=&quot;27597&quot;&gt;&lt;property id=&quot;20148&quot; value=&quot;5&quot;/&gt;&lt;property id=&quot;20300&quot; value=&quot;Slide 10 - &amp;quot;Overcoming the Barriers&amp;quot;&quot;/&gt;&lt;property id=&quot;20307&quot; value=&quot;396&quot;/&gt;&lt;/object&gt;&lt;object type=&quot;3&quot; unique_id=&quot;27598&quot;&gt;&lt;property id=&quot;20148&quot; value=&quot;5&quot;/&gt;&lt;property id=&quot;20300&quot; value=&quot;Slide 11 - &amp;quot;SWOT Analysis&amp;quot;&quot;/&gt;&lt;property id=&quot;20307&quot; value=&quot;395&quot;/&gt;&lt;/object&gt;&lt;object type=&quot;3&quot; unique_id=&quot;27599&quot;&gt;&lt;property id=&quot;20148&quot; value=&quot;5&quot;/&gt;&lt;property id=&quot;20300&quot; value=&quot;Slide 12 - &amp;quot;SWOT Analysis&amp;quot;&quot;/&gt;&lt;property id=&quot;20307&quot; value=&quot;394&quot;/&gt;&lt;/object&gt;&lt;object type=&quot;3&quot; unique_id=&quot;27600&quot;&gt;&lt;property id=&quot;20148&quot; value=&quot;5&quot;/&gt;&lt;property id=&quot;20300&quot; value=&quot;Slide 13 - &amp;quot;Session 2: Importance of Communication Skills&amp;quot;&quot;/&gt;&lt;property id=&quot;20307&quot; value=&quot;393&quot;/&gt;&lt;/object&gt;&lt;object type=&quot;3&quot; unique_id=&quot;27601&quot;&gt;&lt;property id=&quot;20148&quot; value=&quot;5&quot;/&gt;&lt;property id=&quot;20300&quot; value=&quot;Slide 14 - &amp;quot;Session 2: Importance of Communication Skills&amp;quot;&quot;/&gt;&lt;property id=&quot;20307&quot; value=&quot;397&quot;/&gt;&lt;/object&gt;&lt;object type=&quot;3&quot; unique_id=&quot;27602&quot;&gt;&lt;property id=&quot;20148&quot; value=&quot;5&quot;/&gt;&lt;property id=&quot;20300&quot; value=&quot;Slide 15 - &amp;quot;Session 3: Methods of Communication&amp;quot;&quot;/&gt;&lt;property id=&quot;20307&quot; value=&quot;392&quot;/&gt;&lt;/object&gt;&lt;object type=&quot;3&quot; unique_id=&quot;27604&quot;&gt;&lt;property id=&quot;20148&quot; value=&quot;5&quot;/&gt;&lt;property id=&quot;20300&quot; value=&quot;Slide 16 - &amp;quot;Session 3: Methods of Communication&amp;quot;&quot;/&gt;&lt;property id=&quot;20307&quot; value=&quot;399&quot;/&gt;&lt;/object&gt;&lt;object type=&quot;3&quot; unique_id=&quot;27605&quot;&gt;&lt;property id=&quot;20148&quot; value=&quot;5&quot;/&gt;&lt;property id=&quot;20300&quot; value=&quot;Slide 17 - &amp;quot;Session 3: Methods of Communication&amp;quot;&quot;/&gt;&lt;property id=&quot;20307&quot; value=&quot;400&quot;/&gt;&lt;/object&gt;&lt;object type=&quot;3&quot; unique_id=&quot;27606&quot;&gt;&lt;property id=&quot;20148&quot; value=&quot;5&quot;/&gt;&lt;property id=&quot;20300&quot; value=&quot;Slide 18 - &amp;quot;Session 3: Methods of Communication&amp;quot;&quot;/&gt;&lt;property id=&quot;20307&quot; value=&quot;401&quot;/&gt;&lt;/object&gt;&lt;object type=&quot;3&quot; unique_id=&quot;27607&quot;&gt;&lt;property id=&quot;20148&quot; value=&quot;5&quot;/&gt;&lt;property id=&quot;20300&quot; value=&quot;Slide 19 - &amp;quot;Session 3: Methods of Communication&amp;quot;&quot;/&gt;&lt;property id=&quot;20307&quot; value=&quot;402&quot;/&gt;&lt;/object&gt;&lt;object type=&quot;3&quot; unique_id=&quot;27608&quot;&gt;&lt;property id=&quot;20148&quot; value=&quot;5&quot;/&gt;&lt;property id=&quot;20300&quot; value=&quot;Slide 20 - &amp;quot;Session 3: Methods of Communication&amp;quot;&quot;/&gt;&lt;property id=&quot;20307&quot; value=&quot;403&quot;/&gt;&lt;/object&gt;&lt;object type=&quot;3&quot; unique_id=&quot;27609&quot;&gt;&lt;property id=&quot;20148&quot; value=&quot;5&quot;/&gt;&lt;property id=&quot;20300&quot; value=&quot;Slide 21 - &amp;quot;Session 3: Methods of Communication&amp;quot;&quot;/&gt;&lt;property id=&quot;20307&quot; value=&quot;404&quot;/&gt;&lt;/object&gt;&lt;object type=&quot;3&quot; unique_id=&quot;27610&quot;&gt;&lt;property id=&quot;20148&quot; value=&quot;5&quot;/&gt;&lt;property id=&quot;20300&quot; value=&quot;Slide 22 - &amp;quot;Session 3: Methods of Communication&amp;quot;&quot;/&gt;&lt;property id=&quot;20307&quot; value=&quot;405&quot;/&gt;&lt;/object&gt;&lt;object type=&quot;3&quot; unique_id=&quot;27611&quot;&gt;&lt;property id=&quot;20148&quot; value=&quot;5&quot;/&gt;&lt;property id=&quot;20300&quot; value=&quot;Slide 23 - &amp;quot;Session 4: Perspectives in Communication&amp;quot;&quot;/&gt;&lt;property id=&quot;20307&quot; value=&quot;391&quot;/&gt;&lt;/object&gt;&lt;object type=&quot;3&quot; unique_id=&quot;27612&quot;&gt;&lt;property id=&quot;20148&quot; value=&quot;5&quot;/&gt;&lt;property id=&quot;20300&quot; value=&quot;Slide 24 - &amp;quot;Session 5: Writing Skills&amp;quot;&quot;/&gt;&lt;property id=&quot;20307&quot; value=&quot;390&quot;/&gt;&lt;/object&gt;&lt;object type=&quot;3&quot; unique_id=&quot;27613&quot;&gt;&lt;property id=&quot;20148&quot; value=&quot;5&quot;/&gt;&lt;property id=&quot;20300&quot; value=&quot;Slide 25 - &amp;quot;Session 5: Writing Skills&amp;quot;&quot;/&gt;&lt;property id=&quot;20307&quot; value=&quot;406&quot;/&gt;&lt;/object&gt;&lt;object type=&quot;3&quot; unique_id=&quot;27614&quot;&gt;&lt;property id=&quot;20148&quot; value=&quot;5&quot;/&gt;&lt;property id=&quot;20300&quot; value=&quot;Slide 26 - &amp;quot;Phrases&amp;quot;&quot;/&gt;&lt;property id=&quot;20307&quot; value=&quot;389&quot;/&gt;&lt;/object&gt;&lt;object type=&quot;3&quot; unique_id=&quot;27615&quot;&gt;&lt;property id=&quot;20148&quot; value=&quot;5&quot;/&gt;&lt;property id=&quot;20300&quot; value=&quot;Slide 27 - &amp;quot;Kinds of Sentences&amp;quot;&quot;/&gt;&lt;property id=&quot;20307&quot; value=&quot;388&quot;/&gt;&lt;/object&gt;&lt;object type=&quot;3&quot; unique_id=&quot;27616&quot;&gt;&lt;property id=&quot;20148&quot; value=&quot;5&quot;/&gt;&lt;property id=&quot;20300&quot; value=&quot;Slide 28 - &amp;quot;Parts of a Sentence&amp;quot;&quot;/&gt;&lt;property id=&quot;20307&quot; value=&quot;387&quot;/&gt;&lt;/object&gt;&lt;object type=&quot;3&quot; unique_id=&quot;27617&quot;&gt;&lt;property id=&quot;20148&quot; value=&quot;5&quot;/&gt;&lt;property id=&quot;20300&quot; value=&quot;Slide 29 - &amp;quot;Parts of a Speech&amp;quot;&quot;/&gt;&lt;property id=&quot;20307&quot; value=&quot;386&quot;/&gt;&lt;/object&gt;&lt;object type=&quot;3&quot; unique_id=&quot;27618&quot;&gt;&lt;property id=&quot;20148&quot; value=&quot;5&quot;/&gt;&lt;property id=&quot;20300&quot; value=&quot;Slide 30 - &amp;quot;Parts of a Speech&amp;quot;&quot;/&gt;&lt;property id=&quot;20307&quot; value=&quot;408&quot;/&gt;&lt;/object&gt;&lt;object type=&quot;3&quot; unique_id=&quot;27619&quot;&gt;&lt;property id=&quot;20148&quot; value=&quot;5&quot;/&gt;&lt;property id=&quot;20300&quot; value=&quot;Slide 31 - &amp;quot;Parts of a Speech&amp;quot;&quot;/&gt;&lt;property id=&quot;20307&quot; value=&quot;409&quot;/&gt;&lt;/object&gt;&lt;object type=&quot;3&quot; unique_id=&quot;27620&quot;&gt;&lt;property id=&quot;20148&quot; value=&quot;5&quot;/&gt;&lt;property id=&quot;20300&quot; value=&quot;Slide 33 - &amp;quot;Use of Articles&amp;quot;&quot;/&gt;&lt;property id=&quot;20307&quot; value=&quot;407&quot;/&gt;&lt;/object&gt;&lt;object type=&quot;3&quot; unique_id=&quot;27621&quot;&gt;&lt;property id=&quot;20148&quot; value=&quot;5&quot;/&gt;&lt;property id=&quot;20300&quot; value=&quot;Slide 34 - &amp;quot;Construction of a Paragraph&amp;quot;&quot;/&gt;&lt;property id=&quot;20307&quot; value=&quot;410&quot;/&gt;&lt;/object&gt;&lt;object type=&quot;3&quot; unique_id=&quot;27622&quot;&gt;&lt;property id=&quot;20148&quot; value=&quot;5&quot;/&gt;&lt;property id=&quot;20300&quot; value=&quot;Slide 35&quot;/&gt;&lt;property id=&quot;20307&quot; value=&quot;411&quot;/&gt;&lt;/object&gt;&lt;object type=&quot;3&quot; unique_id=&quot;28593&quot;&gt;&lt;property id=&quot;20148&quot; value=&quot;5&quot;/&gt;&lt;property id=&quot;20300&quot; value=&quot;Slide 32 - &amp;quot;Parts of a Speech&amp;quot;&quot;/&gt;&lt;property id=&quot;20307&quot; value=&quot;412&quot;/&gt;&lt;/object&gt;&lt;/object&gt;&lt;object type=&quot;8&quot; unique_id=&quot;10086&quo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2643</TotalTime>
  <Words>4857</Words>
  <Application>Microsoft Office PowerPoint</Application>
  <PresentationFormat>On-screen Show (4:3)</PresentationFormat>
  <Paragraphs>298</Paragraphs>
  <Slides>35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35</vt:i4>
      </vt:variant>
    </vt:vector>
  </HeadingPairs>
  <TitlesOfParts>
    <vt:vector size="40" baseType="lpstr">
      <vt:lpstr>Arial</vt:lpstr>
      <vt:lpstr>Calibri</vt:lpstr>
      <vt:lpstr>Cambria Math</vt:lpstr>
      <vt:lpstr>Wingdings</vt:lpstr>
      <vt:lpstr>Office Theme</vt:lpstr>
      <vt:lpstr>Communication Skills - 1</vt:lpstr>
      <vt:lpstr>Learning Objectives</vt:lpstr>
      <vt:lpstr>Introduction</vt:lpstr>
      <vt:lpstr>Session 1: Communication Cycle</vt:lpstr>
      <vt:lpstr>Session 1: Communication Cycle</vt:lpstr>
      <vt:lpstr>Effective Communication</vt:lpstr>
      <vt:lpstr>Effective Communication</vt:lpstr>
      <vt:lpstr>Barriers to Communication</vt:lpstr>
      <vt:lpstr>Barriers to Communication</vt:lpstr>
      <vt:lpstr>Overcoming the Barriers</vt:lpstr>
      <vt:lpstr>SWOT Analysis</vt:lpstr>
      <vt:lpstr>SWOT Analysis</vt:lpstr>
      <vt:lpstr>Session 2: Importance of Communication Skills</vt:lpstr>
      <vt:lpstr>Session 2: Importance of Communication Skills</vt:lpstr>
      <vt:lpstr>Session 3: Methods of Communication</vt:lpstr>
      <vt:lpstr>Session 3: Methods of Communication</vt:lpstr>
      <vt:lpstr>Session 3: Methods of Communication</vt:lpstr>
      <vt:lpstr>Session 3: Methods of Communication</vt:lpstr>
      <vt:lpstr>Session 3: Methods of Communication</vt:lpstr>
      <vt:lpstr>Session 3: Methods of Communication</vt:lpstr>
      <vt:lpstr>Session 3: Methods of Communication</vt:lpstr>
      <vt:lpstr>Session 3: Methods of Communication</vt:lpstr>
      <vt:lpstr>Session 4: Perspectives in Communication</vt:lpstr>
      <vt:lpstr>Session 5: Writing Skills</vt:lpstr>
      <vt:lpstr>Session 5: Writing Skills</vt:lpstr>
      <vt:lpstr>Phrases</vt:lpstr>
      <vt:lpstr>Kinds of Sentences</vt:lpstr>
      <vt:lpstr>Parts of a Sentence</vt:lpstr>
      <vt:lpstr>Parts of a Speech</vt:lpstr>
      <vt:lpstr>Parts of a Speech</vt:lpstr>
      <vt:lpstr>Parts of a Speech</vt:lpstr>
      <vt:lpstr>Parts of a Speech</vt:lpstr>
      <vt:lpstr>Use of Articles</vt:lpstr>
      <vt:lpstr>Construction of a Paragraph</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Charu</dc:creator>
  <cp:lastModifiedBy>User</cp:lastModifiedBy>
  <cp:revision>502</cp:revision>
  <dcterms:created xsi:type="dcterms:W3CDTF">2019-01-09T09:17:04Z</dcterms:created>
  <dcterms:modified xsi:type="dcterms:W3CDTF">2019-03-14T04:51:14Z</dcterms:modified>
</cp:coreProperties>
</file>