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334" r:id="rId4"/>
    <p:sldId id="410" r:id="rId5"/>
    <p:sldId id="412" r:id="rId6"/>
    <p:sldId id="413" r:id="rId7"/>
    <p:sldId id="414" r:id="rId8"/>
    <p:sldId id="415" r:id="rId9"/>
    <p:sldId id="416" r:id="rId10"/>
    <p:sldId id="417" r:id="rId11"/>
    <p:sldId id="418" r:id="rId12"/>
    <p:sldId id="419" r:id="rId13"/>
    <p:sldId id="411"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DA"/>
    <a:srgbClr val="0087E2"/>
    <a:srgbClr val="8D0367"/>
    <a:srgbClr val="0094D8"/>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91" autoAdjust="0"/>
    <p:restoredTop sz="98932" autoAdjust="0"/>
  </p:normalViewPr>
  <p:slideViewPr>
    <p:cSldViewPr>
      <p:cViewPr varScale="1">
        <p:scale>
          <a:sx n="71" d="100"/>
          <a:sy n="71" d="100"/>
        </p:scale>
        <p:origin x="75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9AE9EB-A8C6-4CB3-86B1-3584AA35AB38}" type="datetimeFigureOut">
              <a:rPr lang="en-US" smtClean="0"/>
              <a:t>3/14/2019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27EB95-5F12-4ED4-8739-24E57F3A3777}" type="slidenum">
              <a:rPr lang="en-US" smtClean="0"/>
              <a:t>‹#›</a:t>
            </a:fld>
            <a:endParaRPr lang="en-US"/>
          </a:p>
        </p:txBody>
      </p:sp>
    </p:spTree>
    <p:extLst>
      <p:ext uri="{BB962C8B-B14F-4D97-AF65-F5344CB8AC3E}">
        <p14:creationId xmlns:p14="http://schemas.microsoft.com/office/powerpoint/2010/main" val="527818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
        <p:nvSpPr>
          <p:cNvPr id="7" name="Round Single Corner Rectangle 6"/>
          <p:cNvSpPr/>
          <p:nvPr userDrawn="1"/>
        </p:nvSpPr>
        <p:spPr>
          <a:xfrm flipV="1">
            <a:off x="0" y="-2"/>
            <a:ext cx="1828800" cy="1371600"/>
          </a:xfrm>
          <a:prstGeom prst="round1Rect">
            <a:avLst/>
          </a:prstGeom>
          <a:solidFill>
            <a:srgbClr val="0087E2"/>
          </a:solidFill>
          <a:ln>
            <a:solidFill>
              <a:srgbClr val="0087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 Single Corner Rectangle 7"/>
          <p:cNvSpPr/>
          <p:nvPr userDrawn="1"/>
        </p:nvSpPr>
        <p:spPr>
          <a:xfrm rot="5400000" flipV="1">
            <a:off x="5676899" y="-2857499"/>
            <a:ext cx="609602" cy="6324600"/>
          </a:xfrm>
          <a:prstGeom prst="round1Rect">
            <a:avLst/>
          </a:prstGeom>
          <a:solidFill>
            <a:srgbClr val="0087E2"/>
          </a:solidFill>
          <a:ln>
            <a:solidFill>
              <a:srgbClr val="0087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436437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8004575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828701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10600" cy="5166360"/>
          </a:xfrm>
        </p:spPr>
        <p:txBody>
          <a:bodyPr/>
          <a:lstStyle>
            <a:lvl1pPr marL="457200" indent="-457200">
              <a:spcBef>
                <a:spcPts val="400"/>
              </a:spcBef>
              <a:buClr>
                <a:srgbClr val="0082DA"/>
              </a:buClr>
              <a:buFont typeface="Wingdings" panose="05000000000000000000" pitchFamily="2" charset="2"/>
              <a:buChar char="Ø"/>
              <a:defRPr sz="2000"/>
            </a:lvl1pPr>
            <a:lvl2pPr marL="731520" indent="-274320">
              <a:spcBef>
                <a:spcPts val="400"/>
              </a:spcBef>
              <a:buClr>
                <a:srgbClr val="0082DA"/>
              </a:buClr>
              <a:buFont typeface="Wingdings" panose="05000000000000000000" pitchFamily="2" charset="2"/>
              <a:buChar char="q"/>
              <a:defRPr sz="1700"/>
            </a:lvl2pPr>
            <a:lvl3pPr marL="1143000" indent="-228600">
              <a:spcBef>
                <a:spcPts val="400"/>
              </a:spcBef>
              <a:buClr>
                <a:srgbClr val="0082DA"/>
              </a:buClr>
              <a:buFont typeface="Wingdings" panose="05000000000000000000" pitchFamily="2" charset="2"/>
              <a:buChar char="§"/>
              <a:defRPr sz="1500"/>
            </a:lvl3pPr>
          </a:lstStyle>
          <a:p>
            <a:pPr lvl="0"/>
            <a:r>
              <a:rPr lang="en-US" dirty="0"/>
              <a:t>Click to edit Master text styles</a:t>
            </a:r>
          </a:p>
          <a:p>
            <a:pPr lvl="1"/>
            <a:r>
              <a:rPr lang="en-US" dirty="0"/>
              <a:t>Second level</a:t>
            </a:r>
          </a:p>
          <a:p>
            <a:pPr lvl="2"/>
            <a:r>
              <a:rPr lang="en-US" dirty="0"/>
              <a:t>Third </a:t>
            </a:r>
            <a:r>
              <a:rPr lang="en-US" dirty="0" smtClean="0"/>
              <a:t>level</a:t>
            </a:r>
            <a:endParaRPr lang="en-US" dirty="0"/>
          </a:p>
        </p:txBody>
      </p:sp>
      <p:sp>
        <p:nvSpPr>
          <p:cNvPr id="8" name="Title 1"/>
          <p:cNvSpPr>
            <a:spLocks noGrp="1"/>
          </p:cNvSpPr>
          <p:nvPr>
            <p:ph type="ctrTitle"/>
          </p:nvPr>
        </p:nvSpPr>
        <p:spPr>
          <a:xfrm>
            <a:off x="0" y="477008"/>
            <a:ext cx="9144000" cy="665992"/>
          </a:xfrm>
          <a:prstGeom prst="rect">
            <a:avLst/>
          </a:prstGeom>
        </p:spPr>
        <p:txBody>
          <a:bodyPr>
            <a:normAutofit/>
          </a:bodyPr>
          <a:lstStyle>
            <a:lvl1pPr algn="r">
              <a:defRPr sz="3200" b="1">
                <a:solidFill>
                  <a:srgbClr val="8D0367"/>
                </a:solidFill>
                <a:latin typeface="+mj-lt"/>
              </a:defRPr>
            </a:lvl1pPr>
          </a:lstStyle>
          <a:p>
            <a:r>
              <a:rPr lang="en-US" dirty="0"/>
              <a:t>Click to edit Master title style</a:t>
            </a:r>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41540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2945074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0799128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2353562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8365665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614739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8684554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4614634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046720" y="6400800"/>
            <a:ext cx="944657" cy="390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420182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ctr" defTabSz="914400" rtl="0" eaLnBrk="1" latinLnBrk="0" hangingPunct="1">
        <a:spcBef>
          <a:spcPct val="0"/>
        </a:spcBef>
        <a:buNone/>
        <a:defRPr sz="3200" kern="1200" baseline="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Clr>
          <a:srgbClr val="0082DA"/>
        </a:buClr>
        <a:buFont typeface="Wingdings" panose="05000000000000000000" pitchFamily="2" charset="2"/>
        <a:buChar char="Ø"/>
        <a:defRPr sz="2000" kern="1200" baseline="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Clr>
          <a:srgbClr val="0082DA"/>
        </a:buClr>
        <a:buFont typeface="Wingdings" panose="05000000000000000000" pitchFamily="2" charset="2"/>
        <a:buChar char="q"/>
        <a:defRPr sz="17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Clr>
          <a:srgbClr val="0082DA"/>
        </a:buClr>
        <a:buFont typeface="Wingdings" panose="05000000000000000000" pitchFamily="2" charset="2"/>
        <a:buChar char="§"/>
        <a:defRPr sz="15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b="1" dirty="0"/>
              <a:t>Self-Management Skills-I</a:t>
            </a:r>
          </a:p>
        </p:txBody>
      </p:sp>
      <p:sp>
        <p:nvSpPr>
          <p:cNvPr id="9" name="TextBox 8"/>
          <p:cNvSpPr txBox="1"/>
          <p:nvPr/>
        </p:nvSpPr>
        <p:spPr>
          <a:xfrm>
            <a:off x="0" y="457200"/>
            <a:ext cx="1828800" cy="461665"/>
          </a:xfrm>
          <a:prstGeom prst="rect">
            <a:avLst/>
          </a:prstGeom>
          <a:noFill/>
        </p:spPr>
        <p:txBody>
          <a:bodyPr wrap="square" rtlCol="0">
            <a:spAutoFit/>
          </a:bodyPr>
          <a:lstStyle/>
          <a:p>
            <a:pPr algn="ctr"/>
            <a:r>
              <a:rPr lang="en-US" sz="2400" b="1" dirty="0" smtClean="0">
                <a:solidFill>
                  <a:schemeClr val="bg1"/>
                </a:solidFill>
                <a:latin typeface="+mj-lt"/>
              </a:rPr>
              <a:t>Unit 2</a:t>
            </a:r>
            <a:endParaRPr lang="en-US" sz="2400" b="1" dirty="0">
              <a:solidFill>
                <a:schemeClr val="bg1"/>
              </a:solidFill>
              <a:latin typeface="+mj-l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9576" y="1828796"/>
            <a:ext cx="6784848" cy="43523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030603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10000"/>
              </a:lnSpc>
            </a:pPr>
            <a:r>
              <a:rPr lang="en-US" dirty="0"/>
              <a:t>Self-confidence is the strength which an individual can achieve by combining the state of mind </a:t>
            </a:r>
            <a:r>
              <a:rPr lang="en-US" dirty="0" smtClean="0"/>
              <a:t>and feeling </a:t>
            </a:r>
            <a:r>
              <a:rPr lang="en-US" dirty="0"/>
              <a:t>of self-faith, which give the individual self-assurance about his/her skills and abilities.</a:t>
            </a:r>
          </a:p>
          <a:p>
            <a:pPr>
              <a:lnSpc>
                <a:spcPct val="110000"/>
              </a:lnSpc>
            </a:pPr>
            <a:r>
              <a:rPr lang="en-US" dirty="0"/>
              <a:t>The three most important factors of self-confidence are as follows</a:t>
            </a:r>
            <a:r>
              <a:rPr lang="en-US" dirty="0" smtClean="0"/>
              <a:t>:</a:t>
            </a:r>
          </a:p>
          <a:p>
            <a:pPr lvl="1">
              <a:lnSpc>
                <a:spcPct val="110000"/>
              </a:lnSpc>
            </a:pPr>
            <a:r>
              <a:rPr lang="en-US" b="1" dirty="0"/>
              <a:t>Social factor: </a:t>
            </a:r>
            <a:r>
              <a:rPr lang="en-US" dirty="0"/>
              <a:t>It is a feeling of affection, belongingness, acceptance and friendship in the </a:t>
            </a:r>
            <a:r>
              <a:rPr lang="en-US" dirty="0" smtClean="0"/>
              <a:t>society and </a:t>
            </a:r>
            <a:r>
              <a:rPr lang="en-US" dirty="0"/>
              <a:t>family. Self-confidence rises when we feel accepted in our personal and professional lives </a:t>
            </a:r>
            <a:r>
              <a:rPr lang="en-US" dirty="0" smtClean="0"/>
              <a:t>by the </a:t>
            </a:r>
            <a:r>
              <a:rPr lang="en-US" dirty="0"/>
              <a:t>people and it falls when we feel rejected</a:t>
            </a:r>
            <a:r>
              <a:rPr lang="en-US" dirty="0" smtClean="0"/>
              <a:t>.</a:t>
            </a:r>
          </a:p>
          <a:p>
            <a:pPr lvl="1">
              <a:lnSpc>
                <a:spcPct val="110000"/>
              </a:lnSpc>
            </a:pPr>
            <a:r>
              <a:rPr lang="en-US" b="1" dirty="0"/>
              <a:t>Cultural factor: </a:t>
            </a:r>
            <a:r>
              <a:rPr lang="en-US" dirty="0"/>
              <a:t>It helps an individual build up his/her confidence level, self-image and </a:t>
            </a:r>
            <a:r>
              <a:rPr lang="en-US" dirty="0" smtClean="0"/>
              <a:t>self-respect and </a:t>
            </a:r>
            <a:r>
              <a:rPr lang="en-US" dirty="0"/>
              <a:t>can also be the reason for low self-confidence and </a:t>
            </a:r>
            <a:r>
              <a:rPr lang="en-US" dirty="0" smtClean="0"/>
              <a:t>self-esteem.</a:t>
            </a:r>
          </a:p>
          <a:p>
            <a:pPr lvl="1">
              <a:lnSpc>
                <a:spcPct val="110000"/>
              </a:lnSpc>
            </a:pPr>
            <a:r>
              <a:rPr lang="en-US" b="1" dirty="0" smtClean="0"/>
              <a:t>Physical </a:t>
            </a:r>
            <a:r>
              <a:rPr lang="en-US" b="1" dirty="0"/>
              <a:t>factor: </a:t>
            </a:r>
            <a:r>
              <a:rPr lang="en-US" dirty="0"/>
              <a:t>It refers to the physical health, personality </a:t>
            </a:r>
            <a:r>
              <a:rPr lang="en-US" dirty="0" smtClean="0"/>
              <a:t>and appearance </a:t>
            </a:r>
            <a:r>
              <a:rPr lang="en-US" dirty="0"/>
              <a:t>that help one look more confident. It also helps to </a:t>
            </a:r>
            <a:r>
              <a:rPr lang="en-US" dirty="0" smtClean="0"/>
              <a:t>improve attitude </a:t>
            </a:r>
            <a:r>
              <a:rPr lang="en-US" dirty="0"/>
              <a:t>and self-esteem.</a:t>
            </a:r>
          </a:p>
        </p:txBody>
      </p:sp>
      <p:sp>
        <p:nvSpPr>
          <p:cNvPr id="3" name="Title 2"/>
          <p:cNvSpPr>
            <a:spLocks noGrp="1"/>
          </p:cNvSpPr>
          <p:nvPr>
            <p:ph type="ctrTitle"/>
          </p:nvPr>
        </p:nvSpPr>
        <p:spPr/>
        <p:txBody>
          <a:bodyPr/>
          <a:lstStyle/>
          <a:p>
            <a:r>
              <a:rPr lang="en-US" dirty="0">
                <a:solidFill>
                  <a:srgbClr val="0082DA"/>
                </a:solidFill>
              </a:rPr>
              <a:t>Session 5: Positive Factors of Self-Confidence</a:t>
            </a:r>
          </a:p>
        </p:txBody>
      </p:sp>
    </p:spTree>
    <p:extLst>
      <p:ext uri="{BB962C8B-B14F-4D97-AF65-F5344CB8AC3E}">
        <p14:creationId xmlns:p14="http://schemas.microsoft.com/office/powerpoint/2010/main" val="339181801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indent="-342900"/>
            <a:r>
              <a:rPr lang="en-US" dirty="0"/>
              <a:t>Self-confidence is the belief in one’s capabilities in carrying out the passion.</a:t>
            </a:r>
          </a:p>
          <a:p>
            <a:pPr marL="342900" indent="-342900"/>
            <a:r>
              <a:rPr lang="en-US" dirty="0"/>
              <a:t>It refers to the faith of an individual about his/her skills and abilities that enable him/her to be more confident about his/her decisions, positive thinking and physical health. </a:t>
            </a:r>
          </a:p>
          <a:p>
            <a:pPr marL="342900" indent="-342900"/>
            <a:r>
              <a:rPr lang="en-US" dirty="0"/>
              <a:t>Self-confidence makes an individual confident in order to achieve his/her goals and objectives.</a:t>
            </a:r>
          </a:p>
          <a:p>
            <a:pPr marL="342900" indent="-342900"/>
            <a:r>
              <a:rPr lang="en-US" dirty="0" smtClean="0"/>
              <a:t>Some </a:t>
            </a:r>
            <a:r>
              <a:rPr lang="en-US" dirty="0"/>
              <a:t>tips </a:t>
            </a:r>
            <a:r>
              <a:rPr lang="en-US" dirty="0" smtClean="0"/>
              <a:t>to </a:t>
            </a:r>
            <a:r>
              <a:rPr lang="en-US" dirty="0"/>
              <a:t>build </a:t>
            </a:r>
            <a:r>
              <a:rPr lang="en-US" dirty="0" smtClean="0"/>
              <a:t>self-confidence are as follows:</a:t>
            </a:r>
            <a:endParaRPr lang="en-US" dirty="0"/>
          </a:p>
          <a:p>
            <a:pPr marL="800100" lvl="1" indent="-342900"/>
            <a:r>
              <a:rPr lang="en-US" b="1" dirty="0"/>
              <a:t>Negative thinking: </a:t>
            </a:r>
            <a:r>
              <a:rPr lang="en-US" dirty="0"/>
              <a:t>Negative thinking is one of the most important reasons of low self-confidence that is created in one’s mind. Sometimes we have personal and emotional issues which we do not share with anyone and it gradually converts into negative thoughts. So, talking to and sharing feelings with people and family members help us get rid of negative thoughts.</a:t>
            </a:r>
          </a:p>
          <a:p>
            <a:pPr marL="800100" lvl="1" indent="-342900"/>
            <a:r>
              <a:rPr lang="en-US" b="1" dirty="0"/>
              <a:t>Positive thinking: </a:t>
            </a:r>
            <a:r>
              <a:rPr lang="en-US" dirty="0"/>
              <a:t>Positive thinking can be defined as the positive attitude in which you hope for appropriate and beneficial results. It also helps to enhance your self-confidence because low self-confidence constantly brings you down and fills your mind with negative thoughts.</a:t>
            </a:r>
          </a:p>
          <a:p>
            <a:endParaRPr lang="en-US" dirty="0"/>
          </a:p>
        </p:txBody>
      </p:sp>
      <p:sp>
        <p:nvSpPr>
          <p:cNvPr id="3" name="Title 2"/>
          <p:cNvSpPr>
            <a:spLocks noGrp="1"/>
          </p:cNvSpPr>
          <p:nvPr>
            <p:ph type="ctrTitle"/>
          </p:nvPr>
        </p:nvSpPr>
        <p:spPr/>
        <p:txBody>
          <a:bodyPr/>
          <a:lstStyle/>
          <a:p>
            <a:r>
              <a:rPr lang="en-US" dirty="0">
                <a:solidFill>
                  <a:srgbClr val="0082DA"/>
                </a:solidFill>
              </a:rPr>
              <a:t>Session 6: Self-Confidence-Building Tips</a:t>
            </a:r>
          </a:p>
        </p:txBody>
      </p:sp>
    </p:spTree>
    <p:extLst>
      <p:ext uri="{BB962C8B-B14F-4D97-AF65-F5344CB8AC3E}">
        <p14:creationId xmlns:p14="http://schemas.microsoft.com/office/powerpoint/2010/main" val="34599413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800100" lvl="1" indent="-342900"/>
            <a:r>
              <a:rPr lang="en-US" b="1" dirty="0"/>
              <a:t>Staying happy with small things: </a:t>
            </a:r>
            <a:r>
              <a:rPr lang="en-US" dirty="0"/>
              <a:t>Self-confidence actually lies in small things that help you stay happy. There are several small things that make you more confident and have great self-worth, such as dressing, dancing, smiling, running, meditating, reading and going out. </a:t>
            </a:r>
          </a:p>
          <a:p>
            <a:pPr marL="800100" lvl="1" indent="-342900"/>
            <a:r>
              <a:rPr lang="en-US" b="1" dirty="0"/>
              <a:t>Staying clean, hygienic and smart: </a:t>
            </a:r>
            <a:r>
              <a:rPr lang="en-US" dirty="0"/>
              <a:t>Self-confidence can be improved by enhancing your personal appearance through simple steps like wearing clean clothes, shaving and bathing and practicing good hygiene regularly. Staying clean, hygienic and smart can also help you improve your perception about yourself over time.</a:t>
            </a:r>
          </a:p>
          <a:p>
            <a:pPr marL="800100" lvl="1" indent="-342900"/>
            <a:r>
              <a:rPr lang="en-US" b="1" dirty="0"/>
              <a:t>Chatting with positive people: </a:t>
            </a:r>
            <a:r>
              <a:rPr lang="en-US" dirty="0"/>
              <a:t>Chatting with positive people gives you an ability to regulate feelings and sentiments, boost confidence, eliminate negative thoughts and helps to stay positive. It also helps you build up your confidence level.</a:t>
            </a:r>
          </a:p>
          <a:p>
            <a:endParaRPr lang="en-US" sz="1700" dirty="0"/>
          </a:p>
        </p:txBody>
      </p:sp>
      <p:sp>
        <p:nvSpPr>
          <p:cNvPr id="3" name="Title 2"/>
          <p:cNvSpPr>
            <a:spLocks noGrp="1"/>
          </p:cNvSpPr>
          <p:nvPr>
            <p:ph type="ctrTitle"/>
          </p:nvPr>
        </p:nvSpPr>
        <p:spPr/>
        <p:txBody>
          <a:bodyPr/>
          <a:lstStyle/>
          <a:p>
            <a:r>
              <a:rPr lang="en-US" dirty="0">
                <a:solidFill>
                  <a:srgbClr val="0082DA"/>
                </a:solidFill>
              </a:rPr>
              <a:t>Session 6: Self-Confidence-Building Tips</a:t>
            </a:r>
            <a:endParaRPr lang="en-US" dirty="0"/>
          </a:p>
        </p:txBody>
      </p:sp>
    </p:spTree>
    <p:extLst>
      <p:ext uri="{BB962C8B-B14F-4D97-AF65-F5344CB8AC3E}">
        <p14:creationId xmlns:p14="http://schemas.microsoft.com/office/powerpoint/2010/main" val="38434562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2971800"/>
            <a:ext cx="67056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kern="1200" dirty="0">
                <a:solidFill>
                  <a:srgbClr val="0082DA"/>
                </a:solidFill>
                <a:latin typeface="+mj-lt"/>
                <a:ea typeface="+mj-ea"/>
                <a:cs typeface="+mj-cs"/>
              </a:rPr>
              <a:t>Thank You</a:t>
            </a:r>
          </a:p>
        </p:txBody>
      </p:sp>
    </p:spTree>
    <p:extLst>
      <p:ext uri="{BB962C8B-B14F-4D97-AF65-F5344CB8AC3E}">
        <p14:creationId xmlns:p14="http://schemas.microsoft.com/office/powerpoint/2010/main" val="9931927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p:txBody>
          <a:bodyPr>
            <a:normAutofit/>
          </a:bodyPr>
          <a:lstStyle/>
          <a:p>
            <a:pPr marL="0" indent="0" algn="l">
              <a:buNone/>
            </a:pPr>
            <a:r>
              <a:rPr lang="en-US" sz="2400" dirty="0"/>
              <a:t>This Unit Covers:</a:t>
            </a:r>
          </a:p>
          <a:p>
            <a:pPr>
              <a:buFont typeface="Wingdings" panose="05000000000000000000" pitchFamily="2" charset="2"/>
              <a:buChar char="ü"/>
            </a:pPr>
            <a:r>
              <a:rPr lang="en-US" dirty="0"/>
              <a:t>Self-Management</a:t>
            </a:r>
            <a:endParaRPr lang="en-US" dirty="0" smtClean="0"/>
          </a:p>
          <a:p>
            <a:pPr>
              <a:buFont typeface="Wingdings" panose="05000000000000000000" pitchFamily="2" charset="2"/>
              <a:buChar char="ü"/>
            </a:pPr>
            <a:r>
              <a:rPr lang="en-US" dirty="0" smtClean="0"/>
              <a:t>Positive </a:t>
            </a:r>
            <a:r>
              <a:rPr lang="en-US" dirty="0"/>
              <a:t>Results </a:t>
            </a:r>
            <a:r>
              <a:rPr lang="en-US" dirty="0" smtClean="0"/>
              <a:t>of Self-Management</a:t>
            </a:r>
            <a:endParaRPr lang="en-US" dirty="0"/>
          </a:p>
          <a:p>
            <a:pPr>
              <a:buFont typeface="Wingdings" panose="05000000000000000000" pitchFamily="2" charset="2"/>
              <a:buChar char="ü"/>
            </a:pPr>
            <a:r>
              <a:rPr lang="en-US" dirty="0" smtClean="0"/>
              <a:t>Self-Management </a:t>
            </a:r>
            <a:r>
              <a:rPr lang="en-US" dirty="0"/>
              <a:t>Skills</a:t>
            </a:r>
          </a:p>
          <a:p>
            <a:pPr>
              <a:buFont typeface="Wingdings" panose="05000000000000000000" pitchFamily="2" charset="2"/>
              <a:buChar char="ü"/>
            </a:pPr>
            <a:r>
              <a:rPr lang="en-US" dirty="0" smtClean="0"/>
              <a:t>Self-Confidence</a:t>
            </a:r>
            <a:endParaRPr lang="en-US" dirty="0"/>
          </a:p>
          <a:p>
            <a:pPr>
              <a:buFont typeface="Wingdings" panose="05000000000000000000" pitchFamily="2" charset="2"/>
              <a:buChar char="ü"/>
            </a:pPr>
            <a:r>
              <a:rPr lang="en-US" dirty="0" smtClean="0"/>
              <a:t>Positive </a:t>
            </a:r>
            <a:r>
              <a:rPr lang="en-US" dirty="0"/>
              <a:t>Factors </a:t>
            </a:r>
            <a:r>
              <a:rPr lang="en-US" dirty="0" smtClean="0"/>
              <a:t>of Self-Confidence</a:t>
            </a:r>
            <a:endParaRPr lang="en-US" dirty="0"/>
          </a:p>
          <a:p>
            <a:pPr>
              <a:buFont typeface="Wingdings" panose="05000000000000000000" pitchFamily="2" charset="2"/>
              <a:buChar char="ü"/>
            </a:pPr>
            <a:r>
              <a:rPr lang="en-US" dirty="0" smtClean="0"/>
              <a:t>Self-Confidence-Building</a:t>
            </a:r>
            <a:r>
              <a:rPr lang="en-US" dirty="0"/>
              <a:t> </a:t>
            </a:r>
            <a:r>
              <a:rPr lang="en-US" dirty="0" smtClean="0"/>
              <a:t>Tips</a:t>
            </a:r>
            <a:endParaRPr lang="en-US" dirty="0"/>
          </a:p>
        </p:txBody>
      </p:sp>
      <p:sp>
        <p:nvSpPr>
          <p:cNvPr id="5" name="Title 4"/>
          <p:cNvSpPr>
            <a:spLocks noGrp="1"/>
          </p:cNvSpPr>
          <p:nvPr>
            <p:ph type="ctrTitle"/>
          </p:nvPr>
        </p:nvSpPr>
        <p:spPr/>
        <p:txBody>
          <a:bodyPr>
            <a:normAutofit/>
          </a:bodyPr>
          <a:lstStyle/>
          <a:p>
            <a:r>
              <a:rPr lang="en-US" dirty="0" smtClean="0">
                <a:solidFill>
                  <a:srgbClr val="0082DA"/>
                </a:solidFill>
              </a:rPr>
              <a:t>Learning Objectives</a:t>
            </a:r>
            <a:endParaRPr lang="en-US" dirty="0">
              <a:solidFill>
                <a:srgbClr val="0082DA"/>
              </a:solidFill>
            </a:endParaRPr>
          </a:p>
        </p:txBody>
      </p:sp>
    </p:spTree>
    <p:extLst>
      <p:ext uri="{BB962C8B-B14F-4D97-AF65-F5344CB8AC3E}">
        <p14:creationId xmlns:p14="http://schemas.microsoft.com/office/powerpoint/2010/main" val="33033594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marL="342900" indent="-342900"/>
            <a:r>
              <a:rPr lang="en-US" dirty="0"/>
              <a:t>Self-management refers to a process of organizing the resources and directing the efforts for the successful accomplishment of the individual goals and objectives.</a:t>
            </a:r>
          </a:p>
          <a:p>
            <a:pPr marL="342900" indent="-342900"/>
            <a:r>
              <a:rPr lang="en-US" dirty="0"/>
              <a:t>The main objective of self-management is to draw maximum output out of minimum efforts by an individual. </a:t>
            </a:r>
          </a:p>
          <a:p>
            <a:pPr marL="342900" indent="-342900"/>
            <a:r>
              <a:rPr lang="en-US" dirty="0"/>
              <a:t>Self-management can be effective when an individual functions stress-free and saves time; which, in turn, increases the overall individual productivity.</a:t>
            </a:r>
          </a:p>
          <a:p>
            <a:pPr marL="342900" indent="-342900"/>
            <a:r>
              <a:rPr lang="en-US" dirty="0" smtClean="0"/>
              <a:t>An </a:t>
            </a:r>
            <a:r>
              <a:rPr lang="en-US" dirty="0"/>
              <a:t>essential self-management skill is self-confidence, which refers to overall efficiency of an individual which depends on the self-belief, skills and abilities. </a:t>
            </a:r>
          </a:p>
          <a:p>
            <a:pPr marL="342900" indent="-342900"/>
            <a:r>
              <a:rPr lang="en-US" dirty="0"/>
              <a:t>Self-confidence helps an individual to work towards the fulfillment of personal and professional goals and objectives. </a:t>
            </a:r>
          </a:p>
          <a:p>
            <a:pPr marL="342900" indent="-342900"/>
            <a:r>
              <a:rPr lang="en-US" dirty="0"/>
              <a:t>It also includes integrating and synchronizing individual resources in such a manner that the individuals can achieve their purposes. </a:t>
            </a:r>
          </a:p>
        </p:txBody>
      </p:sp>
      <p:sp>
        <p:nvSpPr>
          <p:cNvPr id="6" name="Title 5"/>
          <p:cNvSpPr>
            <a:spLocks noGrp="1"/>
          </p:cNvSpPr>
          <p:nvPr>
            <p:ph type="ctrTitle"/>
          </p:nvPr>
        </p:nvSpPr>
        <p:spPr/>
        <p:txBody>
          <a:bodyPr>
            <a:normAutofit/>
          </a:bodyPr>
          <a:lstStyle/>
          <a:p>
            <a:r>
              <a:rPr lang="en-US" dirty="0" smtClean="0">
                <a:solidFill>
                  <a:srgbClr val="0082DA"/>
                </a:solidFill>
              </a:rPr>
              <a:t>Introduction</a:t>
            </a:r>
            <a:endParaRPr lang="en-US" dirty="0">
              <a:solidFill>
                <a:srgbClr val="0082DA"/>
              </a:solidFill>
            </a:endParaRPr>
          </a:p>
        </p:txBody>
      </p:sp>
    </p:spTree>
    <p:extLst>
      <p:ext uri="{BB962C8B-B14F-4D97-AF65-F5344CB8AC3E}">
        <p14:creationId xmlns:p14="http://schemas.microsoft.com/office/powerpoint/2010/main" val="28305455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indent="-342900"/>
            <a:r>
              <a:rPr lang="en-US" dirty="0"/>
              <a:t>Self-management can be defined as the application of skills and strategies that help an individual throughout his/her life to achieve goals and objectives and become more productive.</a:t>
            </a:r>
          </a:p>
          <a:p>
            <a:pPr marL="342900" indent="-342900"/>
            <a:r>
              <a:rPr lang="en-US" dirty="0"/>
              <a:t>Advantages of self-management are as follows:</a:t>
            </a:r>
          </a:p>
          <a:p>
            <a:pPr marL="800100" lvl="1" indent="-342900"/>
            <a:r>
              <a:rPr lang="en-US" dirty="0"/>
              <a:t>It helps an individual to make the best possible use of abilities, skills and knowledge.</a:t>
            </a:r>
          </a:p>
          <a:p>
            <a:pPr marL="800100" lvl="1" indent="-342900"/>
            <a:r>
              <a:rPr lang="en-US" dirty="0"/>
              <a:t>It motivates an individual to contribute optimally towards the achievement of goals. </a:t>
            </a:r>
          </a:p>
          <a:p>
            <a:pPr marL="800100" lvl="1" indent="-342900"/>
            <a:r>
              <a:rPr lang="en-US" dirty="0"/>
              <a:t>It makes an individual more organized and, thus, easier for him to work.</a:t>
            </a:r>
          </a:p>
          <a:p>
            <a:pPr marL="800100" lvl="1" indent="-342900"/>
            <a:r>
              <a:rPr lang="en-US" dirty="0"/>
              <a:t>It gives an individual the confidence to handle the situation in an effective and efficient manner.</a:t>
            </a:r>
          </a:p>
          <a:p>
            <a:pPr marL="800100" lvl="1" indent="-342900"/>
            <a:r>
              <a:rPr lang="en-US" dirty="0"/>
              <a:t>It helps an individual to show positive attitude towards the responsibilities in both personal and professional lives.</a:t>
            </a:r>
          </a:p>
          <a:p>
            <a:pPr marL="800100" lvl="1" indent="-342900"/>
            <a:r>
              <a:rPr lang="en-US" dirty="0"/>
              <a:t>It helps an individual to manage time, stress and priorities.</a:t>
            </a:r>
          </a:p>
        </p:txBody>
      </p:sp>
      <p:sp>
        <p:nvSpPr>
          <p:cNvPr id="3" name="Title 2"/>
          <p:cNvSpPr>
            <a:spLocks noGrp="1"/>
          </p:cNvSpPr>
          <p:nvPr>
            <p:ph type="ctrTitle"/>
          </p:nvPr>
        </p:nvSpPr>
        <p:spPr/>
        <p:txBody>
          <a:bodyPr/>
          <a:lstStyle/>
          <a:p>
            <a:r>
              <a:rPr lang="en-US" dirty="0">
                <a:solidFill>
                  <a:srgbClr val="0070C0"/>
                </a:solidFill>
              </a:rPr>
              <a:t>Session 1: Self-Management</a:t>
            </a:r>
          </a:p>
        </p:txBody>
      </p:sp>
    </p:spTree>
    <p:extLst>
      <p:ext uri="{BB962C8B-B14F-4D97-AF65-F5344CB8AC3E}">
        <p14:creationId xmlns:p14="http://schemas.microsoft.com/office/powerpoint/2010/main" val="27215901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686800" cy="5029200"/>
          </a:xfrm>
        </p:spPr>
        <p:txBody>
          <a:bodyPr/>
          <a:lstStyle/>
          <a:p>
            <a:pPr marL="342900" indent="-342900"/>
            <a:r>
              <a:rPr lang="en-US" dirty="0"/>
              <a:t>Self-management is a skill that becomes essential for the achievement and success of an individual. </a:t>
            </a:r>
          </a:p>
          <a:p>
            <a:pPr marL="342900" indent="-342900"/>
            <a:r>
              <a:rPr lang="en-US" dirty="0"/>
              <a:t>The positive results of self-management are shown in the </a:t>
            </a:r>
            <a:r>
              <a:rPr lang="en-US" dirty="0" smtClean="0"/>
              <a:t>following figure</a:t>
            </a:r>
            <a:r>
              <a:rPr lang="en-US" dirty="0"/>
              <a:t>:</a:t>
            </a:r>
            <a:endParaRPr lang="en-US" sz="1700" dirty="0"/>
          </a:p>
          <a:p>
            <a:endParaRPr lang="en-US" dirty="0"/>
          </a:p>
        </p:txBody>
      </p:sp>
      <p:sp>
        <p:nvSpPr>
          <p:cNvPr id="3" name="Title 2"/>
          <p:cNvSpPr>
            <a:spLocks noGrp="1"/>
          </p:cNvSpPr>
          <p:nvPr>
            <p:ph type="ctrTitle"/>
          </p:nvPr>
        </p:nvSpPr>
        <p:spPr/>
        <p:txBody>
          <a:bodyPr/>
          <a:lstStyle/>
          <a:p>
            <a:r>
              <a:rPr lang="en-US" dirty="0">
                <a:solidFill>
                  <a:srgbClr val="0082DA"/>
                </a:solidFill>
              </a:rPr>
              <a:t>Session 2: Positive Results of Self-Management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1477" y="2438399"/>
            <a:ext cx="4041046" cy="4023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36356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description of the positive </a:t>
            </a:r>
            <a:r>
              <a:rPr lang="en-US" dirty="0"/>
              <a:t>results of self-management </a:t>
            </a:r>
            <a:r>
              <a:rPr lang="en-US" dirty="0" smtClean="0"/>
              <a:t>are as follows:</a:t>
            </a:r>
          </a:p>
          <a:p>
            <a:pPr lvl="1"/>
            <a:r>
              <a:rPr lang="en-US" b="1" dirty="0"/>
              <a:t>Positivity: </a:t>
            </a:r>
            <a:r>
              <a:rPr lang="en-US" dirty="0"/>
              <a:t>Self-managed individuals always keep their eyes on the goals and do something on </a:t>
            </a:r>
            <a:r>
              <a:rPr lang="en-US" dirty="0" smtClean="0"/>
              <a:t>a daily </a:t>
            </a:r>
            <a:r>
              <a:rPr lang="en-US" dirty="0"/>
              <a:t>basis to achieve those goals</a:t>
            </a:r>
            <a:r>
              <a:rPr lang="en-US" dirty="0" smtClean="0"/>
              <a:t>. </a:t>
            </a:r>
            <a:r>
              <a:rPr lang="en-US" dirty="0"/>
              <a:t>They take every problem of their personal and professional </a:t>
            </a:r>
            <a:r>
              <a:rPr lang="en-US" dirty="0" smtClean="0"/>
              <a:t>lives positively </a:t>
            </a:r>
            <a:r>
              <a:rPr lang="en-US" dirty="0"/>
              <a:t>and try to find out the solution with lots of enthusiasm and confidence.</a:t>
            </a:r>
            <a:endParaRPr lang="en-US" dirty="0" smtClean="0"/>
          </a:p>
          <a:p>
            <a:pPr lvl="1"/>
            <a:r>
              <a:rPr lang="en-US" b="1" dirty="0"/>
              <a:t>Self-awareness: </a:t>
            </a:r>
            <a:r>
              <a:rPr lang="en-US" dirty="0"/>
              <a:t>Individuals with self-awareness have an ability to observe themselves from </a:t>
            </a:r>
            <a:r>
              <a:rPr lang="en-US" dirty="0" smtClean="0"/>
              <a:t>an objective </a:t>
            </a:r>
            <a:r>
              <a:rPr lang="en-US" dirty="0"/>
              <a:t>viewpoint. It is the individual’s ability to recognize and understand his/her </a:t>
            </a:r>
            <a:r>
              <a:rPr lang="en-US" dirty="0" smtClean="0"/>
              <a:t>strengths, weaknesses</a:t>
            </a:r>
            <a:r>
              <a:rPr lang="en-US" dirty="0"/>
              <a:t>, emotions and limitations in order to enhance the credibility and leadership qualities.</a:t>
            </a:r>
          </a:p>
          <a:p>
            <a:pPr lvl="1"/>
            <a:r>
              <a:rPr lang="en-US" b="1" dirty="0"/>
              <a:t>Stress management: </a:t>
            </a:r>
            <a:r>
              <a:rPr lang="en-US" dirty="0"/>
              <a:t>It is a skill of controlling and managing an individual's level of stress </a:t>
            </a:r>
            <a:r>
              <a:rPr lang="en-US" dirty="0" smtClean="0"/>
              <a:t>and making </a:t>
            </a:r>
            <a:r>
              <a:rPr lang="en-US" dirty="0"/>
              <a:t>the activities of life more organized. Stress management can be carried out using </a:t>
            </a:r>
            <a:r>
              <a:rPr lang="en-US" dirty="0" smtClean="0"/>
              <a:t>various methods </a:t>
            </a:r>
            <a:r>
              <a:rPr lang="en-US" dirty="0"/>
              <a:t>like meditation, self-talk and regular exercise to develop the ability to resist stress.</a:t>
            </a:r>
          </a:p>
          <a:p>
            <a:pPr lvl="1"/>
            <a:r>
              <a:rPr lang="en-US" b="1" dirty="0"/>
              <a:t>Responsible attitude: </a:t>
            </a:r>
            <a:r>
              <a:rPr lang="en-US" dirty="0"/>
              <a:t>It is associated with showing acceptable behavior in personal and </a:t>
            </a:r>
            <a:r>
              <a:rPr lang="en-US" dirty="0" smtClean="0"/>
              <a:t>professional lives </a:t>
            </a:r>
            <a:r>
              <a:rPr lang="en-US" dirty="0"/>
              <a:t>as well in the society. It helps the individual to recognize his/her main objectives of life </a:t>
            </a:r>
            <a:r>
              <a:rPr lang="en-US" dirty="0" smtClean="0"/>
              <a:t>and develop </a:t>
            </a:r>
            <a:r>
              <a:rPr lang="en-US" dirty="0"/>
              <a:t>the responsibility, to learn and improve skills to achieve the objectives and to </a:t>
            </a:r>
            <a:r>
              <a:rPr lang="en-US" dirty="0" smtClean="0"/>
              <a:t>understand the </a:t>
            </a:r>
            <a:r>
              <a:rPr lang="en-US" dirty="0"/>
              <a:t>responsibility of his/her own action.</a:t>
            </a:r>
          </a:p>
        </p:txBody>
      </p:sp>
      <p:sp>
        <p:nvSpPr>
          <p:cNvPr id="3" name="Title 2"/>
          <p:cNvSpPr>
            <a:spLocks noGrp="1"/>
          </p:cNvSpPr>
          <p:nvPr>
            <p:ph type="ctrTitle"/>
          </p:nvPr>
        </p:nvSpPr>
        <p:spPr/>
        <p:txBody>
          <a:bodyPr/>
          <a:lstStyle/>
          <a:p>
            <a:r>
              <a:rPr lang="en-US" dirty="0">
                <a:solidFill>
                  <a:srgbClr val="0082DA"/>
                </a:solidFill>
              </a:rPr>
              <a:t>Session 2: Positive Results of Self-Management</a:t>
            </a:r>
            <a:endParaRPr lang="en-US" dirty="0"/>
          </a:p>
        </p:txBody>
      </p:sp>
    </p:spTree>
    <p:extLst>
      <p:ext uri="{BB962C8B-B14F-4D97-AF65-F5344CB8AC3E}">
        <p14:creationId xmlns:p14="http://schemas.microsoft.com/office/powerpoint/2010/main" val="29036197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r>
              <a:rPr lang="en-US" dirty="0"/>
              <a:t>Self-management skills are those skills that help an individual become more productive in his/her personal as well as professional lives. </a:t>
            </a:r>
          </a:p>
          <a:p>
            <a:pPr marL="342900" indent="-342900"/>
            <a:r>
              <a:rPr lang="en-US" dirty="0" smtClean="0"/>
              <a:t>These </a:t>
            </a:r>
            <a:r>
              <a:rPr lang="en-US" dirty="0"/>
              <a:t>skills </a:t>
            </a:r>
            <a:r>
              <a:rPr lang="en-US" dirty="0" smtClean="0"/>
              <a:t>help </a:t>
            </a:r>
            <a:r>
              <a:rPr lang="en-US" dirty="0"/>
              <a:t>him to avoid stress, to manage time well, to become more confident and to take better decisions.</a:t>
            </a:r>
          </a:p>
          <a:p>
            <a:pPr marL="342900" indent="-342900"/>
            <a:r>
              <a:rPr lang="en-US" dirty="0"/>
              <a:t>Self-management skills help an individual in the process of creating and maintaining an environment in which he works to achieve the predefined goals by making an optimum utilization of </a:t>
            </a:r>
            <a:r>
              <a:rPr lang="en-US" dirty="0" smtClean="0"/>
              <a:t>all the </a:t>
            </a:r>
            <a:r>
              <a:rPr lang="en-US" dirty="0"/>
              <a:t>available resources</a:t>
            </a:r>
            <a:r>
              <a:rPr lang="en-US" dirty="0" smtClean="0"/>
              <a:t>.</a:t>
            </a:r>
          </a:p>
          <a:p>
            <a:pPr marL="342900" indent="-342900"/>
            <a:r>
              <a:rPr lang="en-US" dirty="0" smtClean="0"/>
              <a:t>The </a:t>
            </a:r>
            <a:r>
              <a:rPr lang="en-US" dirty="0"/>
              <a:t>self-management skills are shown in the </a:t>
            </a:r>
            <a:r>
              <a:rPr lang="en-US" dirty="0" smtClean="0"/>
              <a:t>following figure</a:t>
            </a:r>
            <a:r>
              <a:rPr lang="en-US" dirty="0"/>
              <a:t>:</a:t>
            </a:r>
            <a:endParaRPr lang="en-US" sz="1700" dirty="0"/>
          </a:p>
          <a:p>
            <a:endParaRPr lang="en-US" dirty="0"/>
          </a:p>
        </p:txBody>
      </p:sp>
      <p:sp>
        <p:nvSpPr>
          <p:cNvPr id="3" name="Title 2"/>
          <p:cNvSpPr>
            <a:spLocks noGrp="1"/>
          </p:cNvSpPr>
          <p:nvPr>
            <p:ph type="ctrTitle"/>
          </p:nvPr>
        </p:nvSpPr>
        <p:spPr/>
        <p:txBody>
          <a:bodyPr/>
          <a:lstStyle/>
          <a:p>
            <a:r>
              <a:rPr lang="en-US" dirty="0">
                <a:solidFill>
                  <a:srgbClr val="0082DA"/>
                </a:solidFill>
              </a:rPr>
              <a:t>Session 3: Self-Management skills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 y="4114800"/>
            <a:ext cx="8153400" cy="186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10699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description of the self-management </a:t>
            </a:r>
            <a:r>
              <a:rPr lang="en-US" dirty="0"/>
              <a:t>skills </a:t>
            </a:r>
            <a:r>
              <a:rPr lang="en-US" dirty="0" smtClean="0"/>
              <a:t>are as follows:</a:t>
            </a:r>
          </a:p>
          <a:p>
            <a:pPr lvl="1"/>
            <a:r>
              <a:rPr lang="en-US" b="1" dirty="0"/>
              <a:t>Stress management: </a:t>
            </a:r>
            <a:r>
              <a:rPr lang="en-US" dirty="0"/>
              <a:t>It is an individual’s ability to control and manage any difficult and </a:t>
            </a:r>
            <a:r>
              <a:rPr lang="en-US" dirty="0" smtClean="0"/>
              <a:t>hard situation</a:t>
            </a:r>
            <a:r>
              <a:rPr lang="en-US" dirty="0"/>
              <a:t>. It helps in improving both physical as well as mental health and increasing focus, </a:t>
            </a:r>
            <a:r>
              <a:rPr lang="en-US" dirty="0" smtClean="0"/>
              <a:t>which, in </a:t>
            </a:r>
            <a:r>
              <a:rPr lang="en-US" dirty="0"/>
              <a:t>turn, motivates an individual to achieve the set goals</a:t>
            </a:r>
            <a:r>
              <a:rPr lang="en-US" dirty="0" smtClean="0"/>
              <a:t>.</a:t>
            </a:r>
          </a:p>
          <a:p>
            <a:pPr lvl="1"/>
            <a:r>
              <a:rPr lang="en-US" b="1" dirty="0"/>
              <a:t>Time management: </a:t>
            </a:r>
            <a:r>
              <a:rPr lang="en-US" dirty="0"/>
              <a:t>It is a process of planning and scheduling time among different tasks in </a:t>
            </a:r>
            <a:r>
              <a:rPr lang="en-US" dirty="0" smtClean="0"/>
              <a:t>order to </a:t>
            </a:r>
            <a:r>
              <a:rPr lang="en-US" dirty="0"/>
              <a:t>maximize the productivity of an individual. The main objective of time management is to </a:t>
            </a:r>
            <a:r>
              <a:rPr lang="en-US" dirty="0" smtClean="0"/>
              <a:t>get more </a:t>
            </a:r>
            <a:r>
              <a:rPr lang="en-US" dirty="0"/>
              <a:t>work done in lesser period of time with little or no stress at all</a:t>
            </a:r>
            <a:r>
              <a:rPr lang="en-US" dirty="0" smtClean="0"/>
              <a:t>.</a:t>
            </a:r>
          </a:p>
          <a:p>
            <a:pPr lvl="1"/>
            <a:r>
              <a:rPr lang="en-US" b="1" dirty="0"/>
              <a:t>Decision-making: </a:t>
            </a:r>
            <a:r>
              <a:rPr lang="en-US" dirty="0"/>
              <a:t>It is a process of making decisions between two or more things and actions. </a:t>
            </a:r>
            <a:r>
              <a:rPr lang="en-US" dirty="0" smtClean="0"/>
              <a:t>It requires </a:t>
            </a:r>
            <a:r>
              <a:rPr lang="en-US" dirty="0"/>
              <a:t>the knowledge and information to analyze the situation to identify all the options </a:t>
            </a:r>
            <a:r>
              <a:rPr lang="en-US" dirty="0" smtClean="0"/>
              <a:t>and possibilities </a:t>
            </a:r>
            <a:r>
              <a:rPr lang="en-US" dirty="0"/>
              <a:t>to achieve a specified goal. It refers to the quality of an individual that enables </a:t>
            </a:r>
            <a:r>
              <a:rPr lang="en-US" dirty="0" smtClean="0"/>
              <a:t>him to </a:t>
            </a:r>
            <a:r>
              <a:rPr lang="en-US" dirty="0"/>
              <a:t>be confident about his/her decisions</a:t>
            </a:r>
            <a:r>
              <a:rPr lang="en-US" dirty="0" smtClean="0"/>
              <a:t>.</a:t>
            </a:r>
          </a:p>
          <a:p>
            <a:pPr lvl="1"/>
            <a:r>
              <a:rPr lang="en-US" b="1" dirty="0"/>
              <a:t>Organizing skills: </a:t>
            </a:r>
            <a:r>
              <a:rPr lang="en-US" dirty="0"/>
              <a:t>It is the combination of planning, prioritizing, motivation and time </a:t>
            </a:r>
            <a:r>
              <a:rPr lang="en-US" dirty="0" smtClean="0"/>
              <a:t>management. It </a:t>
            </a:r>
            <a:r>
              <a:rPr lang="en-US" dirty="0"/>
              <a:t>helps an individual to develop a time table, arrange tasks, improve efficiency and set priorities</a:t>
            </a:r>
            <a:r>
              <a:rPr lang="en-US" dirty="0" smtClean="0"/>
              <a:t>.</a:t>
            </a:r>
          </a:p>
          <a:p>
            <a:pPr lvl="1"/>
            <a:r>
              <a:rPr lang="en-US" b="1" dirty="0"/>
              <a:t>Physical awareness: </a:t>
            </a:r>
            <a:r>
              <a:rPr lang="en-US" dirty="0"/>
              <a:t>It helps an individual to increase his/her level of physical activity in order </a:t>
            </a:r>
            <a:r>
              <a:rPr lang="en-US" dirty="0" smtClean="0"/>
              <a:t>to improve </a:t>
            </a:r>
            <a:r>
              <a:rPr lang="en-US" dirty="0"/>
              <a:t>his/her physical health, to make him more productive and to boost the power of the </a:t>
            </a:r>
            <a:r>
              <a:rPr lang="en-US" dirty="0" smtClean="0"/>
              <a:t>body and </a:t>
            </a:r>
            <a:r>
              <a:rPr lang="en-US" dirty="0"/>
              <a:t>mind.</a:t>
            </a:r>
          </a:p>
        </p:txBody>
      </p:sp>
      <p:sp>
        <p:nvSpPr>
          <p:cNvPr id="3" name="Title 2"/>
          <p:cNvSpPr>
            <a:spLocks noGrp="1"/>
          </p:cNvSpPr>
          <p:nvPr>
            <p:ph type="ctrTitle"/>
          </p:nvPr>
        </p:nvSpPr>
        <p:spPr/>
        <p:txBody>
          <a:bodyPr/>
          <a:lstStyle/>
          <a:p>
            <a:r>
              <a:rPr lang="en-US" dirty="0">
                <a:solidFill>
                  <a:srgbClr val="0082DA"/>
                </a:solidFill>
              </a:rPr>
              <a:t>Session 3: Self-Management skills</a:t>
            </a:r>
            <a:endParaRPr lang="en-US" dirty="0"/>
          </a:p>
        </p:txBody>
      </p:sp>
    </p:spTree>
    <p:extLst>
      <p:ext uri="{BB962C8B-B14F-4D97-AF65-F5344CB8AC3E}">
        <p14:creationId xmlns:p14="http://schemas.microsoft.com/office/powerpoint/2010/main" val="273875898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r>
              <a:rPr lang="en-US" dirty="0"/>
              <a:t>Self-confidence can be defined as a belief in one’s personal abilities, potentials and strengths. </a:t>
            </a:r>
            <a:r>
              <a:rPr lang="en-US" dirty="0" smtClean="0"/>
              <a:t>It </a:t>
            </a:r>
            <a:r>
              <a:rPr lang="en-US" dirty="0"/>
              <a:t>means someone is self-assured about his/her skills and capabilities to achieve goals and objectives. </a:t>
            </a:r>
          </a:p>
          <a:p>
            <a:pPr marL="342900" indent="-342900"/>
            <a:r>
              <a:rPr lang="en-US" dirty="0"/>
              <a:t>Self-confident people are generally assured of themselves and their abilities, take risks and challenges, do not hesitate to try new things and think about their future positively. </a:t>
            </a:r>
          </a:p>
          <a:p>
            <a:pPr marL="342900" indent="-342900"/>
            <a:r>
              <a:rPr lang="en-US" dirty="0"/>
              <a:t>It is a positive attitude that the individuals hold about themselves that allows them to achieve their objective and also helps to keep moving forward in personal and professional lives.</a:t>
            </a:r>
            <a:endParaRPr lang="en-US" sz="1700" dirty="0"/>
          </a:p>
          <a:p>
            <a:endParaRPr lang="en-US" dirty="0"/>
          </a:p>
        </p:txBody>
      </p:sp>
      <p:sp>
        <p:nvSpPr>
          <p:cNvPr id="3" name="Title 2"/>
          <p:cNvSpPr>
            <a:spLocks noGrp="1"/>
          </p:cNvSpPr>
          <p:nvPr>
            <p:ph type="ctrTitle"/>
          </p:nvPr>
        </p:nvSpPr>
        <p:spPr/>
        <p:txBody>
          <a:bodyPr/>
          <a:lstStyle/>
          <a:p>
            <a:r>
              <a:rPr lang="en-US" dirty="0">
                <a:solidFill>
                  <a:srgbClr val="0082DA"/>
                </a:solidFill>
              </a:rPr>
              <a:t>Session 4: Self-Confidence</a:t>
            </a:r>
          </a:p>
        </p:txBody>
      </p:sp>
    </p:spTree>
    <p:extLst>
      <p:ext uri="{BB962C8B-B14F-4D97-AF65-F5344CB8AC3E}">
        <p14:creationId xmlns:p14="http://schemas.microsoft.com/office/powerpoint/2010/main" val="113719685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Self-Management Skills-I&amp;quot;&quot;/&gt;&lt;property id=&quot;20307&quot; value=&quot;256&quot;/&gt;&lt;/object&gt;&lt;object type=&quot;3&quot; unique_id=&quot;10004&quot;&gt;&lt;property id=&quot;20148&quot; value=&quot;5&quot;/&gt;&lt;property id=&quot;20300&quot; value=&quot;Slide 2 - &amp;quot;Learning Objectives&amp;quot;&quot;/&gt;&lt;property id=&quot;20307&quot; value=&quot;257&quot;/&gt;&lt;/object&gt;&lt;object type=&quot;3&quot; unique_id=&quot;16608&quot;&gt;&lt;property id=&quot;20148&quot; value=&quot;5&quot;/&gt;&lt;property id=&quot;20300&quot; value=&quot;Slide 3 - &amp;quot;Introduction&amp;quot;&quot;/&gt;&lt;property id=&quot;20307&quot; value=&quot;334&quot;/&gt;&lt;/object&gt;&lt;object type=&quot;3&quot; unique_id=&quot;27591&quot;&gt;&lt;property id=&quot;20148&quot; value=&quot;5&quot;/&gt;&lt;property id=&quot;20300&quot; value=&quot;Slide 4 - &amp;quot;Session 1: Self-Management&amp;quot;&quot;/&gt;&lt;property id=&quot;20307&quot; value=&quot;410&quot;/&gt;&lt;/object&gt;&lt;object type=&quot;3&quot; unique_id=&quot;27592&quot;&gt;&lt;property id=&quot;20148&quot; value=&quot;5&quot;/&gt;&lt;property id=&quot;20300&quot; value=&quot;Slide 5 - &amp;quot;Session 2: Positive Results of Self-Management&amp;quot;&quot;/&gt;&lt;property id=&quot;20307&quot; value=&quot;412&quot;/&gt;&lt;/object&gt;&lt;object type=&quot;3&quot; unique_id=&quot;27593&quot;&gt;&lt;property id=&quot;20148&quot; value=&quot;5&quot;/&gt;&lt;property id=&quot;20300&quot; value=&quot;Slide 6 - &amp;quot;Session 2: Positive Results of Self-Management&amp;quot;&quot;/&gt;&lt;property id=&quot;20307&quot; value=&quot;413&quot;/&gt;&lt;/object&gt;&lt;object type=&quot;3&quot; unique_id=&quot;27594&quot;&gt;&lt;property id=&quot;20148&quot; value=&quot;5&quot;/&gt;&lt;property id=&quot;20300&quot; value=&quot;Slide 7 - &amp;quot;Session 3: Self-Management skills&amp;quot;&quot;/&gt;&lt;property id=&quot;20307&quot; value=&quot;414&quot;/&gt;&lt;/object&gt;&lt;object type=&quot;3&quot; unique_id=&quot;27595&quot;&gt;&lt;property id=&quot;20148&quot; value=&quot;5&quot;/&gt;&lt;property id=&quot;20300&quot; value=&quot;Slide 8 - &amp;quot;Session 3: Self-Management skills&amp;quot;&quot;/&gt;&lt;property id=&quot;20307&quot; value=&quot;415&quot;/&gt;&lt;/object&gt;&lt;object type=&quot;3&quot; unique_id=&quot;27596&quot;&gt;&lt;property id=&quot;20148&quot; value=&quot;5&quot;/&gt;&lt;property id=&quot;20300&quot; value=&quot;Slide 9 - &amp;quot;Session 4: Self-Confidence&amp;quot;&quot;/&gt;&lt;property id=&quot;20307&quot; value=&quot;416&quot;/&gt;&lt;/object&gt;&lt;object type=&quot;3&quot; unique_id=&quot;27597&quot;&gt;&lt;property id=&quot;20148&quot; value=&quot;5&quot;/&gt;&lt;property id=&quot;20300&quot; value=&quot;Slide 10 - &amp;quot;Session 5: Positive Factors of Self-Confidence&amp;quot;&quot;/&gt;&lt;property id=&quot;20307&quot; value=&quot;417&quot;/&gt;&lt;/object&gt;&lt;object type=&quot;3&quot; unique_id=&quot;27598&quot;&gt;&lt;property id=&quot;20148&quot; value=&quot;5&quot;/&gt;&lt;property id=&quot;20300&quot; value=&quot;Slide 11 - &amp;quot;Session 6: Self-Confidence-Building Tips&amp;quot;&quot;/&gt;&lt;property id=&quot;20307&quot; value=&quot;418&quot;/&gt;&lt;/object&gt;&lt;object type=&quot;3&quot; unique_id=&quot;27599&quot;&gt;&lt;property id=&quot;20148&quot; value=&quot;5&quot;/&gt;&lt;property id=&quot;20300&quot; value=&quot;Slide 12 - &amp;quot;Session 6: Self-Confidence-Building Tips&amp;quot;&quot;/&gt;&lt;property id=&quot;20307&quot; value=&quot;419&quot;/&gt;&lt;/object&gt;&lt;object type=&quot;3&quot; unique_id=&quot;27600&quot;&gt;&lt;property id=&quot;20148&quot; value=&quot;5&quot;/&gt;&lt;property id=&quot;20300&quot; value=&quot;Slide 13&quot;/&gt;&lt;property id=&quot;20307&quot; value=&quot;411&quot;/&gt;&lt;/object&gt;&lt;/object&gt;&lt;object type=&quot;8&quot; unique_id=&quot;10086&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2590</TotalTime>
  <Words>1447</Words>
  <Application>Microsoft Office PowerPoint</Application>
  <PresentationFormat>On-screen Show (4:3)</PresentationFormat>
  <Paragraphs>69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Self-Management Skills-I</vt:lpstr>
      <vt:lpstr>Learning Objectives</vt:lpstr>
      <vt:lpstr>Introduction</vt:lpstr>
      <vt:lpstr>Session 1: Self-Management</vt:lpstr>
      <vt:lpstr>Session 2: Positive Results of Self-Management</vt:lpstr>
      <vt:lpstr>Session 2: Positive Results of Self-Management</vt:lpstr>
      <vt:lpstr>Session 3: Self-Management skills</vt:lpstr>
      <vt:lpstr>Session 3: Self-Management skills</vt:lpstr>
      <vt:lpstr>Session 4: Self-Confidence</vt:lpstr>
      <vt:lpstr>Session 5: Positive Factors of Self-Confidence</vt:lpstr>
      <vt:lpstr>Session 6: Self-Confidence-Building Tips</vt:lpstr>
      <vt:lpstr>Session 6: Self-Confidence-Building Tips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Charu</dc:creator>
  <cp:lastModifiedBy>User</cp:lastModifiedBy>
  <cp:revision>531</cp:revision>
  <dcterms:created xsi:type="dcterms:W3CDTF">2019-01-09T09:17:04Z</dcterms:created>
  <dcterms:modified xsi:type="dcterms:W3CDTF">2019-03-14T04:51:38Z</dcterms:modified>
</cp:coreProperties>
</file>