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9"/>
  </p:notesMasterIdLst>
  <p:sldIdLst>
    <p:sldId id="256" r:id="rId2"/>
    <p:sldId id="257" r:id="rId3"/>
    <p:sldId id="334" r:id="rId4"/>
    <p:sldId id="410" r:id="rId5"/>
    <p:sldId id="420" r:id="rId6"/>
    <p:sldId id="425" r:id="rId7"/>
    <p:sldId id="421" r:id="rId8"/>
    <p:sldId id="426" r:id="rId9"/>
    <p:sldId id="427" r:id="rId10"/>
    <p:sldId id="428" r:id="rId11"/>
    <p:sldId id="422" r:id="rId12"/>
    <p:sldId id="423" r:id="rId13"/>
    <p:sldId id="424" r:id="rId14"/>
    <p:sldId id="429" r:id="rId15"/>
    <p:sldId id="438" r:id="rId16"/>
    <p:sldId id="431" r:id="rId17"/>
    <p:sldId id="432" r:id="rId18"/>
    <p:sldId id="433" r:id="rId19"/>
    <p:sldId id="434" r:id="rId20"/>
    <p:sldId id="435" r:id="rId21"/>
    <p:sldId id="436" r:id="rId22"/>
    <p:sldId id="437" r:id="rId23"/>
    <p:sldId id="439" r:id="rId24"/>
    <p:sldId id="440" r:id="rId25"/>
    <p:sldId id="447" r:id="rId26"/>
    <p:sldId id="441" r:id="rId27"/>
    <p:sldId id="442" r:id="rId28"/>
    <p:sldId id="448" r:id="rId29"/>
    <p:sldId id="449" r:id="rId30"/>
    <p:sldId id="443" r:id="rId31"/>
    <p:sldId id="450" r:id="rId32"/>
    <p:sldId id="444" r:id="rId33"/>
    <p:sldId id="445" r:id="rId34"/>
    <p:sldId id="446" r:id="rId35"/>
    <p:sldId id="451" r:id="rId36"/>
    <p:sldId id="452" r:id="rId37"/>
    <p:sldId id="453" r:id="rId38"/>
    <p:sldId id="454" r:id="rId39"/>
    <p:sldId id="455" r:id="rId40"/>
    <p:sldId id="456" r:id="rId41"/>
    <p:sldId id="457" r:id="rId42"/>
    <p:sldId id="458" r:id="rId43"/>
    <p:sldId id="459" r:id="rId44"/>
    <p:sldId id="460" r:id="rId45"/>
    <p:sldId id="465" r:id="rId46"/>
    <p:sldId id="461" r:id="rId47"/>
    <p:sldId id="462" r:id="rId48"/>
    <p:sldId id="468" r:id="rId49"/>
    <p:sldId id="463" r:id="rId50"/>
    <p:sldId id="466" r:id="rId51"/>
    <p:sldId id="467" r:id="rId52"/>
    <p:sldId id="469" r:id="rId53"/>
    <p:sldId id="470" r:id="rId54"/>
    <p:sldId id="471" r:id="rId55"/>
    <p:sldId id="472" r:id="rId56"/>
    <p:sldId id="473" r:id="rId57"/>
    <p:sldId id="411" r:id="rId58"/>
  </p:sldIdLst>
  <p:sldSz cx="9144000" cy="6858000" type="screen4x3"/>
  <p:notesSz cx="6858000" cy="9144000"/>
  <p:custDataLst>
    <p:tags r:id="rId6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7E2"/>
    <a:srgbClr val="0082DA"/>
    <a:srgbClr val="8D0367"/>
    <a:srgbClr val="0094D8"/>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91" autoAdjust="0"/>
    <p:restoredTop sz="98932" autoAdjust="0"/>
  </p:normalViewPr>
  <p:slideViewPr>
    <p:cSldViewPr>
      <p:cViewPr varScale="1">
        <p:scale>
          <a:sx n="71" d="100"/>
          <a:sy n="71" d="100"/>
        </p:scale>
        <p:origin x="153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gs" Target="tags/tag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9AE9EB-A8C6-4CB3-86B1-3584AA35AB38}" type="datetimeFigureOut">
              <a:rPr lang="en-US" smtClean="0"/>
              <a:t>3/14/2019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27EB95-5F12-4ED4-8739-24E57F3A3777}" type="slidenum">
              <a:rPr lang="en-US" smtClean="0"/>
              <a:t>‹#›</a:t>
            </a:fld>
            <a:endParaRPr lang="en-US"/>
          </a:p>
        </p:txBody>
      </p:sp>
    </p:spTree>
    <p:extLst>
      <p:ext uri="{BB962C8B-B14F-4D97-AF65-F5344CB8AC3E}">
        <p14:creationId xmlns:p14="http://schemas.microsoft.com/office/powerpoint/2010/main" val="527818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19400" y="838201"/>
            <a:ext cx="6324600" cy="914400"/>
          </a:xfrm>
          <a:prstGeom prst="rect">
            <a:avLst/>
          </a:prstGeom>
        </p:spPr>
        <p:txBody>
          <a:bodyPr>
            <a:normAutofit/>
          </a:bodyPr>
          <a:lstStyle>
            <a:lvl1pPr>
              <a:defRPr sz="3200">
                <a:latin typeface="+mn-lt"/>
              </a:defRPr>
            </a:lvl1pPr>
          </a:lstStyle>
          <a:p>
            <a:r>
              <a:rPr lang="en-US" dirty="0"/>
              <a:t>Click to edit Master title style</a:t>
            </a:r>
          </a:p>
        </p:txBody>
      </p:sp>
      <p:sp>
        <p:nvSpPr>
          <p:cNvPr id="7" name="Round Single Corner Rectangle 6"/>
          <p:cNvSpPr/>
          <p:nvPr userDrawn="1"/>
        </p:nvSpPr>
        <p:spPr>
          <a:xfrm flipV="1">
            <a:off x="0" y="-2"/>
            <a:ext cx="1828800" cy="1371600"/>
          </a:xfrm>
          <a:prstGeom prst="round1Rect">
            <a:avLst/>
          </a:prstGeom>
          <a:solidFill>
            <a:srgbClr val="0087E2"/>
          </a:solidFill>
          <a:ln>
            <a:solidFill>
              <a:srgbClr val="0087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 Single Corner Rectangle 7"/>
          <p:cNvSpPr/>
          <p:nvPr userDrawn="1"/>
        </p:nvSpPr>
        <p:spPr>
          <a:xfrm rot="5400000" flipV="1">
            <a:off x="5676899" y="-2857499"/>
            <a:ext cx="609602" cy="6324600"/>
          </a:xfrm>
          <a:prstGeom prst="round1Rect">
            <a:avLst/>
          </a:prstGeom>
          <a:solidFill>
            <a:srgbClr val="0087E2"/>
          </a:solidFill>
          <a:ln>
            <a:solidFill>
              <a:srgbClr val="0087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436437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3429000" cy="1493838"/>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2B488A-F32F-47C9-B07A-1CF7C464F104}" type="datetimeFigureOut">
              <a:rPr lang="en-US" smtClean="0"/>
              <a:t>3/14/2019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6654BCB-365D-4717-9441-0EEAACC0E8E9}" type="slidenum">
              <a:rPr lang="en-US" smtClean="0"/>
              <a:t>‹#›</a:t>
            </a:fld>
            <a:endParaRPr lang="en-US"/>
          </a:p>
        </p:txBody>
      </p:sp>
    </p:spTree>
    <p:extLst>
      <p:ext uri="{BB962C8B-B14F-4D97-AF65-F5344CB8AC3E}">
        <p14:creationId xmlns:p14="http://schemas.microsoft.com/office/powerpoint/2010/main" val="380045753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2B488A-F32F-47C9-B07A-1CF7C464F104}" type="datetimeFigureOut">
              <a:rPr lang="en-US" smtClean="0"/>
              <a:t>3/14/2019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6654BCB-365D-4717-9441-0EEAACC0E8E9}" type="slidenum">
              <a:rPr lang="en-US" smtClean="0"/>
              <a:t>‹#›</a:t>
            </a:fld>
            <a:endParaRPr lang="en-US"/>
          </a:p>
        </p:txBody>
      </p:sp>
    </p:spTree>
    <p:extLst>
      <p:ext uri="{BB962C8B-B14F-4D97-AF65-F5344CB8AC3E}">
        <p14:creationId xmlns:p14="http://schemas.microsoft.com/office/powerpoint/2010/main" val="828701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8610600" cy="5166360"/>
          </a:xfrm>
        </p:spPr>
        <p:txBody>
          <a:bodyPr/>
          <a:lstStyle>
            <a:lvl1pPr marL="457200" indent="-457200">
              <a:spcBef>
                <a:spcPts val="400"/>
              </a:spcBef>
              <a:buClr>
                <a:srgbClr val="0082DA"/>
              </a:buClr>
              <a:buFont typeface="Wingdings" panose="05000000000000000000" pitchFamily="2" charset="2"/>
              <a:buChar char="Ø"/>
              <a:defRPr sz="2000"/>
            </a:lvl1pPr>
            <a:lvl2pPr marL="731520" indent="-274320">
              <a:spcBef>
                <a:spcPts val="400"/>
              </a:spcBef>
              <a:buClr>
                <a:srgbClr val="0082DA"/>
              </a:buClr>
              <a:buFont typeface="Wingdings" panose="05000000000000000000" pitchFamily="2" charset="2"/>
              <a:buChar char="q"/>
              <a:defRPr sz="1700"/>
            </a:lvl2pPr>
            <a:lvl3pPr marL="1143000" indent="-228600">
              <a:spcBef>
                <a:spcPts val="400"/>
              </a:spcBef>
              <a:buClr>
                <a:srgbClr val="0082DA"/>
              </a:buClr>
              <a:buFont typeface="Wingdings" panose="05000000000000000000" pitchFamily="2" charset="2"/>
              <a:buChar char="§"/>
              <a:defRPr sz="1500"/>
            </a:lvl3pPr>
          </a:lstStyle>
          <a:p>
            <a:pPr lvl="0"/>
            <a:r>
              <a:rPr lang="en-US" dirty="0"/>
              <a:t>Click to edit Master text styles</a:t>
            </a:r>
          </a:p>
          <a:p>
            <a:pPr lvl="1"/>
            <a:r>
              <a:rPr lang="en-US" dirty="0"/>
              <a:t>Second level</a:t>
            </a:r>
          </a:p>
          <a:p>
            <a:pPr lvl="2"/>
            <a:r>
              <a:rPr lang="en-US" dirty="0"/>
              <a:t>Third </a:t>
            </a:r>
            <a:r>
              <a:rPr lang="en-US" dirty="0" smtClean="0"/>
              <a:t>level</a:t>
            </a:r>
            <a:endParaRPr lang="en-US" dirty="0"/>
          </a:p>
        </p:txBody>
      </p:sp>
      <p:sp>
        <p:nvSpPr>
          <p:cNvPr id="8" name="Title 1"/>
          <p:cNvSpPr>
            <a:spLocks noGrp="1"/>
          </p:cNvSpPr>
          <p:nvPr>
            <p:ph type="ctrTitle"/>
          </p:nvPr>
        </p:nvSpPr>
        <p:spPr>
          <a:xfrm>
            <a:off x="0" y="477008"/>
            <a:ext cx="9144000" cy="665992"/>
          </a:xfrm>
          <a:prstGeom prst="rect">
            <a:avLst/>
          </a:prstGeom>
        </p:spPr>
        <p:txBody>
          <a:bodyPr>
            <a:normAutofit/>
          </a:bodyPr>
          <a:lstStyle>
            <a:lvl1pPr algn="r">
              <a:defRPr sz="3200" b="1">
                <a:solidFill>
                  <a:srgbClr val="8D0367"/>
                </a:solidFill>
                <a:latin typeface="+mj-lt"/>
              </a:defRPr>
            </a:lvl1pPr>
          </a:lstStyle>
          <a:p>
            <a:r>
              <a:rPr lang="en-US" dirty="0"/>
              <a:t>Click to edit Master title style</a:t>
            </a: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415404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2B488A-F32F-47C9-B07A-1CF7C464F104}" type="datetimeFigureOut">
              <a:rPr lang="en-US" smtClean="0"/>
              <a:t>3/14/2019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6654BCB-365D-4717-9441-0EEAACC0E8E9}" type="slidenum">
              <a:rPr lang="en-US" smtClean="0"/>
              <a:t>‹#›</a:t>
            </a:fld>
            <a:endParaRPr lang="en-US"/>
          </a:p>
        </p:txBody>
      </p:sp>
    </p:spTree>
    <p:extLst>
      <p:ext uri="{BB962C8B-B14F-4D97-AF65-F5344CB8AC3E}">
        <p14:creationId xmlns:p14="http://schemas.microsoft.com/office/powerpoint/2010/main" val="32945074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3429000" cy="1493838"/>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2B488A-F32F-47C9-B07A-1CF7C464F104}" type="datetimeFigureOut">
              <a:rPr lang="en-US" smtClean="0"/>
              <a:t>3/14/2019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6654BCB-365D-4717-9441-0EEAACC0E8E9}" type="slidenum">
              <a:rPr lang="en-US" smtClean="0"/>
              <a:t>‹#›</a:t>
            </a:fld>
            <a:endParaRPr lang="en-US"/>
          </a:p>
        </p:txBody>
      </p:sp>
    </p:spTree>
    <p:extLst>
      <p:ext uri="{BB962C8B-B14F-4D97-AF65-F5344CB8AC3E}">
        <p14:creationId xmlns:p14="http://schemas.microsoft.com/office/powerpoint/2010/main" val="107991285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3429000" cy="1493838"/>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D2B488A-F32F-47C9-B07A-1CF7C464F104}" type="datetimeFigureOut">
              <a:rPr lang="en-US" smtClean="0"/>
              <a:t>3/14/2019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6654BCB-365D-4717-9441-0EEAACC0E8E9}" type="slidenum">
              <a:rPr lang="en-US" smtClean="0"/>
              <a:t>‹#›</a:t>
            </a:fld>
            <a:endParaRPr lang="en-US"/>
          </a:p>
        </p:txBody>
      </p:sp>
    </p:spTree>
    <p:extLst>
      <p:ext uri="{BB962C8B-B14F-4D97-AF65-F5344CB8AC3E}">
        <p14:creationId xmlns:p14="http://schemas.microsoft.com/office/powerpoint/2010/main" val="123535624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3429000" cy="1493838"/>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D2B488A-F32F-47C9-B07A-1CF7C464F104}" type="datetimeFigureOut">
              <a:rPr lang="en-US" smtClean="0"/>
              <a:t>3/14/2019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6654BCB-365D-4717-9441-0EEAACC0E8E9}" type="slidenum">
              <a:rPr lang="en-US" smtClean="0"/>
              <a:t>‹#›</a:t>
            </a:fld>
            <a:endParaRPr lang="en-US"/>
          </a:p>
        </p:txBody>
      </p:sp>
    </p:spTree>
    <p:extLst>
      <p:ext uri="{BB962C8B-B14F-4D97-AF65-F5344CB8AC3E}">
        <p14:creationId xmlns:p14="http://schemas.microsoft.com/office/powerpoint/2010/main" val="383656650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D2B488A-F32F-47C9-B07A-1CF7C464F104}" type="datetimeFigureOut">
              <a:rPr lang="en-US" smtClean="0"/>
              <a:t>3/14/2019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6654BCB-365D-4717-9441-0EEAACC0E8E9}" type="slidenum">
              <a:rPr lang="en-US" smtClean="0"/>
              <a:t>‹#›</a:t>
            </a:fld>
            <a:endParaRPr lang="en-US"/>
          </a:p>
        </p:txBody>
      </p:sp>
    </p:spTree>
    <p:extLst>
      <p:ext uri="{BB962C8B-B14F-4D97-AF65-F5344CB8AC3E}">
        <p14:creationId xmlns:p14="http://schemas.microsoft.com/office/powerpoint/2010/main" val="16147392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2B488A-F32F-47C9-B07A-1CF7C464F104}" type="datetimeFigureOut">
              <a:rPr lang="en-US" smtClean="0"/>
              <a:t>3/14/2019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6654BCB-365D-4717-9441-0EEAACC0E8E9}" type="slidenum">
              <a:rPr lang="en-US" smtClean="0"/>
              <a:t>‹#›</a:t>
            </a:fld>
            <a:endParaRPr lang="en-US"/>
          </a:p>
        </p:txBody>
      </p:sp>
    </p:spTree>
    <p:extLst>
      <p:ext uri="{BB962C8B-B14F-4D97-AF65-F5344CB8AC3E}">
        <p14:creationId xmlns:p14="http://schemas.microsoft.com/office/powerpoint/2010/main" val="186845548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2B488A-F32F-47C9-B07A-1CF7C464F104}" type="datetimeFigureOut">
              <a:rPr lang="en-US" smtClean="0"/>
              <a:t>3/14/2019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6654BCB-365D-4717-9441-0EEAACC0E8E9}" type="slidenum">
              <a:rPr lang="en-US" smtClean="0"/>
              <a:t>‹#›</a:t>
            </a:fld>
            <a:endParaRPr lang="en-US"/>
          </a:p>
        </p:txBody>
      </p:sp>
    </p:spTree>
    <p:extLst>
      <p:ext uri="{BB962C8B-B14F-4D97-AF65-F5344CB8AC3E}">
        <p14:creationId xmlns:p14="http://schemas.microsoft.com/office/powerpoint/2010/main" val="14614634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046943" y="6391699"/>
            <a:ext cx="944657" cy="390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4201823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xStyles>
    <p:titleStyle>
      <a:lvl1pPr algn="ctr" defTabSz="914400" rtl="0" eaLnBrk="1" latinLnBrk="0" hangingPunct="1">
        <a:spcBef>
          <a:spcPct val="0"/>
        </a:spcBef>
        <a:buNone/>
        <a:defRPr sz="3200" kern="1200" baseline="0">
          <a:solidFill>
            <a:schemeClr val="tx1"/>
          </a:solidFill>
          <a:latin typeface="Calibri" panose="020F0502020204030204" pitchFamily="34" charset="0"/>
          <a:ea typeface="+mj-ea"/>
          <a:cs typeface="+mj-cs"/>
        </a:defRPr>
      </a:lvl1pPr>
    </p:titleStyle>
    <p:bodyStyle>
      <a:lvl1pPr marL="342900" indent="-342900" algn="l" defTabSz="914400" rtl="0" eaLnBrk="1" latinLnBrk="0" hangingPunct="1">
        <a:spcBef>
          <a:spcPct val="20000"/>
        </a:spcBef>
        <a:buClr>
          <a:srgbClr val="0082DA"/>
        </a:buClr>
        <a:buFont typeface="Wingdings" panose="05000000000000000000" pitchFamily="2" charset="2"/>
        <a:buChar char="Ø"/>
        <a:defRPr sz="2000" kern="1200" baseline="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Clr>
          <a:srgbClr val="0082DA"/>
        </a:buClr>
        <a:buFont typeface="Wingdings" panose="05000000000000000000" pitchFamily="2" charset="2"/>
        <a:buChar char="q"/>
        <a:defRPr sz="17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Clr>
          <a:srgbClr val="0082DA"/>
        </a:buClr>
        <a:buFont typeface="Wingdings" panose="05000000000000000000" pitchFamily="2" charset="2"/>
        <a:buChar char="§"/>
        <a:defRPr sz="15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a:bodyPr>
          <a:lstStyle/>
          <a:p>
            <a:r>
              <a:rPr lang="en-US" b="1" dirty="0"/>
              <a:t>Basic ICT Skills – I</a:t>
            </a:r>
          </a:p>
        </p:txBody>
      </p:sp>
      <p:sp>
        <p:nvSpPr>
          <p:cNvPr id="9" name="TextBox 8"/>
          <p:cNvSpPr txBox="1"/>
          <p:nvPr/>
        </p:nvSpPr>
        <p:spPr>
          <a:xfrm>
            <a:off x="0" y="457200"/>
            <a:ext cx="1828800" cy="461665"/>
          </a:xfrm>
          <a:prstGeom prst="rect">
            <a:avLst/>
          </a:prstGeom>
          <a:noFill/>
        </p:spPr>
        <p:txBody>
          <a:bodyPr wrap="square" rtlCol="0">
            <a:spAutoFit/>
          </a:bodyPr>
          <a:lstStyle/>
          <a:p>
            <a:pPr algn="ctr"/>
            <a:r>
              <a:rPr lang="en-US" sz="2400" b="1" dirty="0" smtClean="0">
                <a:solidFill>
                  <a:schemeClr val="bg1"/>
                </a:solidFill>
                <a:latin typeface="+mj-lt"/>
              </a:rPr>
              <a:t>Unit 3</a:t>
            </a:r>
            <a:endParaRPr lang="en-US" sz="2400" b="1" dirty="0">
              <a:solidFill>
                <a:schemeClr val="bg1"/>
              </a:solidFill>
              <a:latin typeface="+mj-lt"/>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9576" y="1828800"/>
            <a:ext cx="6775704" cy="40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030603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5638800" cy="5410200"/>
          </a:xfrm>
        </p:spPr>
        <p:txBody>
          <a:bodyPr>
            <a:normAutofit/>
          </a:bodyPr>
          <a:lstStyle/>
          <a:p>
            <a:pPr lvl="1">
              <a:lnSpc>
                <a:spcPct val="110000"/>
              </a:lnSpc>
            </a:pPr>
            <a:r>
              <a:rPr lang="en-US" b="1" dirty="0"/>
              <a:t>Bar Code </a:t>
            </a:r>
            <a:r>
              <a:rPr lang="en-US" b="1" dirty="0" smtClean="0"/>
              <a:t>Reader: </a:t>
            </a:r>
            <a:r>
              <a:rPr lang="en-US" dirty="0" smtClean="0"/>
              <a:t>A </a:t>
            </a:r>
            <a:r>
              <a:rPr lang="en-US" dirty="0"/>
              <a:t>bar code reader is an input device that is used to read the information encoded on a bar code. The </a:t>
            </a:r>
            <a:r>
              <a:rPr lang="en-US" dirty="0" smtClean="0"/>
              <a:t>bar code </a:t>
            </a:r>
            <a:r>
              <a:rPr lang="en-US" dirty="0"/>
              <a:t>reader is also known as a price scanner or point-of-sale (POS) scanner. A bar code is an </a:t>
            </a:r>
            <a:r>
              <a:rPr lang="en-US" dirty="0" smtClean="0"/>
              <a:t>optical machine-readable </a:t>
            </a:r>
            <a:r>
              <a:rPr lang="en-US" dirty="0"/>
              <a:t>code, which is printed on various types of products. It holds the necessary </a:t>
            </a:r>
            <a:r>
              <a:rPr lang="en-US" dirty="0" smtClean="0"/>
              <a:t>information about </a:t>
            </a:r>
            <a:r>
              <a:rPr lang="en-US" dirty="0"/>
              <a:t>the product</a:t>
            </a:r>
            <a:r>
              <a:rPr lang="en-US" dirty="0"/>
              <a:t>. </a:t>
            </a:r>
            <a:endParaRPr lang="en-US" dirty="0" smtClean="0"/>
          </a:p>
          <a:p>
            <a:pPr lvl="1">
              <a:lnSpc>
                <a:spcPct val="110000"/>
              </a:lnSpc>
            </a:pPr>
            <a:r>
              <a:rPr lang="en-US" b="1" dirty="0"/>
              <a:t>Light </a:t>
            </a:r>
            <a:r>
              <a:rPr lang="en-US" b="1" dirty="0" smtClean="0"/>
              <a:t>Pen: </a:t>
            </a:r>
            <a:r>
              <a:rPr lang="en-US" dirty="0" smtClean="0"/>
              <a:t>A </a:t>
            </a:r>
            <a:r>
              <a:rPr lang="en-US" dirty="0"/>
              <a:t>light pen is a pointing device that uses a photoelectric (light-sensitive) </a:t>
            </a:r>
            <a:r>
              <a:rPr lang="en-US" dirty="0" smtClean="0"/>
              <a:t>cell to </a:t>
            </a:r>
            <a:r>
              <a:rPr lang="en-US" dirty="0"/>
              <a:t>indicate a position on the computer screen. When you keep the pen </a:t>
            </a:r>
            <a:r>
              <a:rPr lang="en-US" dirty="0" smtClean="0"/>
              <a:t>in front </a:t>
            </a:r>
            <a:r>
              <a:rPr lang="en-US" dirty="0"/>
              <a:t>of an icon of the computer screen, say the Start button, it senses </a:t>
            </a:r>
            <a:r>
              <a:rPr lang="en-US" dirty="0" smtClean="0"/>
              <a:t>the light </a:t>
            </a:r>
            <a:r>
              <a:rPr lang="en-US" dirty="0"/>
              <a:t>and the photoelectric cell gets activated</a:t>
            </a:r>
            <a:r>
              <a:rPr lang="en-US" dirty="0"/>
              <a:t>. </a:t>
            </a:r>
            <a:endParaRPr lang="en-US" dirty="0" smtClean="0"/>
          </a:p>
          <a:p>
            <a:pPr lvl="1">
              <a:lnSpc>
                <a:spcPct val="110000"/>
              </a:lnSpc>
            </a:pPr>
            <a:r>
              <a:rPr lang="en-US" b="1" dirty="0" smtClean="0"/>
              <a:t>Microphone:</a:t>
            </a:r>
            <a:r>
              <a:rPr lang="en-US" dirty="0" smtClean="0"/>
              <a:t> A </a:t>
            </a:r>
            <a:r>
              <a:rPr lang="en-US" dirty="0"/>
              <a:t>microphone is an input device that records voice or sound and transforms </a:t>
            </a:r>
            <a:r>
              <a:rPr lang="en-US" dirty="0" smtClean="0"/>
              <a:t>the recorded </a:t>
            </a:r>
            <a:r>
              <a:rPr lang="en-US" dirty="0"/>
              <a:t>voice into digital data so that a user can play back or edit the </a:t>
            </a:r>
            <a:r>
              <a:rPr lang="en-US" dirty="0" smtClean="0"/>
              <a:t>digitized voice </a:t>
            </a:r>
            <a:r>
              <a:rPr lang="en-US" dirty="0"/>
              <a:t>as required</a:t>
            </a:r>
            <a:r>
              <a:rPr lang="en-US" dirty="0"/>
              <a:t>. </a:t>
            </a:r>
            <a:endParaRPr lang="en-US" dirty="0" smtClean="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Input Devices</a:t>
            </a: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1111"/>
          <a:stretch/>
        </p:blipFill>
        <p:spPr bwMode="auto">
          <a:xfrm>
            <a:off x="5818414" y="1447800"/>
            <a:ext cx="3012621"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9872" y="3096829"/>
            <a:ext cx="1731646" cy="1753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5232" y="5181600"/>
            <a:ext cx="1211968" cy="1116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1"/>
          <p:cNvSpPr txBox="1">
            <a:spLocks/>
          </p:cNvSpPr>
          <p:nvPr/>
        </p:nvSpPr>
        <p:spPr>
          <a:xfrm>
            <a:off x="6933173" y="4774194"/>
            <a:ext cx="1132354" cy="255006"/>
          </a:xfrm>
          <a:prstGeom prst="rect">
            <a:avLst/>
          </a:prstGeom>
        </p:spPr>
        <p:txBody>
          <a:bodyPr vert="horz" lIns="91440" tIns="45720" rIns="91440" bIns="45720" rtlCol="0">
            <a:normAutofit fontScale="92500" lnSpcReduction="20000"/>
          </a:bodyPr>
          <a:lstStyle>
            <a:lvl1pPr marL="457200" indent="-457200" algn="l" defTabSz="914400" rtl="0" eaLnBrk="1" latinLnBrk="0" hangingPunct="1">
              <a:spcBef>
                <a:spcPts val="400"/>
              </a:spcBef>
              <a:buClr>
                <a:srgbClr val="0082DA"/>
              </a:buClr>
              <a:buFont typeface="Wingdings" panose="05000000000000000000" pitchFamily="2" charset="2"/>
              <a:buChar char="Ø"/>
              <a:defRPr sz="2000" kern="1200" baseline="0">
                <a:solidFill>
                  <a:schemeClr val="tx1"/>
                </a:solidFill>
                <a:latin typeface="Calibri" panose="020F0502020204030204" pitchFamily="34" charset="0"/>
                <a:ea typeface="+mn-ea"/>
                <a:cs typeface="+mn-cs"/>
              </a:defRPr>
            </a:lvl1pPr>
            <a:lvl2pPr marL="731520" indent="-274320" algn="l" defTabSz="914400" rtl="0" eaLnBrk="1" latinLnBrk="0" hangingPunct="1">
              <a:spcBef>
                <a:spcPts val="400"/>
              </a:spcBef>
              <a:buClr>
                <a:srgbClr val="0082DA"/>
              </a:buClr>
              <a:buFont typeface="Wingdings" panose="05000000000000000000" pitchFamily="2" charset="2"/>
              <a:buChar char="q"/>
              <a:defRPr sz="17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spcBef>
                <a:spcPts val="400"/>
              </a:spcBef>
              <a:buClr>
                <a:srgbClr val="0082DA"/>
              </a:buClr>
              <a:buFont typeface="Wingdings" panose="05000000000000000000" pitchFamily="2" charset="2"/>
              <a:buChar char="§"/>
              <a:defRPr sz="15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dirty="0" smtClean="0"/>
              <a:t>Light pen</a:t>
            </a:r>
          </a:p>
        </p:txBody>
      </p:sp>
      <p:sp>
        <p:nvSpPr>
          <p:cNvPr id="8" name="Content Placeholder 1"/>
          <p:cNvSpPr txBox="1">
            <a:spLocks/>
          </p:cNvSpPr>
          <p:nvPr/>
        </p:nvSpPr>
        <p:spPr>
          <a:xfrm>
            <a:off x="6904572" y="6286461"/>
            <a:ext cx="1132354" cy="255006"/>
          </a:xfrm>
          <a:prstGeom prst="rect">
            <a:avLst/>
          </a:prstGeom>
        </p:spPr>
        <p:txBody>
          <a:bodyPr vert="horz" lIns="91440" tIns="45720" rIns="91440" bIns="45720" rtlCol="0">
            <a:normAutofit fontScale="92500" lnSpcReduction="20000"/>
          </a:bodyPr>
          <a:lstStyle>
            <a:lvl1pPr marL="457200" indent="-457200" algn="l" defTabSz="914400" rtl="0" eaLnBrk="1" latinLnBrk="0" hangingPunct="1">
              <a:spcBef>
                <a:spcPts val="400"/>
              </a:spcBef>
              <a:buClr>
                <a:srgbClr val="0082DA"/>
              </a:buClr>
              <a:buFont typeface="Wingdings" panose="05000000000000000000" pitchFamily="2" charset="2"/>
              <a:buChar char="Ø"/>
              <a:defRPr sz="2000" kern="1200" baseline="0">
                <a:solidFill>
                  <a:schemeClr val="tx1"/>
                </a:solidFill>
                <a:latin typeface="Calibri" panose="020F0502020204030204" pitchFamily="34" charset="0"/>
                <a:ea typeface="+mn-ea"/>
                <a:cs typeface="+mn-cs"/>
              </a:defRPr>
            </a:lvl1pPr>
            <a:lvl2pPr marL="731520" indent="-274320" algn="l" defTabSz="914400" rtl="0" eaLnBrk="1" latinLnBrk="0" hangingPunct="1">
              <a:spcBef>
                <a:spcPts val="400"/>
              </a:spcBef>
              <a:buClr>
                <a:srgbClr val="0082DA"/>
              </a:buClr>
              <a:buFont typeface="Wingdings" panose="05000000000000000000" pitchFamily="2" charset="2"/>
              <a:buChar char="q"/>
              <a:defRPr sz="17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spcBef>
                <a:spcPts val="400"/>
              </a:spcBef>
              <a:buClr>
                <a:srgbClr val="0082DA"/>
              </a:buClr>
              <a:buFont typeface="Wingdings" panose="05000000000000000000" pitchFamily="2" charset="2"/>
              <a:buChar char="§"/>
              <a:defRPr sz="15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dirty="0" smtClean="0"/>
              <a:t>Microphone</a:t>
            </a:r>
          </a:p>
        </p:txBody>
      </p:sp>
      <p:sp>
        <p:nvSpPr>
          <p:cNvPr id="9" name="Content Placeholder 1"/>
          <p:cNvSpPr txBox="1">
            <a:spLocks/>
          </p:cNvSpPr>
          <p:nvPr/>
        </p:nvSpPr>
        <p:spPr>
          <a:xfrm>
            <a:off x="6264910" y="2716794"/>
            <a:ext cx="2468880" cy="255006"/>
          </a:xfrm>
          <a:prstGeom prst="rect">
            <a:avLst/>
          </a:prstGeom>
        </p:spPr>
        <p:txBody>
          <a:bodyPr vert="horz" lIns="91440" tIns="45720" rIns="91440" bIns="45720" rtlCol="0">
            <a:normAutofit fontScale="85000" lnSpcReduction="20000"/>
          </a:bodyPr>
          <a:lstStyle>
            <a:lvl1pPr marL="457200" indent="-457200" algn="l" defTabSz="914400" rtl="0" eaLnBrk="1" latinLnBrk="0" hangingPunct="1">
              <a:spcBef>
                <a:spcPts val="400"/>
              </a:spcBef>
              <a:buClr>
                <a:srgbClr val="0082DA"/>
              </a:buClr>
              <a:buFont typeface="Wingdings" panose="05000000000000000000" pitchFamily="2" charset="2"/>
              <a:buChar char="Ø"/>
              <a:defRPr sz="2000" kern="1200" baseline="0">
                <a:solidFill>
                  <a:schemeClr val="tx1"/>
                </a:solidFill>
                <a:latin typeface="Calibri" panose="020F0502020204030204" pitchFamily="34" charset="0"/>
                <a:ea typeface="+mn-ea"/>
                <a:cs typeface="+mn-cs"/>
              </a:defRPr>
            </a:lvl1pPr>
            <a:lvl2pPr marL="731520" indent="-274320" algn="l" defTabSz="914400" rtl="0" eaLnBrk="1" latinLnBrk="0" hangingPunct="1">
              <a:spcBef>
                <a:spcPts val="400"/>
              </a:spcBef>
              <a:buClr>
                <a:srgbClr val="0082DA"/>
              </a:buClr>
              <a:buFont typeface="Wingdings" panose="05000000000000000000" pitchFamily="2" charset="2"/>
              <a:buChar char="q"/>
              <a:defRPr sz="17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spcBef>
                <a:spcPts val="400"/>
              </a:spcBef>
              <a:buClr>
                <a:srgbClr val="0082DA"/>
              </a:buClr>
              <a:buFont typeface="Wingdings" panose="05000000000000000000" pitchFamily="2" charset="2"/>
              <a:buChar char="§"/>
              <a:defRPr sz="15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dirty="0" smtClean="0"/>
              <a:t>Barcode Reader and pattern </a:t>
            </a:r>
          </a:p>
        </p:txBody>
      </p:sp>
    </p:spTree>
    <p:extLst>
      <p:ext uri="{BB962C8B-B14F-4D97-AF65-F5344CB8AC3E}">
        <p14:creationId xmlns:p14="http://schemas.microsoft.com/office/powerpoint/2010/main" val="15937635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610600" cy="3352800"/>
          </a:xfrm>
        </p:spPr>
        <p:txBody>
          <a:bodyPr>
            <a:normAutofit/>
          </a:bodyPr>
          <a:lstStyle/>
          <a:p>
            <a:r>
              <a:rPr lang="en-US" dirty="0"/>
              <a:t>An output device is an electronic equipment that is connected to a </a:t>
            </a:r>
            <a:r>
              <a:rPr lang="en-US" dirty="0" smtClean="0"/>
              <a:t>computer and </a:t>
            </a:r>
            <a:r>
              <a:rPr lang="en-US" dirty="0"/>
              <a:t>is used to communicate results of the processed data to the user. </a:t>
            </a:r>
            <a:endParaRPr lang="en-US" dirty="0" smtClean="0"/>
          </a:p>
          <a:p>
            <a:r>
              <a:rPr lang="en-US" dirty="0" smtClean="0"/>
              <a:t>Monitor is </a:t>
            </a:r>
            <a:r>
              <a:rPr lang="en-US" dirty="0"/>
              <a:t>one of the most common output devices that is used to display the </a:t>
            </a:r>
            <a:r>
              <a:rPr lang="en-US" dirty="0" smtClean="0"/>
              <a:t>results of </a:t>
            </a:r>
            <a:r>
              <a:rPr lang="en-US" dirty="0"/>
              <a:t>the processed data, i.e., the computer output. </a:t>
            </a:r>
            <a:endParaRPr lang="en-US" dirty="0" smtClean="0"/>
          </a:p>
          <a:p>
            <a:r>
              <a:rPr lang="en-US" dirty="0"/>
              <a:t>Apart from the monitor, </a:t>
            </a:r>
            <a:r>
              <a:rPr lang="en-US" dirty="0" smtClean="0"/>
              <a:t>the computer </a:t>
            </a:r>
            <a:r>
              <a:rPr lang="en-US" dirty="0"/>
              <a:t>output can also be retrieved through other output devices, such </a:t>
            </a:r>
            <a:r>
              <a:rPr lang="en-US" dirty="0" smtClean="0"/>
              <a:t>as printer </a:t>
            </a:r>
            <a:r>
              <a:rPr lang="en-US" dirty="0"/>
              <a:t>and speaker. </a:t>
            </a:r>
            <a:endParaRPr lang="en-US" dirty="0" smtClean="0"/>
          </a:p>
          <a:p>
            <a:r>
              <a:rPr lang="en-US" dirty="0" smtClean="0"/>
              <a:t>These </a:t>
            </a:r>
            <a:r>
              <a:rPr lang="en-US" dirty="0"/>
              <a:t>provide the output received from the </a:t>
            </a:r>
            <a:r>
              <a:rPr lang="en-US" dirty="0" smtClean="0"/>
              <a:t>computer in </a:t>
            </a:r>
            <a:r>
              <a:rPr lang="en-US" dirty="0"/>
              <a:t>various forms, such as text, image, sound, or any other media.</a:t>
            </a:r>
            <a:endParaRPr lang="en-US" dirty="0" smtClean="0"/>
          </a:p>
          <a:p>
            <a:endParaRPr lang="en-US" dirty="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Output Devices</a:t>
            </a:r>
          </a:p>
        </p:txBody>
      </p:sp>
      <p:sp>
        <p:nvSpPr>
          <p:cNvPr id="4" name="TextBox 3"/>
          <p:cNvSpPr txBox="1"/>
          <p:nvPr/>
        </p:nvSpPr>
        <p:spPr>
          <a:xfrm>
            <a:off x="304800" y="3886200"/>
            <a:ext cx="6248400" cy="2693045"/>
          </a:xfrm>
          <a:prstGeom prst="rect">
            <a:avLst/>
          </a:prstGeom>
          <a:noFill/>
        </p:spPr>
        <p:txBody>
          <a:bodyPr wrap="square" rtlCol="0">
            <a:spAutoFit/>
          </a:bodyPr>
          <a:lstStyle/>
          <a:p>
            <a:pPr marL="285750" indent="-285750">
              <a:buClr>
                <a:srgbClr val="0082DA"/>
              </a:buClr>
              <a:buFont typeface="Wingdings" panose="05000000000000000000" pitchFamily="2" charset="2"/>
              <a:buChar char="Ø"/>
            </a:pPr>
            <a:r>
              <a:rPr lang="en-US" sz="2000" dirty="0" smtClean="0"/>
              <a:t>   Some of the output devices are as follows:</a:t>
            </a:r>
          </a:p>
          <a:p>
            <a:pPr marL="742950" lvl="1" indent="-285750">
              <a:buClr>
                <a:srgbClr val="0082DA"/>
              </a:buClr>
              <a:buFont typeface="Wingdings" panose="05000000000000000000" pitchFamily="2" charset="2"/>
              <a:buChar char="q"/>
            </a:pPr>
            <a:r>
              <a:rPr lang="en-US" sz="1700" b="1" dirty="0" smtClean="0"/>
              <a:t>Monitor:</a:t>
            </a:r>
            <a:r>
              <a:rPr lang="en-US" sz="1700" dirty="0" smtClean="0"/>
              <a:t> The term ‘monitor’ is often used to refer to a computer screen as it displays programs, allowing the user to interact with the software. The picture that is displayed on the monitor is made up of thousands of tiny colored dots called pixels. When a program is executed, the information is displayed on the monitor. The following are the three types of monitors:</a:t>
            </a:r>
          </a:p>
          <a:p>
            <a:pPr marL="1200150" lvl="2" indent="-285750">
              <a:buClr>
                <a:srgbClr val="0082DA"/>
              </a:buClr>
              <a:buFont typeface="Wingdings" panose="05000000000000000000" pitchFamily="2" charset="2"/>
              <a:buChar char="§"/>
            </a:pPr>
            <a:r>
              <a:rPr lang="en-US" sz="1500" b="1" dirty="0" smtClean="0"/>
              <a:t>Cathode </a:t>
            </a:r>
            <a:r>
              <a:rPr lang="en-US" sz="1500" b="1" dirty="0"/>
              <a:t>Ray Tube (CRT): </a:t>
            </a:r>
            <a:r>
              <a:rPr lang="en-US" sz="1500" dirty="0"/>
              <a:t>This monitor is heavy, thick and has a picture tube.</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9412" y="4114800"/>
            <a:ext cx="2009775"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1"/>
          <p:cNvSpPr txBox="1">
            <a:spLocks/>
          </p:cNvSpPr>
          <p:nvPr/>
        </p:nvSpPr>
        <p:spPr>
          <a:xfrm>
            <a:off x="7128763" y="6057900"/>
            <a:ext cx="1132354" cy="255006"/>
          </a:xfrm>
          <a:prstGeom prst="rect">
            <a:avLst/>
          </a:prstGeom>
        </p:spPr>
        <p:txBody>
          <a:bodyPr vert="horz" lIns="91440" tIns="45720" rIns="91440" bIns="45720" rtlCol="0">
            <a:normAutofit fontScale="92500" lnSpcReduction="20000"/>
          </a:bodyPr>
          <a:lstStyle>
            <a:lvl1pPr marL="457200" indent="-457200" algn="l" defTabSz="914400" rtl="0" eaLnBrk="1" latinLnBrk="0" hangingPunct="1">
              <a:spcBef>
                <a:spcPts val="400"/>
              </a:spcBef>
              <a:buClr>
                <a:srgbClr val="0082DA"/>
              </a:buClr>
              <a:buFont typeface="Wingdings" panose="05000000000000000000" pitchFamily="2" charset="2"/>
              <a:buChar char="Ø"/>
              <a:defRPr sz="2000" kern="1200" baseline="0">
                <a:solidFill>
                  <a:schemeClr val="tx1"/>
                </a:solidFill>
                <a:latin typeface="Calibri" panose="020F0502020204030204" pitchFamily="34" charset="0"/>
                <a:ea typeface="+mn-ea"/>
                <a:cs typeface="+mn-cs"/>
              </a:defRPr>
            </a:lvl1pPr>
            <a:lvl2pPr marL="731520" indent="-274320" algn="l" defTabSz="914400" rtl="0" eaLnBrk="1" latinLnBrk="0" hangingPunct="1">
              <a:spcBef>
                <a:spcPts val="400"/>
              </a:spcBef>
              <a:buClr>
                <a:srgbClr val="0082DA"/>
              </a:buClr>
              <a:buFont typeface="Wingdings" panose="05000000000000000000" pitchFamily="2" charset="2"/>
              <a:buChar char="q"/>
              <a:defRPr sz="17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spcBef>
                <a:spcPts val="400"/>
              </a:spcBef>
              <a:buClr>
                <a:srgbClr val="0082DA"/>
              </a:buClr>
              <a:buFont typeface="Wingdings" panose="05000000000000000000" pitchFamily="2" charset="2"/>
              <a:buChar char="§"/>
              <a:defRPr sz="15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dirty="0" smtClean="0"/>
              <a:t>CRT Monitor</a:t>
            </a:r>
          </a:p>
        </p:txBody>
      </p:sp>
    </p:spTree>
    <p:extLst>
      <p:ext uri="{BB962C8B-B14F-4D97-AF65-F5344CB8AC3E}">
        <p14:creationId xmlns:p14="http://schemas.microsoft.com/office/powerpoint/2010/main" val="244966168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799" y="1295400"/>
            <a:ext cx="6032938" cy="5181600"/>
          </a:xfrm>
        </p:spPr>
        <p:txBody>
          <a:bodyPr>
            <a:normAutofit/>
          </a:bodyPr>
          <a:lstStyle/>
          <a:p>
            <a:pPr lvl="2"/>
            <a:r>
              <a:rPr lang="en-US" b="1" dirty="0"/>
              <a:t>Liquid Crystal Display (LCD): </a:t>
            </a:r>
            <a:r>
              <a:rPr lang="en-US" dirty="0"/>
              <a:t>An LCD monitor is one of the </a:t>
            </a:r>
            <a:r>
              <a:rPr lang="en-US" dirty="0" smtClean="0"/>
              <a:t>most widely </a:t>
            </a:r>
            <a:r>
              <a:rPr lang="en-US" dirty="0"/>
              <a:t>used flat panel monitors. It is more popular as a display </a:t>
            </a:r>
            <a:r>
              <a:rPr lang="en-US" dirty="0" smtClean="0"/>
              <a:t>device as </a:t>
            </a:r>
            <a:r>
              <a:rPr lang="en-US" dirty="0"/>
              <a:t>compared to the CRT monitor because of its economical </a:t>
            </a:r>
            <a:r>
              <a:rPr lang="en-US" dirty="0" smtClean="0"/>
              <a:t>power consumption</a:t>
            </a:r>
            <a:r>
              <a:rPr lang="en-US" dirty="0"/>
              <a:t>, thinness and high resolution</a:t>
            </a:r>
            <a:r>
              <a:rPr lang="en-US" dirty="0" smtClean="0"/>
              <a:t>.</a:t>
            </a:r>
          </a:p>
          <a:p>
            <a:pPr lvl="2"/>
            <a:r>
              <a:rPr lang="en-US" b="1" dirty="0"/>
              <a:t>Light Emitting Diode (LED): </a:t>
            </a:r>
            <a:r>
              <a:rPr lang="en-US" dirty="0"/>
              <a:t>An LED monitor is one of the most </a:t>
            </a:r>
            <a:r>
              <a:rPr lang="en-US" dirty="0" smtClean="0"/>
              <a:t>widely used </a:t>
            </a:r>
            <a:r>
              <a:rPr lang="en-US" dirty="0"/>
              <a:t>monitors nowadays. It uses the LED technology for </a:t>
            </a:r>
            <a:r>
              <a:rPr lang="en-US" dirty="0" smtClean="0"/>
              <a:t>generating </a:t>
            </a:r>
            <a:r>
              <a:rPr lang="en-US" dirty="0"/>
              <a:t>images on the monitor screen. The ability of a standard LED monitor to consume up to 40% </a:t>
            </a:r>
            <a:r>
              <a:rPr lang="en-US" dirty="0" smtClean="0"/>
              <a:t>less power </a:t>
            </a:r>
            <a:r>
              <a:rPr lang="en-US" dirty="0"/>
              <a:t>than a standard LCD monitor makes it more efficient to use</a:t>
            </a:r>
            <a:r>
              <a:rPr lang="en-US" dirty="0" smtClean="0"/>
              <a:t>.</a:t>
            </a:r>
          </a:p>
          <a:p>
            <a:pPr lvl="1"/>
            <a:r>
              <a:rPr lang="en-US" b="1" dirty="0" smtClean="0"/>
              <a:t>Printer:</a:t>
            </a:r>
            <a:r>
              <a:rPr lang="en-US" dirty="0" smtClean="0"/>
              <a:t> A </a:t>
            </a:r>
            <a:r>
              <a:rPr lang="en-US" dirty="0"/>
              <a:t>printer is an output device that prints the data processed by a computer. </a:t>
            </a:r>
            <a:r>
              <a:rPr lang="en-US" dirty="0" smtClean="0"/>
              <a:t>After creating </a:t>
            </a:r>
            <a:r>
              <a:rPr lang="en-US" dirty="0"/>
              <a:t>a document on a computer, you can send the document to the printer </a:t>
            </a:r>
            <a:r>
              <a:rPr lang="en-US" dirty="0" smtClean="0"/>
              <a:t>for printing</a:t>
            </a:r>
            <a:r>
              <a:rPr lang="en-US" dirty="0"/>
              <a:t>. The printer generates a hard copy of the document, known as printout. </a:t>
            </a:r>
            <a:r>
              <a:rPr lang="en-US" dirty="0" smtClean="0"/>
              <a:t>It can </a:t>
            </a:r>
            <a:r>
              <a:rPr lang="en-US" dirty="0"/>
              <a:t>print documents in color as well as in black and white. The speed of a printer </a:t>
            </a:r>
            <a:r>
              <a:rPr lang="en-US" dirty="0" smtClean="0"/>
              <a:t>is normally </a:t>
            </a:r>
            <a:r>
              <a:rPr lang="en-US" dirty="0"/>
              <a:t>rated either by pages per minute (ppm) or by characters per second (cps).</a:t>
            </a:r>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Output Devices</a:t>
            </a:r>
            <a:endParaRPr lang="en-US" sz="28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9923" y="1142999"/>
            <a:ext cx="1367957" cy="1219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9923" y="2807388"/>
            <a:ext cx="1637149" cy="1307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4494514"/>
            <a:ext cx="2209800" cy="1841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1"/>
          <p:cNvSpPr txBox="1">
            <a:spLocks/>
          </p:cNvSpPr>
          <p:nvPr/>
        </p:nvSpPr>
        <p:spPr>
          <a:xfrm>
            <a:off x="7128763" y="6221994"/>
            <a:ext cx="1132354" cy="255006"/>
          </a:xfrm>
          <a:prstGeom prst="rect">
            <a:avLst/>
          </a:prstGeom>
        </p:spPr>
        <p:txBody>
          <a:bodyPr vert="horz" lIns="91440" tIns="45720" rIns="91440" bIns="45720" rtlCol="0">
            <a:normAutofit fontScale="92500" lnSpcReduction="20000"/>
          </a:bodyPr>
          <a:lstStyle>
            <a:lvl1pPr marL="457200" indent="-457200" algn="l" defTabSz="914400" rtl="0" eaLnBrk="1" latinLnBrk="0" hangingPunct="1">
              <a:spcBef>
                <a:spcPts val="400"/>
              </a:spcBef>
              <a:buClr>
                <a:srgbClr val="0082DA"/>
              </a:buClr>
              <a:buFont typeface="Wingdings" panose="05000000000000000000" pitchFamily="2" charset="2"/>
              <a:buChar char="Ø"/>
              <a:defRPr sz="2000" kern="1200" baseline="0">
                <a:solidFill>
                  <a:schemeClr val="tx1"/>
                </a:solidFill>
                <a:latin typeface="Calibri" panose="020F0502020204030204" pitchFamily="34" charset="0"/>
                <a:ea typeface="+mn-ea"/>
                <a:cs typeface="+mn-cs"/>
              </a:defRPr>
            </a:lvl1pPr>
            <a:lvl2pPr marL="731520" indent="-274320" algn="l" defTabSz="914400" rtl="0" eaLnBrk="1" latinLnBrk="0" hangingPunct="1">
              <a:spcBef>
                <a:spcPts val="400"/>
              </a:spcBef>
              <a:buClr>
                <a:srgbClr val="0082DA"/>
              </a:buClr>
              <a:buFont typeface="Wingdings" panose="05000000000000000000" pitchFamily="2" charset="2"/>
              <a:buChar char="q"/>
              <a:defRPr sz="17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spcBef>
                <a:spcPts val="400"/>
              </a:spcBef>
              <a:buClr>
                <a:srgbClr val="0082DA"/>
              </a:buClr>
              <a:buFont typeface="Wingdings" panose="05000000000000000000" pitchFamily="2" charset="2"/>
              <a:buChar char="§"/>
              <a:defRPr sz="15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dirty="0" smtClean="0"/>
              <a:t>Printer</a:t>
            </a:r>
          </a:p>
        </p:txBody>
      </p:sp>
      <p:sp>
        <p:nvSpPr>
          <p:cNvPr id="8" name="Content Placeholder 1"/>
          <p:cNvSpPr txBox="1">
            <a:spLocks/>
          </p:cNvSpPr>
          <p:nvPr/>
        </p:nvSpPr>
        <p:spPr>
          <a:xfrm>
            <a:off x="7091923" y="4114800"/>
            <a:ext cx="1132354" cy="255006"/>
          </a:xfrm>
          <a:prstGeom prst="rect">
            <a:avLst/>
          </a:prstGeom>
        </p:spPr>
        <p:txBody>
          <a:bodyPr vert="horz" lIns="91440" tIns="45720" rIns="91440" bIns="45720" rtlCol="0">
            <a:normAutofit fontScale="92500" lnSpcReduction="20000"/>
          </a:bodyPr>
          <a:lstStyle>
            <a:lvl1pPr marL="457200" indent="-457200" algn="l" defTabSz="914400" rtl="0" eaLnBrk="1" latinLnBrk="0" hangingPunct="1">
              <a:spcBef>
                <a:spcPts val="400"/>
              </a:spcBef>
              <a:buClr>
                <a:srgbClr val="0082DA"/>
              </a:buClr>
              <a:buFont typeface="Wingdings" panose="05000000000000000000" pitchFamily="2" charset="2"/>
              <a:buChar char="Ø"/>
              <a:defRPr sz="2000" kern="1200" baseline="0">
                <a:solidFill>
                  <a:schemeClr val="tx1"/>
                </a:solidFill>
                <a:latin typeface="Calibri" panose="020F0502020204030204" pitchFamily="34" charset="0"/>
                <a:ea typeface="+mn-ea"/>
                <a:cs typeface="+mn-cs"/>
              </a:defRPr>
            </a:lvl1pPr>
            <a:lvl2pPr marL="731520" indent="-274320" algn="l" defTabSz="914400" rtl="0" eaLnBrk="1" latinLnBrk="0" hangingPunct="1">
              <a:spcBef>
                <a:spcPts val="400"/>
              </a:spcBef>
              <a:buClr>
                <a:srgbClr val="0082DA"/>
              </a:buClr>
              <a:buFont typeface="Wingdings" panose="05000000000000000000" pitchFamily="2" charset="2"/>
              <a:buChar char="q"/>
              <a:defRPr sz="17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spcBef>
                <a:spcPts val="400"/>
              </a:spcBef>
              <a:buClr>
                <a:srgbClr val="0082DA"/>
              </a:buClr>
              <a:buFont typeface="Wingdings" panose="05000000000000000000" pitchFamily="2" charset="2"/>
              <a:buChar char="§"/>
              <a:defRPr sz="15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dirty="0" smtClean="0"/>
              <a:t>LED Monitor</a:t>
            </a:r>
          </a:p>
        </p:txBody>
      </p:sp>
      <p:sp>
        <p:nvSpPr>
          <p:cNvPr id="9" name="Content Placeholder 1"/>
          <p:cNvSpPr txBox="1">
            <a:spLocks/>
          </p:cNvSpPr>
          <p:nvPr/>
        </p:nvSpPr>
        <p:spPr>
          <a:xfrm>
            <a:off x="7035526" y="2362200"/>
            <a:ext cx="1132354" cy="255006"/>
          </a:xfrm>
          <a:prstGeom prst="rect">
            <a:avLst/>
          </a:prstGeom>
        </p:spPr>
        <p:txBody>
          <a:bodyPr vert="horz" lIns="91440" tIns="45720" rIns="91440" bIns="45720" rtlCol="0">
            <a:normAutofit fontScale="92500" lnSpcReduction="20000"/>
          </a:bodyPr>
          <a:lstStyle>
            <a:lvl1pPr marL="457200" indent="-457200" algn="l" defTabSz="914400" rtl="0" eaLnBrk="1" latinLnBrk="0" hangingPunct="1">
              <a:spcBef>
                <a:spcPts val="400"/>
              </a:spcBef>
              <a:buClr>
                <a:srgbClr val="0082DA"/>
              </a:buClr>
              <a:buFont typeface="Wingdings" panose="05000000000000000000" pitchFamily="2" charset="2"/>
              <a:buChar char="Ø"/>
              <a:defRPr sz="2000" kern="1200" baseline="0">
                <a:solidFill>
                  <a:schemeClr val="tx1"/>
                </a:solidFill>
                <a:latin typeface="Calibri" panose="020F0502020204030204" pitchFamily="34" charset="0"/>
                <a:ea typeface="+mn-ea"/>
                <a:cs typeface="+mn-cs"/>
              </a:defRPr>
            </a:lvl1pPr>
            <a:lvl2pPr marL="731520" indent="-274320" algn="l" defTabSz="914400" rtl="0" eaLnBrk="1" latinLnBrk="0" hangingPunct="1">
              <a:spcBef>
                <a:spcPts val="400"/>
              </a:spcBef>
              <a:buClr>
                <a:srgbClr val="0082DA"/>
              </a:buClr>
              <a:buFont typeface="Wingdings" panose="05000000000000000000" pitchFamily="2" charset="2"/>
              <a:buChar char="q"/>
              <a:defRPr sz="17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spcBef>
                <a:spcPts val="400"/>
              </a:spcBef>
              <a:buClr>
                <a:srgbClr val="0082DA"/>
              </a:buClr>
              <a:buFont typeface="Wingdings" panose="05000000000000000000" pitchFamily="2" charset="2"/>
              <a:buChar char="§"/>
              <a:defRPr sz="15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dirty="0" err="1" smtClean="0"/>
              <a:t>LCDMonitor</a:t>
            </a:r>
            <a:endParaRPr lang="en-US" sz="1400" dirty="0" smtClean="0"/>
          </a:p>
        </p:txBody>
      </p:sp>
    </p:spTree>
    <p:extLst>
      <p:ext uri="{BB962C8B-B14F-4D97-AF65-F5344CB8AC3E}">
        <p14:creationId xmlns:p14="http://schemas.microsoft.com/office/powerpoint/2010/main" val="99227689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5410200" cy="5181600"/>
          </a:xfrm>
        </p:spPr>
        <p:txBody>
          <a:bodyPr>
            <a:normAutofit/>
          </a:bodyPr>
          <a:lstStyle/>
          <a:p>
            <a:pPr lvl="1">
              <a:lnSpc>
                <a:spcPct val="110000"/>
              </a:lnSpc>
            </a:pPr>
            <a:r>
              <a:rPr lang="en-US" b="1" dirty="0" smtClean="0"/>
              <a:t>Plotter:</a:t>
            </a:r>
            <a:r>
              <a:rPr lang="en-US" dirty="0" smtClean="0"/>
              <a:t> A </a:t>
            </a:r>
            <a:r>
              <a:rPr lang="en-US" dirty="0"/>
              <a:t>plotter, similar to a printer, produces a hard-copy output. Plotters are </a:t>
            </a:r>
            <a:r>
              <a:rPr lang="en-US" dirty="0" smtClean="0"/>
              <a:t>generally more </a:t>
            </a:r>
            <a:r>
              <a:rPr lang="en-US" dirty="0"/>
              <a:t>expensive than printers. Plotters are ideal for engineering, drafting and </a:t>
            </a:r>
            <a:r>
              <a:rPr lang="en-US" dirty="0" smtClean="0"/>
              <a:t>many other </a:t>
            </a:r>
            <a:r>
              <a:rPr lang="en-US" dirty="0"/>
              <a:t>applications that require intricate graphics. Plotters do not use toner or ink </a:t>
            </a:r>
            <a:r>
              <a:rPr lang="en-US" dirty="0" smtClean="0"/>
              <a:t>to draw </a:t>
            </a:r>
            <a:r>
              <a:rPr lang="en-US" dirty="0"/>
              <a:t>an image. Instead, they use a special kind of pen controlled by the motors </a:t>
            </a:r>
            <a:r>
              <a:rPr lang="en-US" dirty="0" smtClean="0"/>
              <a:t>to draw </a:t>
            </a:r>
            <a:r>
              <a:rPr lang="en-US" dirty="0"/>
              <a:t>an unbroken line on the paper</a:t>
            </a:r>
            <a:r>
              <a:rPr lang="en-US" dirty="0" smtClean="0"/>
              <a:t>.</a:t>
            </a:r>
          </a:p>
          <a:p>
            <a:pPr lvl="1">
              <a:lnSpc>
                <a:spcPct val="110000"/>
              </a:lnSpc>
            </a:pPr>
            <a:r>
              <a:rPr lang="en-US" b="1" dirty="0" smtClean="0"/>
              <a:t>Speaker:</a:t>
            </a:r>
            <a:r>
              <a:rPr lang="en-US" dirty="0" smtClean="0"/>
              <a:t> A </a:t>
            </a:r>
            <a:r>
              <a:rPr lang="en-US" dirty="0"/>
              <a:t>speaker is an output device that produces sound. It receives sound in the form </a:t>
            </a:r>
            <a:r>
              <a:rPr lang="en-US" dirty="0" smtClean="0"/>
              <a:t>of an </a:t>
            </a:r>
            <a:r>
              <a:rPr lang="en-US" dirty="0"/>
              <a:t>electric current from a sound card and then converts it into the sound format</a:t>
            </a:r>
            <a:r>
              <a:rPr lang="en-US" dirty="0" smtClean="0"/>
              <a:t>. </a:t>
            </a:r>
            <a:r>
              <a:rPr lang="en-US" dirty="0"/>
              <a:t>While buying a speaker, ensure that it has a built-in amplifier and is </a:t>
            </a:r>
            <a:r>
              <a:rPr lang="en-US" dirty="0" smtClean="0"/>
              <a:t>magnetically shielded </a:t>
            </a:r>
            <a:r>
              <a:rPr lang="en-US" dirty="0"/>
              <a:t>so that it does not interfere with the picture quality of the monitor</a:t>
            </a:r>
            <a:r>
              <a:rPr lang="en-US" dirty="0" smtClean="0"/>
              <a:t>.</a:t>
            </a:r>
          </a:p>
          <a:p>
            <a:pPr>
              <a:lnSpc>
                <a:spcPct val="110000"/>
              </a:lnSpc>
            </a:pPr>
            <a:endParaRPr lang="en-US" dirty="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Output Devices</a:t>
            </a:r>
            <a:endParaRPr lang="en-US" sz="28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6181" y="1410730"/>
            <a:ext cx="2175820" cy="2072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6181" y="4114800"/>
            <a:ext cx="2286000" cy="1794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1"/>
          <p:cNvSpPr txBox="1">
            <a:spLocks/>
          </p:cNvSpPr>
          <p:nvPr/>
        </p:nvSpPr>
        <p:spPr>
          <a:xfrm>
            <a:off x="6783004" y="5909044"/>
            <a:ext cx="1132354" cy="255006"/>
          </a:xfrm>
          <a:prstGeom prst="rect">
            <a:avLst/>
          </a:prstGeom>
        </p:spPr>
        <p:txBody>
          <a:bodyPr vert="horz" lIns="91440" tIns="45720" rIns="91440" bIns="45720" rtlCol="0">
            <a:normAutofit fontScale="92500" lnSpcReduction="20000"/>
          </a:bodyPr>
          <a:lstStyle>
            <a:lvl1pPr marL="457200" indent="-457200" algn="l" defTabSz="914400" rtl="0" eaLnBrk="1" latinLnBrk="0" hangingPunct="1">
              <a:spcBef>
                <a:spcPts val="400"/>
              </a:spcBef>
              <a:buClr>
                <a:srgbClr val="0082DA"/>
              </a:buClr>
              <a:buFont typeface="Wingdings" panose="05000000000000000000" pitchFamily="2" charset="2"/>
              <a:buChar char="Ø"/>
              <a:defRPr sz="2000" kern="1200" baseline="0">
                <a:solidFill>
                  <a:schemeClr val="tx1"/>
                </a:solidFill>
                <a:latin typeface="Calibri" panose="020F0502020204030204" pitchFamily="34" charset="0"/>
                <a:ea typeface="+mn-ea"/>
                <a:cs typeface="+mn-cs"/>
              </a:defRPr>
            </a:lvl1pPr>
            <a:lvl2pPr marL="731520" indent="-274320" algn="l" defTabSz="914400" rtl="0" eaLnBrk="1" latinLnBrk="0" hangingPunct="1">
              <a:spcBef>
                <a:spcPts val="400"/>
              </a:spcBef>
              <a:buClr>
                <a:srgbClr val="0082DA"/>
              </a:buClr>
              <a:buFont typeface="Wingdings" panose="05000000000000000000" pitchFamily="2" charset="2"/>
              <a:buChar char="q"/>
              <a:defRPr sz="17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spcBef>
                <a:spcPts val="400"/>
              </a:spcBef>
              <a:buClr>
                <a:srgbClr val="0082DA"/>
              </a:buClr>
              <a:buFont typeface="Wingdings" panose="05000000000000000000" pitchFamily="2" charset="2"/>
              <a:buChar char="§"/>
              <a:defRPr sz="15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dirty="0" smtClean="0"/>
              <a:t>Speaker</a:t>
            </a:r>
          </a:p>
        </p:txBody>
      </p:sp>
      <p:sp>
        <p:nvSpPr>
          <p:cNvPr id="7" name="Content Placeholder 1"/>
          <p:cNvSpPr txBox="1">
            <a:spLocks/>
          </p:cNvSpPr>
          <p:nvPr/>
        </p:nvSpPr>
        <p:spPr>
          <a:xfrm>
            <a:off x="6783004" y="3482940"/>
            <a:ext cx="1132354" cy="255006"/>
          </a:xfrm>
          <a:prstGeom prst="rect">
            <a:avLst/>
          </a:prstGeom>
        </p:spPr>
        <p:txBody>
          <a:bodyPr vert="horz" lIns="91440" tIns="45720" rIns="91440" bIns="45720" rtlCol="0">
            <a:normAutofit fontScale="92500" lnSpcReduction="20000"/>
          </a:bodyPr>
          <a:lstStyle>
            <a:lvl1pPr marL="457200" indent="-457200" algn="l" defTabSz="914400" rtl="0" eaLnBrk="1" latinLnBrk="0" hangingPunct="1">
              <a:spcBef>
                <a:spcPts val="400"/>
              </a:spcBef>
              <a:buClr>
                <a:srgbClr val="0082DA"/>
              </a:buClr>
              <a:buFont typeface="Wingdings" panose="05000000000000000000" pitchFamily="2" charset="2"/>
              <a:buChar char="Ø"/>
              <a:defRPr sz="2000" kern="1200" baseline="0">
                <a:solidFill>
                  <a:schemeClr val="tx1"/>
                </a:solidFill>
                <a:latin typeface="Calibri" panose="020F0502020204030204" pitchFamily="34" charset="0"/>
                <a:ea typeface="+mn-ea"/>
                <a:cs typeface="+mn-cs"/>
              </a:defRPr>
            </a:lvl1pPr>
            <a:lvl2pPr marL="731520" indent="-274320" algn="l" defTabSz="914400" rtl="0" eaLnBrk="1" latinLnBrk="0" hangingPunct="1">
              <a:spcBef>
                <a:spcPts val="400"/>
              </a:spcBef>
              <a:buClr>
                <a:srgbClr val="0082DA"/>
              </a:buClr>
              <a:buFont typeface="Wingdings" panose="05000000000000000000" pitchFamily="2" charset="2"/>
              <a:buChar char="q"/>
              <a:defRPr sz="17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spcBef>
                <a:spcPts val="400"/>
              </a:spcBef>
              <a:buClr>
                <a:srgbClr val="0082DA"/>
              </a:buClr>
              <a:buFont typeface="Wingdings" panose="05000000000000000000" pitchFamily="2" charset="2"/>
              <a:buChar char="§"/>
              <a:defRPr sz="15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dirty="0" smtClean="0"/>
              <a:t>Plotter</a:t>
            </a:r>
          </a:p>
        </p:txBody>
      </p:sp>
    </p:spTree>
    <p:extLst>
      <p:ext uri="{BB962C8B-B14F-4D97-AF65-F5344CB8AC3E}">
        <p14:creationId xmlns:p14="http://schemas.microsoft.com/office/powerpoint/2010/main" val="334989105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Memory is the area where you can store information. The following is the description of the units </a:t>
            </a:r>
            <a:r>
              <a:rPr lang="en-US" dirty="0" smtClean="0"/>
              <a:t>of memory </a:t>
            </a:r>
            <a:r>
              <a:rPr lang="en-US" dirty="0"/>
              <a:t>in a computer:</a:t>
            </a:r>
          </a:p>
          <a:p>
            <a:pPr lvl="1"/>
            <a:r>
              <a:rPr lang="sv-SE" dirty="0"/>
              <a:t>1 Byte (B) = 8 bits</a:t>
            </a:r>
          </a:p>
          <a:p>
            <a:pPr lvl="1"/>
            <a:r>
              <a:rPr lang="en-US" dirty="0"/>
              <a:t>1 Kilobyte (KB) = 1,024 bytes</a:t>
            </a:r>
          </a:p>
          <a:p>
            <a:pPr lvl="1"/>
            <a:r>
              <a:rPr lang="en-US" dirty="0"/>
              <a:t>1 Megabyte (MB) = 1,048,576 bytes = 1024 KB</a:t>
            </a:r>
          </a:p>
          <a:p>
            <a:pPr lvl="1"/>
            <a:r>
              <a:rPr lang="en-US" dirty="0"/>
              <a:t>1 Gigabyte (GB) = 1,024 megabytes</a:t>
            </a:r>
          </a:p>
          <a:p>
            <a:pPr lvl="1"/>
            <a:r>
              <a:rPr lang="en-US" dirty="0"/>
              <a:t>1 Terabyte (TB) = 1,024 gigabytes</a:t>
            </a:r>
          </a:p>
          <a:p>
            <a:pPr lvl="1"/>
            <a:r>
              <a:rPr lang="en-US" dirty="0"/>
              <a:t>1 Petabyte (PB) = 1,024 terabytes</a:t>
            </a:r>
          </a:p>
          <a:p>
            <a:pPr lvl="1"/>
            <a:r>
              <a:rPr lang="en-US" dirty="0"/>
              <a:t>1 Exabyte (EB) = 1,024 </a:t>
            </a:r>
            <a:r>
              <a:rPr lang="en-US" dirty="0" smtClean="0"/>
              <a:t>petabytes</a:t>
            </a:r>
          </a:p>
          <a:p>
            <a:pPr lvl="1"/>
            <a:r>
              <a:rPr lang="en-US" dirty="0"/>
              <a:t>1 Zettabyte (ZB) = 1,024 </a:t>
            </a:r>
            <a:r>
              <a:rPr lang="en-US" dirty="0" err="1"/>
              <a:t>exabytes</a:t>
            </a:r>
            <a:endParaRPr lang="en-US" dirty="0"/>
          </a:p>
          <a:p>
            <a:pPr lvl="1"/>
            <a:r>
              <a:rPr lang="en-US" dirty="0"/>
              <a:t>1 Yottabyte (YB) = 1,024 zettabytes</a:t>
            </a:r>
          </a:p>
          <a:p>
            <a:pPr lvl="1"/>
            <a:r>
              <a:rPr lang="en-US" dirty="0"/>
              <a:t>1 Brontobyte = 1,024 yottabytes</a:t>
            </a:r>
          </a:p>
          <a:p>
            <a:pPr lvl="1"/>
            <a:r>
              <a:rPr lang="en-US" dirty="0"/>
              <a:t>1 </a:t>
            </a:r>
            <a:r>
              <a:rPr lang="en-US" dirty="0" err="1"/>
              <a:t>Geopbyte</a:t>
            </a:r>
            <a:r>
              <a:rPr lang="en-US" dirty="0"/>
              <a:t> = 1,024 </a:t>
            </a:r>
            <a:r>
              <a:rPr lang="en-US" dirty="0" smtClean="0"/>
              <a:t>brontobytes</a:t>
            </a:r>
          </a:p>
          <a:p>
            <a:r>
              <a:rPr lang="en-US" dirty="0"/>
              <a:t>There are two types of memories available in your </a:t>
            </a:r>
            <a:r>
              <a:rPr lang="en-US" dirty="0" smtClean="0"/>
              <a:t>computer—primary memory </a:t>
            </a:r>
            <a:r>
              <a:rPr lang="en-US" dirty="0"/>
              <a:t>or main memory and the secondary memory.</a:t>
            </a:r>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Memory</a:t>
            </a:r>
          </a:p>
        </p:txBody>
      </p:sp>
    </p:spTree>
    <p:extLst>
      <p:ext uri="{BB962C8B-B14F-4D97-AF65-F5344CB8AC3E}">
        <p14:creationId xmlns:p14="http://schemas.microsoft.com/office/powerpoint/2010/main" val="9265036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Primary memory is the main memory in a computer system where data is stored for quick access by the CPU. </a:t>
            </a:r>
            <a:r>
              <a:rPr lang="en-US" dirty="0" smtClean="0"/>
              <a:t>This </a:t>
            </a:r>
            <a:r>
              <a:rPr lang="en-US" dirty="0"/>
              <a:t>type of memory stores the data temporarily. </a:t>
            </a:r>
          </a:p>
          <a:p>
            <a:r>
              <a:rPr lang="en-US" dirty="0"/>
              <a:t>The CPU is associated with the following two types of primary memories:</a:t>
            </a:r>
          </a:p>
          <a:p>
            <a:endParaRPr lang="en-US" dirty="0"/>
          </a:p>
        </p:txBody>
      </p:sp>
      <p:sp>
        <p:nvSpPr>
          <p:cNvPr id="3" name="Title 2"/>
          <p:cNvSpPr>
            <a:spLocks noGrp="1"/>
          </p:cNvSpPr>
          <p:nvPr>
            <p:ph type="ctrTitle"/>
          </p:nvPr>
        </p:nvSpPr>
        <p:spPr/>
        <p:txBody>
          <a:bodyPr>
            <a:normAutofit/>
          </a:bodyPr>
          <a:lstStyle/>
          <a:p>
            <a:r>
              <a:rPr lang="en-US" sz="2400" dirty="0">
                <a:solidFill>
                  <a:schemeClr val="accent2"/>
                </a:solidFill>
              </a:rPr>
              <a:t>Primary Memory</a:t>
            </a:r>
            <a:endParaRPr lang="en-US" sz="2400" dirty="0"/>
          </a:p>
        </p:txBody>
      </p:sp>
      <p:sp>
        <p:nvSpPr>
          <p:cNvPr id="4" name="TextBox 3"/>
          <p:cNvSpPr txBox="1"/>
          <p:nvPr/>
        </p:nvSpPr>
        <p:spPr>
          <a:xfrm>
            <a:off x="304800" y="2627871"/>
            <a:ext cx="6437330" cy="4106765"/>
          </a:xfrm>
          <a:prstGeom prst="rect">
            <a:avLst/>
          </a:prstGeom>
          <a:noFill/>
        </p:spPr>
        <p:txBody>
          <a:bodyPr wrap="square" rtlCol="0">
            <a:spAutoFit/>
          </a:bodyPr>
          <a:lstStyle/>
          <a:p>
            <a:pPr marL="742950" lvl="1" indent="-285750">
              <a:lnSpc>
                <a:spcPct val="110000"/>
              </a:lnSpc>
              <a:buClr>
                <a:srgbClr val="0082DA"/>
              </a:buClr>
              <a:buFont typeface="Wingdings" panose="05000000000000000000" pitchFamily="2" charset="2"/>
              <a:buChar char="q"/>
            </a:pPr>
            <a:r>
              <a:rPr lang="en-US" sz="1700" b="1" dirty="0"/>
              <a:t>Read-Only Memory (ROM): </a:t>
            </a:r>
            <a:r>
              <a:rPr lang="en-US" sz="1700" dirty="0"/>
              <a:t>ROM is a built-in computer </a:t>
            </a:r>
            <a:r>
              <a:rPr lang="en-US" sz="1700" dirty="0" smtClean="0"/>
              <a:t>memory containing </a:t>
            </a:r>
            <a:r>
              <a:rPr lang="en-US" sz="1700" dirty="0"/>
              <a:t>data that normally can only be read but not changed. </a:t>
            </a:r>
            <a:r>
              <a:rPr lang="en-US" sz="1700" dirty="0" smtClean="0"/>
              <a:t>ROM contains </a:t>
            </a:r>
            <a:r>
              <a:rPr lang="en-US" sz="1700" dirty="0"/>
              <a:t>the start-up instructions for the computer. The data stored </a:t>
            </a:r>
            <a:r>
              <a:rPr lang="en-US" sz="1700" dirty="0" smtClean="0"/>
              <a:t>in ROM </a:t>
            </a:r>
            <a:r>
              <a:rPr lang="en-US" sz="1700" dirty="0"/>
              <a:t>is not lost when the computer power is turned off. ROM </a:t>
            </a:r>
            <a:r>
              <a:rPr lang="en-US" sz="1700" dirty="0" smtClean="0"/>
              <a:t>is sustained </a:t>
            </a:r>
            <a:r>
              <a:rPr lang="en-US" sz="1700" dirty="0"/>
              <a:t>by a small long-life battery in your computer</a:t>
            </a:r>
            <a:r>
              <a:rPr lang="en-US" sz="1700" dirty="0" smtClean="0"/>
              <a:t>. The given figure shows a ROM:</a:t>
            </a:r>
            <a:endParaRPr lang="en-US" sz="1700" dirty="0" smtClean="0"/>
          </a:p>
          <a:p>
            <a:pPr marL="742950" lvl="1" indent="-285750">
              <a:lnSpc>
                <a:spcPct val="110000"/>
              </a:lnSpc>
              <a:buClr>
                <a:srgbClr val="0082DA"/>
              </a:buClr>
              <a:buFont typeface="Wingdings" panose="05000000000000000000" pitchFamily="2" charset="2"/>
              <a:buChar char="q"/>
            </a:pPr>
            <a:r>
              <a:rPr lang="en-US" sz="1700" b="1" dirty="0"/>
              <a:t>Random-Access Memory (RAM): </a:t>
            </a:r>
            <a:r>
              <a:rPr lang="en-US" sz="1700" dirty="0"/>
              <a:t>RAM is the main memory used in a computer system. </a:t>
            </a:r>
            <a:r>
              <a:rPr lang="en-US" sz="1700" dirty="0" smtClean="0"/>
              <a:t>RAM </a:t>
            </a:r>
            <a:r>
              <a:rPr lang="en-US" sz="1700" dirty="0"/>
              <a:t>stores </a:t>
            </a:r>
            <a:r>
              <a:rPr lang="en-US" sz="1700" dirty="0" smtClean="0"/>
              <a:t>instructions from the operating </a:t>
            </a:r>
            <a:r>
              <a:rPr lang="en-US" sz="1700" dirty="0"/>
              <a:t>system, application programs and data to </a:t>
            </a:r>
            <a:r>
              <a:rPr lang="en-US" sz="1700" dirty="0" smtClean="0"/>
              <a:t>be processed</a:t>
            </a:r>
            <a:r>
              <a:rPr lang="en-US" sz="1700" dirty="0"/>
              <a:t>, so that they can be quickly accessed by the </a:t>
            </a:r>
            <a:r>
              <a:rPr lang="en-US" sz="1700" dirty="0" smtClean="0"/>
              <a:t>computer’s processor</a:t>
            </a:r>
            <a:r>
              <a:rPr lang="en-US" sz="1700" dirty="0"/>
              <a:t>. </a:t>
            </a:r>
            <a:r>
              <a:rPr lang="en-US" sz="1700" dirty="0" smtClean="0"/>
              <a:t>However</a:t>
            </a:r>
            <a:r>
              <a:rPr lang="en-US" sz="1700" dirty="0"/>
              <a:t>, data stays in RAM only as long as </a:t>
            </a:r>
            <a:r>
              <a:rPr lang="en-US" sz="1700" dirty="0" smtClean="0"/>
              <a:t>your computer </a:t>
            </a:r>
            <a:r>
              <a:rPr lang="en-US" sz="1700" dirty="0"/>
              <a:t>is turned on. When you turn the computer off, RAM loses </a:t>
            </a:r>
            <a:r>
              <a:rPr lang="en-US" sz="1700" dirty="0" smtClean="0"/>
              <a:t>its data</a:t>
            </a:r>
            <a:r>
              <a:rPr lang="en-US" sz="1700" dirty="0"/>
              <a:t>. The given figure shows a ROM:</a:t>
            </a:r>
            <a:endParaRPr lang="en-US" sz="1700"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1324" y="2938693"/>
            <a:ext cx="2334883"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0374" y="4648200"/>
            <a:ext cx="2301295" cy="1458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1"/>
          <p:cNvSpPr txBox="1">
            <a:spLocks/>
          </p:cNvSpPr>
          <p:nvPr/>
        </p:nvSpPr>
        <p:spPr>
          <a:xfrm>
            <a:off x="7267378" y="4119793"/>
            <a:ext cx="1132354" cy="255006"/>
          </a:xfrm>
          <a:prstGeom prst="rect">
            <a:avLst/>
          </a:prstGeom>
        </p:spPr>
        <p:txBody>
          <a:bodyPr vert="horz" lIns="91440" tIns="45720" rIns="91440" bIns="45720" rtlCol="0">
            <a:normAutofit fontScale="92500" lnSpcReduction="20000"/>
          </a:bodyPr>
          <a:lstStyle>
            <a:lvl1pPr marL="457200" indent="-457200" algn="l" defTabSz="914400" rtl="0" eaLnBrk="1" latinLnBrk="0" hangingPunct="1">
              <a:spcBef>
                <a:spcPts val="400"/>
              </a:spcBef>
              <a:buClr>
                <a:srgbClr val="0082DA"/>
              </a:buClr>
              <a:buFont typeface="Wingdings" panose="05000000000000000000" pitchFamily="2" charset="2"/>
              <a:buChar char="Ø"/>
              <a:defRPr sz="2000" kern="1200" baseline="0">
                <a:solidFill>
                  <a:schemeClr val="tx1"/>
                </a:solidFill>
                <a:latin typeface="Calibri" panose="020F0502020204030204" pitchFamily="34" charset="0"/>
                <a:ea typeface="+mn-ea"/>
                <a:cs typeface="+mn-cs"/>
              </a:defRPr>
            </a:lvl1pPr>
            <a:lvl2pPr marL="731520" indent="-274320" algn="l" defTabSz="914400" rtl="0" eaLnBrk="1" latinLnBrk="0" hangingPunct="1">
              <a:spcBef>
                <a:spcPts val="400"/>
              </a:spcBef>
              <a:buClr>
                <a:srgbClr val="0082DA"/>
              </a:buClr>
              <a:buFont typeface="Wingdings" panose="05000000000000000000" pitchFamily="2" charset="2"/>
              <a:buChar char="q"/>
              <a:defRPr sz="17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spcBef>
                <a:spcPts val="400"/>
              </a:spcBef>
              <a:buClr>
                <a:srgbClr val="0082DA"/>
              </a:buClr>
              <a:buFont typeface="Wingdings" panose="05000000000000000000" pitchFamily="2" charset="2"/>
              <a:buChar char="§"/>
              <a:defRPr sz="15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dirty="0" smtClean="0"/>
              <a:t>ROM</a:t>
            </a:r>
          </a:p>
        </p:txBody>
      </p:sp>
      <p:sp>
        <p:nvSpPr>
          <p:cNvPr id="8" name="Content Placeholder 1"/>
          <p:cNvSpPr txBox="1">
            <a:spLocks/>
          </p:cNvSpPr>
          <p:nvPr/>
        </p:nvSpPr>
        <p:spPr>
          <a:xfrm>
            <a:off x="7267378" y="6152604"/>
            <a:ext cx="1132354" cy="255006"/>
          </a:xfrm>
          <a:prstGeom prst="rect">
            <a:avLst/>
          </a:prstGeom>
        </p:spPr>
        <p:txBody>
          <a:bodyPr vert="horz" lIns="91440" tIns="45720" rIns="91440" bIns="45720" rtlCol="0">
            <a:normAutofit fontScale="92500" lnSpcReduction="20000"/>
          </a:bodyPr>
          <a:lstStyle>
            <a:lvl1pPr marL="457200" indent="-457200" algn="l" defTabSz="914400" rtl="0" eaLnBrk="1" latinLnBrk="0" hangingPunct="1">
              <a:spcBef>
                <a:spcPts val="400"/>
              </a:spcBef>
              <a:buClr>
                <a:srgbClr val="0082DA"/>
              </a:buClr>
              <a:buFont typeface="Wingdings" panose="05000000000000000000" pitchFamily="2" charset="2"/>
              <a:buChar char="Ø"/>
              <a:defRPr sz="2000" kern="1200" baseline="0">
                <a:solidFill>
                  <a:schemeClr val="tx1"/>
                </a:solidFill>
                <a:latin typeface="Calibri" panose="020F0502020204030204" pitchFamily="34" charset="0"/>
                <a:ea typeface="+mn-ea"/>
                <a:cs typeface="+mn-cs"/>
              </a:defRPr>
            </a:lvl1pPr>
            <a:lvl2pPr marL="731520" indent="-274320" algn="l" defTabSz="914400" rtl="0" eaLnBrk="1" latinLnBrk="0" hangingPunct="1">
              <a:spcBef>
                <a:spcPts val="400"/>
              </a:spcBef>
              <a:buClr>
                <a:srgbClr val="0082DA"/>
              </a:buClr>
              <a:buFont typeface="Wingdings" panose="05000000000000000000" pitchFamily="2" charset="2"/>
              <a:buChar char="q"/>
              <a:defRPr sz="17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spcBef>
                <a:spcPts val="400"/>
              </a:spcBef>
              <a:buClr>
                <a:srgbClr val="0082DA"/>
              </a:buClr>
              <a:buFont typeface="Wingdings" panose="05000000000000000000" pitchFamily="2" charset="2"/>
              <a:buChar char="§"/>
              <a:defRPr sz="15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dirty="0" smtClean="0"/>
              <a:t>RAM</a:t>
            </a:r>
          </a:p>
        </p:txBody>
      </p:sp>
    </p:spTree>
    <p:extLst>
      <p:ext uri="{BB962C8B-B14F-4D97-AF65-F5344CB8AC3E}">
        <p14:creationId xmlns:p14="http://schemas.microsoft.com/office/powerpoint/2010/main" val="157234348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0" lvl="1" indent="-457200">
              <a:buFont typeface="Wingdings" panose="05000000000000000000" pitchFamily="2" charset="2"/>
              <a:buChar char="Ø"/>
            </a:pPr>
            <a:r>
              <a:rPr lang="en-US" sz="2000" dirty="0" smtClean="0"/>
              <a:t>Secondary memory are used to </a:t>
            </a:r>
            <a:r>
              <a:rPr lang="en-US" sz="2000" dirty="0"/>
              <a:t>store </a:t>
            </a:r>
            <a:r>
              <a:rPr lang="en-US" sz="2000" dirty="0" smtClean="0"/>
              <a:t>data permanently. The </a:t>
            </a:r>
            <a:r>
              <a:rPr lang="en-US" sz="2000" dirty="0"/>
              <a:t>secondary memory is also known as secondary storage. </a:t>
            </a:r>
            <a:endParaRPr lang="en-US" sz="2000" dirty="0"/>
          </a:p>
          <a:p>
            <a:pPr marL="457200" lvl="1" indent="-457200">
              <a:buFont typeface="Wingdings" panose="05000000000000000000" pitchFamily="2" charset="2"/>
              <a:buChar char="Ø"/>
            </a:pPr>
            <a:r>
              <a:rPr lang="en-US" sz="2000" dirty="0"/>
              <a:t>The storage capacity </a:t>
            </a:r>
            <a:r>
              <a:rPr lang="en-US" sz="2000" dirty="0"/>
              <a:t>of secondary memory devices is measured in terms of Kilobytes (KBs), Megabytes (MBs</a:t>
            </a:r>
            <a:r>
              <a:rPr lang="en-US" sz="2000" dirty="0"/>
              <a:t>), Gigabytes </a:t>
            </a:r>
            <a:r>
              <a:rPr lang="en-US" sz="2000" dirty="0"/>
              <a:t>(GBs) and Terabytes (TBs). </a:t>
            </a:r>
            <a:endParaRPr lang="en-US" sz="2000" dirty="0"/>
          </a:p>
          <a:p>
            <a:pPr marL="457200" lvl="1" indent="-457200">
              <a:buFont typeface="Wingdings" panose="05000000000000000000" pitchFamily="2" charset="2"/>
              <a:buChar char="Ø"/>
            </a:pPr>
            <a:r>
              <a:rPr lang="en-US" sz="2000" dirty="0"/>
              <a:t>The </a:t>
            </a:r>
            <a:r>
              <a:rPr lang="en-US" sz="2000" dirty="0"/>
              <a:t>different types of secondary storage devices are as follows</a:t>
            </a:r>
            <a:r>
              <a:rPr lang="en-US" sz="2000" dirty="0"/>
              <a:t>:</a:t>
            </a:r>
          </a:p>
        </p:txBody>
      </p:sp>
      <p:sp>
        <p:nvSpPr>
          <p:cNvPr id="3" name="Title 2"/>
          <p:cNvSpPr>
            <a:spLocks noGrp="1"/>
          </p:cNvSpPr>
          <p:nvPr>
            <p:ph type="ctrTitle"/>
          </p:nvPr>
        </p:nvSpPr>
        <p:spPr/>
        <p:txBody>
          <a:bodyPr>
            <a:normAutofit/>
          </a:bodyPr>
          <a:lstStyle/>
          <a:p>
            <a:r>
              <a:rPr lang="en-US" sz="2400" dirty="0" smtClean="0">
                <a:solidFill>
                  <a:schemeClr val="accent2"/>
                </a:solidFill>
              </a:rPr>
              <a:t>Secondary Memory</a:t>
            </a:r>
            <a:endParaRPr lang="en-US" sz="2400" dirty="0">
              <a:solidFill>
                <a:schemeClr val="accent2"/>
              </a:solidFill>
            </a:endParaRPr>
          </a:p>
        </p:txBody>
      </p:sp>
      <p:sp>
        <p:nvSpPr>
          <p:cNvPr id="4" name="TextBox 3"/>
          <p:cNvSpPr txBox="1"/>
          <p:nvPr/>
        </p:nvSpPr>
        <p:spPr>
          <a:xfrm>
            <a:off x="337130" y="2971800"/>
            <a:ext cx="6139869" cy="2708434"/>
          </a:xfrm>
          <a:prstGeom prst="rect">
            <a:avLst/>
          </a:prstGeom>
          <a:noFill/>
        </p:spPr>
        <p:txBody>
          <a:bodyPr wrap="square" rtlCol="0">
            <a:spAutoFit/>
          </a:bodyPr>
          <a:lstStyle/>
          <a:p>
            <a:pPr marL="731520" lvl="1" indent="-274320">
              <a:spcBef>
                <a:spcPts val="400"/>
              </a:spcBef>
              <a:buClr>
                <a:srgbClr val="0082DA"/>
              </a:buClr>
              <a:buFont typeface="Wingdings" panose="05000000000000000000" pitchFamily="2" charset="2"/>
              <a:buChar char="q"/>
            </a:pPr>
            <a:r>
              <a:rPr lang="en-US" sz="1700" b="1" dirty="0">
                <a:latin typeface="Calibri" panose="020F0502020204030204" pitchFamily="34" charset="0"/>
              </a:rPr>
              <a:t>Floppy Disk: </a:t>
            </a:r>
            <a:r>
              <a:rPr lang="en-US" sz="1700" dirty="0">
                <a:latin typeface="Calibri" panose="020F0502020204030204" pitchFamily="34" charset="0"/>
              </a:rPr>
              <a:t>A floppy disk is the oldest type of secondary storage device that is used to transfer data between computers as well as store data and information. A floppy disk, made up of a flexible substance called Mylar, consists of a magnetic surface that allows data storage. Its structure is divided into track and sectors. A track of a floppy disk consists of concentric circles, which is further divided into smaller sections called sectors. The data is stored in these sectors. </a:t>
            </a:r>
            <a:r>
              <a:rPr lang="en-US" sz="1700" dirty="0">
                <a:latin typeface="Calibri" panose="020F0502020204030204" pitchFamily="34" charset="0"/>
              </a:rPr>
              <a:t>The maximum storage capacity of a floppy disk is 1.44 MB</a:t>
            </a:r>
            <a:r>
              <a:rPr lang="en-US" sz="1700" dirty="0" smtClean="0">
                <a:latin typeface="Calibri" panose="020F0502020204030204" pitchFamily="34" charset="0"/>
              </a:rPr>
              <a:t>. </a:t>
            </a:r>
            <a:r>
              <a:rPr lang="en-US" sz="1700" dirty="0"/>
              <a:t>The given figure shows a </a:t>
            </a:r>
            <a:r>
              <a:rPr lang="en-US" sz="1700" dirty="0" smtClean="0"/>
              <a:t>floppy disk:</a:t>
            </a:r>
            <a:endParaRPr lang="en-US" sz="1700" dirty="0">
              <a:latin typeface="Calibri" panose="020F050202020403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399" y="3265272"/>
            <a:ext cx="2756059" cy="2221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387078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sz="2400" dirty="0">
                <a:solidFill>
                  <a:schemeClr val="accent2"/>
                </a:solidFill>
              </a:rPr>
              <a:t>Secondary Memory</a:t>
            </a:r>
            <a:endParaRPr lang="en-US" sz="2400" dirty="0"/>
          </a:p>
        </p:txBody>
      </p:sp>
      <p:sp>
        <p:nvSpPr>
          <p:cNvPr id="5" name="Content Placeholder 4"/>
          <p:cNvSpPr>
            <a:spLocks noGrp="1"/>
          </p:cNvSpPr>
          <p:nvPr>
            <p:ph idx="1"/>
          </p:nvPr>
        </p:nvSpPr>
        <p:spPr>
          <a:xfrm>
            <a:off x="304800" y="1295400"/>
            <a:ext cx="8686800" cy="5562600"/>
          </a:xfrm>
        </p:spPr>
        <p:txBody>
          <a:bodyPr>
            <a:noAutofit/>
          </a:bodyPr>
          <a:lstStyle/>
          <a:p>
            <a:pPr lvl="1">
              <a:lnSpc>
                <a:spcPct val="105000"/>
              </a:lnSpc>
            </a:pPr>
            <a:r>
              <a:rPr lang="en-US" b="1" dirty="0"/>
              <a:t>Hard Disk: </a:t>
            </a:r>
            <a:r>
              <a:rPr lang="en-US" dirty="0"/>
              <a:t>The hard disk in your system is known as the data </a:t>
            </a:r>
            <a:r>
              <a:rPr lang="en-US" dirty="0" err="1"/>
              <a:t>centre</a:t>
            </a:r>
            <a:r>
              <a:rPr lang="en-US" dirty="0"/>
              <a:t> of the PC. It is used to store </a:t>
            </a:r>
            <a:r>
              <a:rPr lang="en-US" dirty="0"/>
              <a:t>all your </a:t>
            </a:r>
            <a:r>
              <a:rPr lang="en-US" dirty="0"/>
              <a:t>programs and data. </a:t>
            </a:r>
            <a:r>
              <a:rPr lang="en-US" dirty="0"/>
              <a:t>The </a:t>
            </a:r>
            <a:r>
              <a:rPr lang="en-US" dirty="0"/>
              <a:t>hard disk differs </a:t>
            </a:r>
            <a:r>
              <a:rPr lang="en-US" dirty="0"/>
              <a:t>from other </a:t>
            </a:r>
            <a:r>
              <a:rPr lang="en-US" dirty="0"/>
              <a:t>storage devices on three counts– size, speed and </a:t>
            </a:r>
            <a:r>
              <a:rPr lang="en-US" dirty="0"/>
              <a:t>performance. </a:t>
            </a:r>
            <a:r>
              <a:rPr lang="en-US" dirty="0" smtClean="0"/>
              <a:t>The given figure shows  a hard disk.</a:t>
            </a:r>
            <a:endParaRPr lang="en-US" dirty="0"/>
          </a:p>
          <a:p>
            <a:pPr lvl="1">
              <a:lnSpc>
                <a:spcPct val="105000"/>
              </a:lnSpc>
            </a:pPr>
            <a:r>
              <a:rPr lang="en-US" dirty="0"/>
              <a:t>Common elements of a hard disk are described as follows:</a:t>
            </a:r>
          </a:p>
          <a:p>
            <a:pPr lvl="2">
              <a:lnSpc>
                <a:spcPct val="105000"/>
              </a:lnSpc>
            </a:pPr>
            <a:r>
              <a:rPr lang="en-US" b="1" dirty="0" smtClean="0"/>
              <a:t>Platters: </a:t>
            </a:r>
            <a:r>
              <a:rPr lang="en-US" dirty="0" smtClean="0"/>
              <a:t>The platters are the actual disks inside the drive that store data. Most drives have at least two platters. The larger the storage capacity of the drive, the more platters it contains. Each platter can store data on each side. So, a drive with 2 platters has 4 sides to store data.</a:t>
            </a:r>
          </a:p>
          <a:p>
            <a:pPr lvl="2">
              <a:lnSpc>
                <a:spcPct val="105000"/>
              </a:lnSpc>
            </a:pPr>
            <a:r>
              <a:rPr lang="en-US" b="1" dirty="0" smtClean="0"/>
              <a:t>Spindle and Spindle Motor: </a:t>
            </a:r>
            <a:r>
              <a:rPr lang="en-US" dirty="0" smtClean="0"/>
              <a:t>The platters in a drive are separated by disk spacers and are clamped to a rotating spindle that turns all the platters together.</a:t>
            </a:r>
          </a:p>
          <a:p>
            <a:pPr lvl="2">
              <a:lnSpc>
                <a:spcPct val="105000"/>
              </a:lnSpc>
            </a:pPr>
            <a:r>
              <a:rPr lang="en-US" b="1" dirty="0" smtClean="0"/>
              <a:t>Read/Write Heads: </a:t>
            </a:r>
            <a:r>
              <a:rPr lang="en-US" dirty="0" smtClean="0"/>
              <a:t>The read/write heads read and write data to the platters.</a:t>
            </a:r>
          </a:p>
          <a:p>
            <a:pPr lvl="2">
              <a:lnSpc>
                <a:spcPct val="105000"/>
              </a:lnSpc>
            </a:pPr>
            <a:r>
              <a:rPr lang="en-US" b="1" dirty="0" smtClean="0"/>
              <a:t>Head Actuator: </a:t>
            </a:r>
            <a:r>
              <a:rPr lang="en-US" dirty="0" smtClean="0"/>
              <a:t>All the heads are attached to a single head actuator or actuator arm that moves the heads around the platters.</a:t>
            </a:r>
            <a:endParaRPr lang="en-US" dirty="0"/>
          </a:p>
        </p:txBody>
      </p:sp>
      <p:pic>
        <p:nvPicPr>
          <p:cNvPr id="6" name="Content Placeholder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4643860"/>
            <a:ext cx="3505200" cy="2187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093819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610600" cy="5334000"/>
          </a:xfrm>
        </p:spPr>
        <p:txBody>
          <a:bodyPr>
            <a:normAutofit/>
          </a:bodyPr>
          <a:lstStyle/>
          <a:p>
            <a:pPr lvl="1">
              <a:lnSpc>
                <a:spcPct val="110000"/>
              </a:lnSpc>
            </a:pPr>
            <a:r>
              <a:rPr lang="en-US" b="1" dirty="0"/>
              <a:t>Compact Disc: </a:t>
            </a:r>
            <a:r>
              <a:rPr lang="en-US" dirty="0"/>
              <a:t>A compact disc, also known as CD, is an optical media that is used to store </a:t>
            </a:r>
            <a:r>
              <a:rPr lang="en-US" dirty="0" smtClean="0"/>
              <a:t>digital data</a:t>
            </a:r>
            <a:r>
              <a:rPr lang="en-US" dirty="0"/>
              <a:t>. The compact discs are cheaper than other storage devices, such as hard disk or RAM. </a:t>
            </a:r>
            <a:r>
              <a:rPr lang="en-US" dirty="0" smtClean="0"/>
              <a:t>The compact </a:t>
            </a:r>
            <a:r>
              <a:rPr lang="en-US" dirty="0"/>
              <a:t>disc was developed to store and play back sound recordings. However, later on, it came </a:t>
            </a:r>
            <a:r>
              <a:rPr lang="en-US" dirty="0" smtClean="0"/>
              <a:t>to be </a:t>
            </a:r>
            <a:r>
              <a:rPr lang="en-US" dirty="0"/>
              <a:t>used as a data storage mechanism. CDs are </a:t>
            </a:r>
            <a:r>
              <a:rPr lang="en-US" dirty="0" smtClean="0"/>
              <a:t>categorized </a:t>
            </a:r>
            <a:r>
              <a:rPr lang="en-US" dirty="0"/>
              <a:t>into the following types: CD-ROM, </a:t>
            </a:r>
            <a:r>
              <a:rPr lang="en-US" dirty="0" smtClean="0"/>
              <a:t>CD-R and </a:t>
            </a:r>
            <a:r>
              <a:rPr lang="en-US" dirty="0"/>
              <a:t>CD-RW</a:t>
            </a:r>
            <a:r>
              <a:rPr lang="en-US" dirty="0" smtClean="0"/>
              <a:t>:</a:t>
            </a:r>
          </a:p>
          <a:p>
            <a:pPr lvl="2">
              <a:lnSpc>
                <a:spcPct val="110000"/>
              </a:lnSpc>
            </a:pPr>
            <a:r>
              <a:rPr lang="en-US" sz="1600" b="1" dirty="0"/>
              <a:t>CD-ROM (Compact Disc-Read Only Memory): </a:t>
            </a:r>
            <a:r>
              <a:rPr lang="en-US" sz="1600" dirty="0"/>
              <a:t>A CD-ROM is an optical disc that is primarily used to store data in the form of text, images, audios and videos. The data available on such discs can only be read by using a drive, known as CD-ROM drive. The maximum storage capacity of a CD-ROM disc is 700 MB of data</a:t>
            </a:r>
            <a:r>
              <a:rPr lang="en-US" sz="1600" dirty="0" smtClean="0"/>
              <a:t>.</a:t>
            </a:r>
          </a:p>
          <a:p>
            <a:pPr lvl="2">
              <a:lnSpc>
                <a:spcPct val="110000"/>
              </a:lnSpc>
            </a:pPr>
            <a:endParaRPr lang="en-US" sz="1600" dirty="0"/>
          </a:p>
          <a:p>
            <a:pPr lvl="2">
              <a:lnSpc>
                <a:spcPct val="110000"/>
              </a:lnSpc>
            </a:pPr>
            <a:endParaRPr lang="en-US" sz="1600" dirty="0" smtClean="0"/>
          </a:p>
          <a:p>
            <a:pPr lvl="2">
              <a:lnSpc>
                <a:spcPct val="110000"/>
              </a:lnSpc>
            </a:pPr>
            <a:endParaRPr lang="en-US" sz="1600" dirty="0"/>
          </a:p>
          <a:p>
            <a:pPr lvl="2">
              <a:lnSpc>
                <a:spcPct val="110000"/>
              </a:lnSpc>
            </a:pPr>
            <a:endParaRPr lang="en-US" sz="1600" dirty="0" smtClean="0"/>
          </a:p>
          <a:p>
            <a:pPr lvl="2">
              <a:lnSpc>
                <a:spcPct val="110000"/>
              </a:lnSpc>
            </a:pPr>
            <a:endParaRPr lang="en-US" sz="1600" dirty="0"/>
          </a:p>
          <a:p>
            <a:pPr lvl="2">
              <a:lnSpc>
                <a:spcPct val="110000"/>
              </a:lnSpc>
            </a:pPr>
            <a:endParaRPr lang="en-US" sz="1600" dirty="0" smtClean="0"/>
          </a:p>
          <a:p>
            <a:pPr marL="914400" lvl="2" indent="0">
              <a:lnSpc>
                <a:spcPct val="110000"/>
              </a:lnSpc>
              <a:buNone/>
            </a:pPr>
            <a:endParaRPr lang="en-US" sz="600" dirty="0" smtClean="0"/>
          </a:p>
          <a:p>
            <a:pPr lvl="1" indent="0">
              <a:lnSpc>
                <a:spcPct val="110000"/>
              </a:lnSpc>
              <a:buNone/>
            </a:pPr>
            <a:r>
              <a:rPr lang="en-US" dirty="0"/>
              <a:t>The given figure shows the  CD-ROM, DR-R and CD-RW disc.</a:t>
            </a:r>
            <a:endParaRPr lang="en-US" dirty="0"/>
          </a:p>
          <a:p>
            <a:pPr lvl="1">
              <a:lnSpc>
                <a:spcPct val="110000"/>
              </a:lnSpc>
            </a:pPr>
            <a:endParaRPr lang="en-US" dirty="0" smtClean="0"/>
          </a:p>
          <a:p>
            <a:pPr marL="457200" lvl="1" indent="0">
              <a:lnSpc>
                <a:spcPct val="110000"/>
              </a:lnSpc>
              <a:buNone/>
            </a:pPr>
            <a:endParaRPr lang="en-US" dirty="0" smtClean="0"/>
          </a:p>
        </p:txBody>
      </p:sp>
      <p:sp>
        <p:nvSpPr>
          <p:cNvPr id="3" name="Title 2"/>
          <p:cNvSpPr>
            <a:spLocks noGrp="1"/>
          </p:cNvSpPr>
          <p:nvPr>
            <p:ph type="ctrTitle"/>
          </p:nvPr>
        </p:nvSpPr>
        <p:spPr/>
        <p:txBody>
          <a:bodyPr>
            <a:normAutofit/>
          </a:bodyPr>
          <a:lstStyle/>
          <a:p>
            <a:r>
              <a:rPr lang="en-US" sz="2400" dirty="0">
                <a:solidFill>
                  <a:schemeClr val="accent2"/>
                </a:solidFill>
              </a:rPr>
              <a:t>Secondary Memory</a:t>
            </a:r>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2852" y="3878580"/>
            <a:ext cx="2102548" cy="2080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4800" y="3883110"/>
            <a:ext cx="6508052" cy="2174954"/>
          </a:xfrm>
          <a:prstGeom prst="rect">
            <a:avLst/>
          </a:prstGeom>
          <a:noFill/>
        </p:spPr>
        <p:txBody>
          <a:bodyPr wrap="square" rtlCol="0">
            <a:spAutoFit/>
          </a:bodyPr>
          <a:lstStyle/>
          <a:p>
            <a:pPr marL="1143000" lvl="2" indent="-228600">
              <a:lnSpc>
                <a:spcPct val="110000"/>
              </a:lnSpc>
              <a:spcBef>
                <a:spcPts val="400"/>
              </a:spcBef>
              <a:buClr>
                <a:srgbClr val="0082DA"/>
              </a:buClr>
              <a:buFont typeface="Wingdings" panose="05000000000000000000" pitchFamily="2" charset="2"/>
              <a:buChar char="§"/>
            </a:pPr>
            <a:r>
              <a:rPr lang="en-US" sz="1500" b="1" dirty="0" smtClean="0">
                <a:latin typeface="Calibri" panose="020F0502020204030204" pitchFamily="34" charset="0"/>
              </a:rPr>
              <a:t>CD-R </a:t>
            </a:r>
            <a:r>
              <a:rPr lang="en-US" sz="1500" b="1" dirty="0">
                <a:latin typeface="Calibri" panose="020F0502020204030204" pitchFamily="34" charset="0"/>
              </a:rPr>
              <a:t>(Compact Disc-Recordable): </a:t>
            </a:r>
            <a:r>
              <a:rPr lang="en-US" sz="1500" dirty="0">
                <a:latin typeface="Calibri" panose="020F0502020204030204" pitchFamily="34" charset="0"/>
              </a:rPr>
              <a:t>A CD-R has the ability to create CDs, but it can write data on the discs only once. </a:t>
            </a:r>
            <a:r>
              <a:rPr lang="en-US" sz="1500" dirty="0">
                <a:latin typeface="Calibri" panose="020F0502020204030204" pitchFamily="34" charset="0"/>
              </a:rPr>
              <a:t>The data once stored in these discs cannot be erased. </a:t>
            </a:r>
            <a:r>
              <a:rPr lang="en-US" sz="1500" dirty="0">
                <a:latin typeface="Calibri" panose="020F0502020204030204" pitchFamily="34" charset="0"/>
              </a:rPr>
              <a:t>The CD-R technology is </a:t>
            </a:r>
            <a:r>
              <a:rPr lang="en-US" sz="1500" dirty="0" smtClean="0">
                <a:latin typeface="Calibri" panose="020F0502020204030204" pitchFamily="34" charset="0"/>
              </a:rPr>
              <a:t>sometimes </a:t>
            </a:r>
            <a:r>
              <a:rPr lang="en-US" sz="1500" dirty="0">
                <a:latin typeface="Calibri" panose="020F0502020204030204" pitchFamily="34" charset="0"/>
              </a:rPr>
              <a:t>called the Write Once-Read Many (WORM) </a:t>
            </a:r>
            <a:r>
              <a:rPr lang="en-US" sz="1500" dirty="0">
                <a:latin typeface="Calibri" panose="020F0502020204030204" pitchFamily="34" charset="0"/>
              </a:rPr>
              <a:t>technology.</a:t>
            </a:r>
          </a:p>
          <a:p>
            <a:pPr marL="1143000" lvl="2" indent="-228600">
              <a:lnSpc>
                <a:spcPct val="110000"/>
              </a:lnSpc>
              <a:spcBef>
                <a:spcPts val="400"/>
              </a:spcBef>
              <a:buClr>
                <a:srgbClr val="0082DA"/>
              </a:buClr>
              <a:buFont typeface="Wingdings" panose="05000000000000000000" pitchFamily="2" charset="2"/>
              <a:buChar char="§"/>
            </a:pPr>
            <a:r>
              <a:rPr lang="en-US" sz="1500" b="1" dirty="0">
                <a:latin typeface="Calibri" panose="020F0502020204030204" pitchFamily="34" charset="0"/>
              </a:rPr>
              <a:t>CD-RW </a:t>
            </a:r>
            <a:r>
              <a:rPr lang="en-US" sz="1500" b="1" dirty="0">
                <a:latin typeface="Calibri" panose="020F0502020204030204" pitchFamily="34" charset="0"/>
              </a:rPr>
              <a:t>(Compact Disc-Rewritable): </a:t>
            </a:r>
            <a:r>
              <a:rPr lang="en-US" sz="1500" dirty="0">
                <a:latin typeface="Calibri" panose="020F0502020204030204" pitchFamily="34" charset="0"/>
              </a:rPr>
              <a:t>CD-RW (sometimes called Compact Disc-Erasable) is used to write data multiple times on a disc. CD-RW discs are good for data backup, data archiving, or data distribution on CDs.</a:t>
            </a:r>
          </a:p>
        </p:txBody>
      </p:sp>
    </p:spTree>
    <p:extLst>
      <p:ext uri="{BB962C8B-B14F-4D97-AF65-F5344CB8AC3E}">
        <p14:creationId xmlns:p14="http://schemas.microsoft.com/office/powerpoint/2010/main" val="581365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730250" lvl="1" indent="-273050">
              <a:lnSpc>
                <a:spcPct val="110000"/>
              </a:lnSpc>
            </a:pPr>
            <a:r>
              <a:rPr lang="en-US" b="1" dirty="0"/>
              <a:t>Digital Versatile </a:t>
            </a:r>
            <a:r>
              <a:rPr lang="en-US" b="1" dirty="0" smtClean="0"/>
              <a:t>Disc: </a:t>
            </a:r>
            <a:r>
              <a:rPr lang="en-US" dirty="0"/>
              <a:t>A Digital Versatile Disc, also known as DVD, is another optical </a:t>
            </a:r>
            <a:r>
              <a:rPr lang="en-US" dirty="0" smtClean="0"/>
              <a:t>storage device </a:t>
            </a:r>
            <a:r>
              <a:rPr lang="en-US" dirty="0"/>
              <a:t>that was developed in 1995. A DVD can hold up to 4.7 GB data and is much faster than </a:t>
            </a:r>
            <a:r>
              <a:rPr lang="en-US" dirty="0" smtClean="0"/>
              <a:t>the CD-ROM</a:t>
            </a:r>
            <a:r>
              <a:rPr lang="en-US" dirty="0"/>
              <a:t>. A DVD, also known as Super Density Disc, can store 17 GB of data. </a:t>
            </a:r>
            <a:r>
              <a:rPr lang="en-US" dirty="0" smtClean="0"/>
              <a:t>The given figure shows the DVD.</a:t>
            </a:r>
          </a:p>
          <a:p>
            <a:pPr marL="730250" lvl="1" indent="-273050">
              <a:lnSpc>
                <a:spcPct val="110000"/>
              </a:lnSpc>
            </a:pPr>
            <a:r>
              <a:rPr lang="en-US" dirty="0" smtClean="0"/>
              <a:t>The </a:t>
            </a:r>
            <a:r>
              <a:rPr lang="en-US" dirty="0"/>
              <a:t>following are </a:t>
            </a:r>
            <a:r>
              <a:rPr lang="en-US" dirty="0" smtClean="0"/>
              <a:t>three categories </a:t>
            </a:r>
            <a:r>
              <a:rPr lang="en-US" dirty="0"/>
              <a:t>of DVDs</a:t>
            </a:r>
            <a:r>
              <a:rPr lang="en-US" dirty="0" smtClean="0"/>
              <a:t>:</a:t>
            </a:r>
            <a:endParaRPr lang="en-US" dirty="0" smtClean="0"/>
          </a:p>
          <a:p>
            <a:pPr lvl="2">
              <a:lnSpc>
                <a:spcPct val="110000"/>
              </a:lnSpc>
            </a:pPr>
            <a:r>
              <a:rPr lang="en-US" b="1" dirty="0"/>
              <a:t>DVD-R: </a:t>
            </a:r>
            <a:r>
              <a:rPr lang="en-US" dirty="0"/>
              <a:t>DVD-R uses the WORM technology and is similar to CD-R. DVD-R discs are available </a:t>
            </a:r>
            <a:r>
              <a:rPr lang="en-US" dirty="0" smtClean="0"/>
              <a:t>in 4.7 </a:t>
            </a:r>
            <a:r>
              <a:rPr lang="en-US" dirty="0"/>
              <a:t>GB and 9.4 GB capacities. The data is written on the disc only once. The disc can be read </a:t>
            </a:r>
            <a:r>
              <a:rPr lang="en-US" dirty="0" smtClean="0"/>
              <a:t>by DVD-ROM </a:t>
            </a:r>
            <a:r>
              <a:rPr lang="en-US" dirty="0"/>
              <a:t>drives only</a:t>
            </a:r>
            <a:r>
              <a:rPr lang="en-US" dirty="0" smtClean="0"/>
              <a:t>.</a:t>
            </a:r>
          </a:p>
          <a:p>
            <a:pPr lvl="2">
              <a:lnSpc>
                <a:spcPct val="110000"/>
              </a:lnSpc>
            </a:pPr>
            <a:r>
              <a:rPr lang="en-US" b="1" dirty="0"/>
              <a:t>DVD-ROM: </a:t>
            </a:r>
            <a:r>
              <a:rPr lang="en-US" dirty="0"/>
              <a:t>DVD-ROM is an optical disc that is capable of storing data from 4.7 GB up to 17 GB. Earlier, you could play a DVD only on a DVD player. However, nowadays, computers come with a built-in ROM to play DVDs. Moreover, now DVDs also serve as a high-capacity data storage medium</a:t>
            </a:r>
            <a:r>
              <a:rPr lang="en-US" dirty="0" smtClean="0"/>
              <a:t>.</a:t>
            </a:r>
            <a:endParaRPr lang="en-US" dirty="0"/>
          </a:p>
        </p:txBody>
      </p:sp>
      <p:sp>
        <p:nvSpPr>
          <p:cNvPr id="3" name="Title 2"/>
          <p:cNvSpPr>
            <a:spLocks noGrp="1"/>
          </p:cNvSpPr>
          <p:nvPr>
            <p:ph type="ctrTitle"/>
          </p:nvPr>
        </p:nvSpPr>
        <p:spPr/>
        <p:txBody>
          <a:bodyPr>
            <a:normAutofit/>
          </a:bodyPr>
          <a:lstStyle/>
          <a:p>
            <a:r>
              <a:rPr lang="en-US" sz="2400" dirty="0">
                <a:solidFill>
                  <a:schemeClr val="accent2"/>
                </a:solidFill>
              </a:rPr>
              <a:t>Secondary Memory</a:t>
            </a:r>
            <a:endParaRPr lang="en-US"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4660900"/>
            <a:ext cx="1676400" cy="1600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1"/>
          <p:cNvSpPr txBox="1">
            <a:spLocks/>
          </p:cNvSpPr>
          <p:nvPr/>
        </p:nvSpPr>
        <p:spPr>
          <a:xfrm>
            <a:off x="330200" y="4648200"/>
            <a:ext cx="6451600" cy="2179320"/>
          </a:xfrm>
          <a:prstGeom prst="rect">
            <a:avLst/>
          </a:prstGeom>
        </p:spPr>
        <p:txBody>
          <a:bodyPr vert="horz" lIns="91440" tIns="45720" rIns="91440" bIns="45720" rtlCol="0">
            <a:normAutofit/>
          </a:bodyPr>
          <a:lstStyle>
            <a:lvl1pPr marL="457200" indent="-457200" algn="l" defTabSz="914400" rtl="0" eaLnBrk="1" latinLnBrk="0" hangingPunct="1">
              <a:spcBef>
                <a:spcPts val="400"/>
              </a:spcBef>
              <a:buClr>
                <a:srgbClr val="0082DA"/>
              </a:buClr>
              <a:buFont typeface="Wingdings" panose="05000000000000000000" pitchFamily="2" charset="2"/>
              <a:buChar char="Ø"/>
              <a:defRPr sz="2000" kern="1200" baseline="0">
                <a:solidFill>
                  <a:schemeClr val="tx1"/>
                </a:solidFill>
                <a:latin typeface="Calibri" panose="020F0502020204030204" pitchFamily="34" charset="0"/>
                <a:ea typeface="+mn-ea"/>
                <a:cs typeface="+mn-cs"/>
              </a:defRPr>
            </a:lvl1pPr>
            <a:lvl2pPr marL="731520" indent="-274320" algn="l" defTabSz="914400" rtl="0" eaLnBrk="1" latinLnBrk="0" hangingPunct="1">
              <a:spcBef>
                <a:spcPts val="400"/>
              </a:spcBef>
              <a:buClr>
                <a:srgbClr val="0082DA"/>
              </a:buClr>
              <a:buFont typeface="Wingdings" panose="05000000000000000000" pitchFamily="2" charset="2"/>
              <a:buChar char="q"/>
              <a:defRPr sz="17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spcBef>
                <a:spcPts val="400"/>
              </a:spcBef>
              <a:buClr>
                <a:srgbClr val="0082DA"/>
              </a:buClr>
              <a:buFont typeface="Wingdings" panose="05000000000000000000" pitchFamily="2" charset="2"/>
              <a:buChar char="§"/>
              <a:defRPr sz="15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lnSpc>
                <a:spcPct val="110000"/>
              </a:lnSpc>
            </a:pPr>
            <a:r>
              <a:rPr lang="en-US" b="1" dirty="0" smtClean="0"/>
              <a:t>DVD-RW: </a:t>
            </a:r>
            <a:r>
              <a:rPr lang="en-US" dirty="0" smtClean="0"/>
              <a:t>DVD-RW (DVD-Rewritable) is similar to DVD-R except that you can erase and rewrite information on it. DVD-RW uses 4.7 GB discs and most DVD-ROM drives and DVD players support this format. The phase-change technology of DVD-RW is similar to the phase-change technology of CD-RW. The DVD-RW discs can be written multiple times. This technology is sometimes known as DVD-R/W.</a:t>
            </a:r>
            <a:endParaRPr lang="en-US" dirty="0"/>
          </a:p>
        </p:txBody>
      </p:sp>
    </p:spTree>
    <p:extLst>
      <p:ext uri="{BB962C8B-B14F-4D97-AF65-F5344CB8AC3E}">
        <p14:creationId xmlns:p14="http://schemas.microsoft.com/office/powerpoint/2010/main" val="415412604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p:txBody>
          <a:bodyPr>
            <a:normAutofit/>
          </a:bodyPr>
          <a:lstStyle/>
          <a:p>
            <a:pPr marL="0" indent="0" algn="l">
              <a:buNone/>
            </a:pPr>
            <a:r>
              <a:rPr lang="en-US" sz="2400" dirty="0"/>
              <a:t>This Unit Covers:</a:t>
            </a:r>
          </a:p>
          <a:p>
            <a:r>
              <a:rPr lang="en-US" dirty="0" smtClean="0"/>
              <a:t>Role </a:t>
            </a:r>
            <a:r>
              <a:rPr lang="en-US" dirty="0"/>
              <a:t>and Benefits of ICT</a:t>
            </a:r>
          </a:p>
          <a:p>
            <a:r>
              <a:rPr lang="en-US" dirty="0" smtClean="0"/>
              <a:t>ICT </a:t>
            </a:r>
            <a:r>
              <a:rPr lang="en-US" dirty="0"/>
              <a:t>Tools</a:t>
            </a:r>
          </a:p>
          <a:p>
            <a:r>
              <a:rPr lang="en-US" dirty="0" smtClean="0"/>
              <a:t>Basic </a:t>
            </a:r>
            <a:r>
              <a:rPr lang="en-US" dirty="0"/>
              <a:t>Components of </a:t>
            </a:r>
            <a:r>
              <a:rPr lang="en-US" dirty="0" smtClean="0"/>
              <a:t>a Computer </a:t>
            </a:r>
            <a:r>
              <a:rPr lang="en-US" dirty="0"/>
              <a:t>System</a:t>
            </a:r>
          </a:p>
          <a:p>
            <a:r>
              <a:rPr lang="en-US" dirty="0" smtClean="0"/>
              <a:t>Operating </a:t>
            </a:r>
            <a:r>
              <a:rPr lang="en-US" dirty="0"/>
              <a:t>System</a:t>
            </a:r>
          </a:p>
          <a:p>
            <a:r>
              <a:rPr lang="en-US" dirty="0" smtClean="0"/>
              <a:t>Common Desktop Operations</a:t>
            </a:r>
            <a:endParaRPr lang="en-US" dirty="0"/>
          </a:p>
          <a:p>
            <a:r>
              <a:rPr lang="en-US" dirty="0" smtClean="0"/>
              <a:t>Working </a:t>
            </a:r>
            <a:r>
              <a:rPr lang="en-US" dirty="0"/>
              <a:t>with Files </a:t>
            </a:r>
            <a:r>
              <a:rPr lang="en-US" dirty="0" smtClean="0"/>
              <a:t>and Folders</a:t>
            </a:r>
            <a:endParaRPr lang="en-US" dirty="0"/>
          </a:p>
          <a:p>
            <a:r>
              <a:rPr lang="en-US" dirty="0" smtClean="0"/>
              <a:t>Starting </a:t>
            </a:r>
            <a:r>
              <a:rPr lang="en-US" dirty="0"/>
              <a:t>and </a:t>
            </a:r>
            <a:r>
              <a:rPr lang="en-US" dirty="0" smtClean="0"/>
              <a:t>Shutting Down </a:t>
            </a:r>
            <a:r>
              <a:rPr lang="en-US" dirty="0"/>
              <a:t>a Computer</a:t>
            </a:r>
          </a:p>
          <a:p>
            <a:r>
              <a:rPr lang="en-US" dirty="0" smtClean="0"/>
              <a:t>Internet</a:t>
            </a:r>
            <a:endParaRPr lang="en-US" dirty="0"/>
          </a:p>
          <a:p>
            <a:r>
              <a:rPr lang="en-US" dirty="0" smtClean="0"/>
              <a:t>Email </a:t>
            </a:r>
            <a:r>
              <a:rPr lang="en-US" dirty="0"/>
              <a:t>Applications</a:t>
            </a:r>
          </a:p>
          <a:p>
            <a:r>
              <a:rPr lang="en-US" dirty="0" smtClean="0"/>
              <a:t>Introduction </a:t>
            </a:r>
            <a:r>
              <a:rPr lang="en-US" dirty="0"/>
              <a:t>to </a:t>
            </a:r>
            <a:r>
              <a:rPr lang="en-US" dirty="0" smtClean="0"/>
              <a:t>Social Media</a:t>
            </a:r>
            <a:endParaRPr lang="en-US" dirty="0"/>
          </a:p>
          <a:p>
            <a:r>
              <a:rPr lang="en-US" dirty="0" smtClean="0"/>
              <a:t>Digital </a:t>
            </a:r>
            <a:r>
              <a:rPr lang="en-US" dirty="0"/>
              <a:t>India</a:t>
            </a:r>
          </a:p>
        </p:txBody>
      </p:sp>
      <p:sp>
        <p:nvSpPr>
          <p:cNvPr id="5" name="Title 4"/>
          <p:cNvSpPr>
            <a:spLocks noGrp="1"/>
          </p:cNvSpPr>
          <p:nvPr>
            <p:ph type="ctrTitle"/>
          </p:nvPr>
        </p:nvSpPr>
        <p:spPr/>
        <p:txBody>
          <a:bodyPr>
            <a:normAutofit/>
          </a:bodyPr>
          <a:lstStyle/>
          <a:p>
            <a:r>
              <a:rPr lang="en-US" dirty="0" smtClean="0">
                <a:solidFill>
                  <a:srgbClr val="0082DA"/>
                </a:solidFill>
              </a:rPr>
              <a:t>Learning Objectives</a:t>
            </a:r>
            <a:endParaRPr lang="en-US" dirty="0">
              <a:solidFill>
                <a:srgbClr val="0082DA"/>
              </a:solidFill>
            </a:endParaRPr>
          </a:p>
        </p:txBody>
      </p:sp>
    </p:spTree>
    <p:extLst>
      <p:ext uri="{BB962C8B-B14F-4D97-AF65-F5344CB8AC3E}">
        <p14:creationId xmlns:p14="http://schemas.microsoft.com/office/powerpoint/2010/main" val="330335947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1"/>
            <a:r>
              <a:rPr lang="en-US" b="1" dirty="0"/>
              <a:t>Blu-ray Disc: </a:t>
            </a:r>
            <a:r>
              <a:rPr lang="en-US" dirty="0"/>
              <a:t>Blu-ray (also known as Blu-ray disc or BD) is an optical disc storage medium. The </a:t>
            </a:r>
            <a:r>
              <a:rPr lang="en-US" dirty="0" smtClean="0"/>
              <a:t>Blu-ray disc </a:t>
            </a:r>
            <a:r>
              <a:rPr lang="en-US" dirty="0"/>
              <a:t>was developed by Blu-ray Disc Association (BDA). It is used to record, store and play back </a:t>
            </a:r>
            <a:r>
              <a:rPr lang="en-US" dirty="0" smtClean="0"/>
              <a:t>high definition video </a:t>
            </a:r>
            <a:r>
              <a:rPr lang="en-US" dirty="0"/>
              <a:t>(video system of higher resolution), digital audio and computer data. To read </a:t>
            </a:r>
            <a:r>
              <a:rPr lang="en-US" dirty="0" smtClean="0"/>
              <a:t>and write </a:t>
            </a:r>
            <a:r>
              <a:rPr lang="en-US" dirty="0"/>
              <a:t>data, the Blu-ray uses blue-violet </a:t>
            </a:r>
            <a:r>
              <a:rPr lang="en-US" dirty="0" smtClean="0"/>
              <a:t>laser. The </a:t>
            </a:r>
            <a:r>
              <a:rPr lang="en-US" dirty="0"/>
              <a:t>Blu-ray disc has the storage capacity to hold data </a:t>
            </a:r>
            <a:r>
              <a:rPr lang="en-US" dirty="0" smtClean="0"/>
              <a:t>up to </a:t>
            </a:r>
            <a:r>
              <a:rPr lang="en-US" dirty="0"/>
              <a:t>25 GB on its single-layer disc and 50 GB on the dual-layer disc. </a:t>
            </a:r>
            <a:r>
              <a:rPr lang="en-US" dirty="0" smtClean="0"/>
              <a:t>The given figure shows a Blu-ray Disc.</a:t>
            </a:r>
            <a:endParaRPr lang="en-US" dirty="0" smtClean="0"/>
          </a:p>
        </p:txBody>
      </p:sp>
      <p:sp>
        <p:nvSpPr>
          <p:cNvPr id="3" name="Title 2"/>
          <p:cNvSpPr>
            <a:spLocks noGrp="1"/>
          </p:cNvSpPr>
          <p:nvPr>
            <p:ph type="ctrTitle"/>
          </p:nvPr>
        </p:nvSpPr>
        <p:spPr/>
        <p:txBody>
          <a:bodyPr>
            <a:normAutofit/>
          </a:bodyPr>
          <a:lstStyle/>
          <a:p>
            <a:r>
              <a:rPr lang="en-US" sz="2400" dirty="0">
                <a:solidFill>
                  <a:schemeClr val="accent2"/>
                </a:solidFill>
              </a:rPr>
              <a:t>Secondary Memory</a:t>
            </a:r>
            <a:endParaRPr lang="en-US"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2440" y="3124200"/>
            <a:ext cx="1823720" cy="1823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1"/>
          <p:cNvSpPr txBox="1">
            <a:spLocks/>
          </p:cNvSpPr>
          <p:nvPr/>
        </p:nvSpPr>
        <p:spPr>
          <a:xfrm>
            <a:off x="304800" y="2904490"/>
            <a:ext cx="6517640" cy="2583180"/>
          </a:xfrm>
          <a:prstGeom prst="rect">
            <a:avLst/>
          </a:prstGeom>
        </p:spPr>
        <p:txBody>
          <a:bodyPr vert="horz" lIns="91440" tIns="45720" rIns="91440" bIns="45720" rtlCol="0">
            <a:normAutofit/>
          </a:bodyPr>
          <a:lstStyle>
            <a:lvl1pPr marL="457200" indent="-457200" algn="l" defTabSz="914400" rtl="0" eaLnBrk="1" latinLnBrk="0" hangingPunct="1">
              <a:spcBef>
                <a:spcPts val="400"/>
              </a:spcBef>
              <a:buClr>
                <a:srgbClr val="0082DA"/>
              </a:buClr>
              <a:buFont typeface="Wingdings" panose="05000000000000000000" pitchFamily="2" charset="2"/>
              <a:buChar char="Ø"/>
              <a:defRPr sz="2000" kern="1200" baseline="0">
                <a:solidFill>
                  <a:schemeClr val="tx1"/>
                </a:solidFill>
                <a:latin typeface="Calibri" panose="020F0502020204030204" pitchFamily="34" charset="0"/>
                <a:ea typeface="+mn-ea"/>
                <a:cs typeface="+mn-cs"/>
              </a:defRPr>
            </a:lvl1pPr>
            <a:lvl2pPr marL="731520" indent="-274320" algn="l" defTabSz="914400" rtl="0" eaLnBrk="1" latinLnBrk="0" hangingPunct="1">
              <a:spcBef>
                <a:spcPts val="400"/>
              </a:spcBef>
              <a:buClr>
                <a:srgbClr val="0082DA"/>
              </a:buClr>
              <a:buFont typeface="Wingdings" panose="05000000000000000000" pitchFamily="2" charset="2"/>
              <a:buChar char="q"/>
              <a:defRPr sz="17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spcBef>
                <a:spcPts val="400"/>
              </a:spcBef>
              <a:buClr>
                <a:srgbClr val="0082DA"/>
              </a:buClr>
              <a:buFont typeface="Wingdings" panose="05000000000000000000" pitchFamily="2" charset="2"/>
              <a:buChar char="§"/>
              <a:defRPr sz="15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smtClean="0"/>
              <a:t>The different types of Blu-ray discs are as follows:</a:t>
            </a:r>
          </a:p>
          <a:p>
            <a:pPr lvl="2"/>
            <a:r>
              <a:rPr lang="en-US" b="1" dirty="0" smtClean="0"/>
              <a:t>BD-ROM: </a:t>
            </a:r>
            <a:r>
              <a:rPr lang="en-US" dirty="0" smtClean="0"/>
              <a:t>It specifies that the disc is read-only and no data writing can be done.</a:t>
            </a:r>
          </a:p>
          <a:p>
            <a:pPr lvl="2"/>
            <a:r>
              <a:rPr lang="en-US" b="1" dirty="0" smtClean="0"/>
              <a:t>BD-R: </a:t>
            </a:r>
            <a:r>
              <a:rPr lang="en-US" dirty="0" smtClean="0"/>
              <a:t>It specifies that the disc can only be used to record high definition (HD) video and data storage.</a:t>
            </a:r>
          </a:p>
          <a:p>
            <a:pPr lvl="2"/>
            <a:r>
              <a:rPr lang="en-US" b="1" dirty="0" smtClean="0"/>
              <a:t>BD-RW: </a:t>
            </a:r>
            <a:r>
              <a:rPr lang="en-US" dirty="0" smtClean="0"/>
              <a:t>It specifies that data on the disc can be rewritten many times.</a:t>
            </a:r>
          </a:p>
          <a:p>
            <a:pPr lvl="2"/>
            <a:r>
              <a:rPr lang="en-US" b="1" dirty="0" smtClean="0"/>
              <a:t>BD-RE: </a:t>
            </a:r>
            <a:r>
              <a:rPr lang="en-US" dirty="0" smtClean="0"/>
              <a:t>It specifies that the disc can be used to rewrite HD video.</a:t>
            </a:r>
          </a:p>
          <a:p>
            <a:endParaRPr lang="en-US" dirty="0"/>
          </a:p>
        </p:txBody>
      </p:sp>
    </p:spTree>
    <p:extLst>
      <p:ext uri="{BB962C8B-B14F-4D97-AF65-F5344CB8AC3E}">
        <p14:creationId xmlns:p14="http://schemas.microsoft.com/office/powerpoint/2010/main" val="374212717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5867400" cy="5181600"/>
          </a:xfrm>
        </p:spPr>
        <p:txBody>
          <a:bodyPr>
            <a:noAutofit/>
          </a:bodyPr>
          <a:lstStyle/>
          <a:p>
            <a:pPr lvl="1">
              <a:lnSpc>
                <a:spcPct val="110000"/>
              </a:lnSpc>
            </a:pPr>
            <a:r>
              <a:rPr lang="en-US" b="1" dirty="0"/>
              <a:t>Pen/Thumb Drive–Flash Memory: </a:t>
            </a:r>
            <a:r>
              <a:rPr lang="en-US" dirty="0"/>
              <a:t>A pen drive is a data storage </a:t>
            </a:r>
            <a:r>
              <a:rPr lang="en-US" dirty="0" smtClean="0"/>
              <a:t>device. It </a:t>
            </a:r>
            <a:r>
              <a:rPr lang="en-US" dirty="0"/>
              <a:t>is also known as a Universal Serial Bus (USB) flash </a:t>
            </a:r>
            <a:r>
              <a:rPr lang="en-US" dirty="0" smtClean="0"/>
              <a:t>drive. </a:t>
            </a:r>
            <a:r>
              <a:rPr lang="en-US" dirty="0"/>
              <a:t>It </a:t>
            </a:r>
            <a:r>
              <a:rPr lang="en-US" dirty="0" smtClean="0"/>
              <a:t>is more </a:t>
            </a:r>
            <a:r>
              <a:rPr lang="en-US" dirty="0"/>
              <a:t>compact and faster than other external storage mediums </a:t>
            </a:r>
            <a:r>
              <a:rPr lang="en-US" dirty="0" smtClean="0"/>
              <a:t>and stores </a:t>
            </a:r>
            <a:r>
              <a:rPr lang="en-US" dirty="0"/>
              <a:t>more data. </a:t>
            </a:r>
            <a:r>
              <a:rPr lang="en-US" dirty="0" smtClean="0"/>
              <a:t>USB </a:t>
            </a:r>
            <a:r>
              <a:rPr lang="en-US" dirty="0"/>
              <a:t>flash drive mainly comes in two variants, that is, USB 2.0 and USB 3.0. USB 3.0 </a:t>
            </a:r>
            <a:r>
              <a:rPr lang="en-US" dirty="0" smtClean="0"/>
              <a:t>flash drive </a:t>
            </a:r>
            <a:r>
              <a:rPr lang="en-US" dirty="0"/>
              <a:t>works faster than USB 2.0</a:t>
            </a:r>
            <a:r>
              <a:rPr lang="en-US" dirty="0" smtClean="0"/>
              <a:t>.</a:t>
            </a:r>
          </a:p>
          <a:p>
            <a:pPr lvl="1">
              <a:lnSpc>
                <a:spcPct val="110000"/>
              </a:lnSpc>
            </a:pPr>
            <a:r>
              <a:rPr lang="en-US" b="1" dirty="0"/>
              <a:t>Memory Stick: </a:t>
            </a:r>
            <a:r>
              <a:rPr lang="en-US" dirty="0"/>
              <a:t>A memory stick is </a:t>
            </a:r>
            <a:r>
              <a:rPr lang="en-US" dirty="0" smtClean="0"/>
              <a:t>a </a:t>
            </a:r>
            <a:r>
              <a:rPr lang="en-US" dirty="0"/>
              <a:t>removable flash memory card that is used in electronic </a:t>
            </a:r>
            <a:r>
              <a:rPr lang="en-US" dirty="0" smtClean="0"/>
              <a:t>products, such </a:t>
            </a:r>
            <a:r>
              <a:rPr lang="en-US" dirty="0"/>
              <a:t>as mobile phones and digital cameras. It is used to store </a:t>
            </a:r>
            <a:r>
              <a:rPr lang="en-US" dirty="0" smtClean="0"/>
              <a:t>data, such </a:t>
            </a:r>
            <a:r>
              <a:rPr lang="en-US" dirty="0"/>
              <a:t>as text, images, pictures and audio/video. It was launched </a:t>
            </a:r>
            <a:r>
              <a:rPr lang="en-US" dirty="0" smtClean="0"/>
              <a:t>by Sony </a:t>
            </a:r>
            <a:r>
              <a:rPr lang="en-US" dirty="0"/>
              <a:t>in October 1998. The original memory stick design had a 128 </a:t>
            </a:r>
            <a:r>
              <a:rPr lang="en-US" dirty="0" smtClean="0"/>
              <a:t>MB limitation</a:t>
            </a:r>
            <a:r>
              <a:rPr lang="en-US" dirty="0"/>
              <a:t>. </a:t>
            </a:r>
            <a:r>
              <a:rPr lang="en-US" dirty="0" smtClean="0"/>
              <a:t>Generally, memory </a:t>
            </a:r>
            <a:r>
              <a:rPr lang="en-US" dirty="0"/>
              <a:t>cards are small, lightweight, removable and </a:t>
            </a:r>
            <a:r>
              <a:rPr lang="en-US" dirty="0" smtClean="0"/>
              <a:t>rewritable. Memory </a:t>
            </a:r>
            <a:r>
              <a:rPr lang="en-US" dirty="0"/>
              <a:t>cards are faster and highly efficient.</a:t>
            </a:r>
          </a:p>
        </p:txBody>
      </p:sp>
      <p:sp>
        <p:nvSpPr>
          <p:cNvPr id="3" name="Title 2"/>
          <p:cNvSpPr>
            <a:spLocks noGrp="1"/>
          </p:cNvSpPr>
          <p:nvPr>
            <p:ph type="ctrTitle"/>
          </p:nvPr>
        </p:nvSpPr>
        <p:spPr/>
        <p:txBody>
          <a:bodyPr>
            <a:normAutofit/>
          </a:bodyPr>
          <a:lstStyle/>
          <a:p>
            <a:r>
              <a:rPr lang="en-US" sz="2400" dirty="0">
                <a:solidFill>
                  <a:schemeClr val="accent2"/>
                </a:solidFill>
              </a:rPr>
              <a:t>Secondary Memory</a:t>
            </a:r>
            <a:endParaRPr lang="en-US" sz="2400"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810"/>
          <a:stretch/>
        </p:blipFill>
        <p:spPr bwMode="auto">
          <a:xfrm>
            <a:off x="6246811" y="1371600"/>
            <a:ext cx="2590800" cy="1706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7299" y="3657600"/>
            <a:ext cx="2409825"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84685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798" y="1295400"/>
            <a:ext cx="8624249" cy="5105400"/>
          </a:xfrm>
        </p:spPr>
        <p:txBody>
          <a:bodyPr>
            <a:noAutofit/>
          </a:bodyPr>
          <a:lstStyle/>
          <a:p>
            <a:r>
              <a:rPr lang="en-US" dirty="0"/>
              <a:t>The software that controls and manages the hardware is known as the operating system (OS). </a:t>
            </a:r>
            <a:endParaRPr lang="en-US" dirty="0" smtClean="0"/>
          </a:p>
          <a:p>
            <a:r>
              <a:rPr lang="en-US" dirty="0" smtClean="0"/>
              <a:t>OS </a:t>
            </a:r>
            <a:r>
              <a:rPr lang="en-US" dirty="0"/>
              <a:t>enables a user to conveniently handle the computer and make the best use of its hardware. </a:t>
            </a:r>
          </a:p>
          <a:p>
            <a:endParaRPr lang="en-US" dirty="0" smtClean="0"/>
          </a:p>
        </p:txBody>
      </p:sp>
      <p:sp>
        <p:nvSpPr>
          <p:cNvPr id="3" name="Title 2"/>
          <p:cNvSpPr>
            <a:spLocks noGrp="1"/>
          </p:cNvSpPr>
          <p:nvPr>
            <p:ph type="ctrTitle"/>
          </p:nvPr>
        </p:nvSpPr>
        <p:spPr/>
        <p:txBody>
          <a:bodyPr/>
          <a:lstStyle/>
          <a:p>
            <a:r>
              <a:rPr lang="en-US" dirty="0">
                <a:solidFill>
                  <a:srgbClr val="0082DA"/>
                </a:solidFill>
              </a:rPr>
              <a:t>Session 4: Operating System</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5602" y="2673645"/>
            <a:ext cx="4784109" cy="3727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4798" y="2590800"/>
            <a:ext cx="3886202" cy="3122393"/>
          </a:xfrm>
          <a:prstGeom prst="rect">
            <a:avLst/>
          </a:prstGeom>
          <a:noFill/>
        </p:spPr>
        <p:txBody>
          <a:bodyPr wrap="square" rtlCol="0">
            <a:spAutoFit/>
          </a:bodyPr>
          <a:lstStyle/>
          <a:p>
            <a:pPr marL="395288" indent="-395288">
              <a:lnSpc>
                <a:spcPct val="110000"/>
              </a:lnSpc>
              <a:buClr>
                <a:srgbClr val="0082DA"/>
              </a:buClr>
              <a:buFont typeface="Wingdings" panose="05000000000000000000" pitchFamily="2" charset="2"/>
              <a:buChar char="Ø"/>
            </a:pPr>
            <a:r>
              <a:rPr lang="en-US" sz="2000" dirty="0" smtClean="0"/>
              <a:t>A </a:t>
            </a:r>
            <a:r>
              <a:rPr lang="en-US" sz="2000" dirty="0"/>
              <a:t>user simply gives a command to the OS, i.e., he/she specifies what should be done and the OS decides how and when the tasks should be </a:t>
            </a:r>
            <a:r>
              <a:rPr lang="en-US" sz="2000" dirty="0" smtClean="0"/>
              <a:t>done.</a:t>
            </a:r>
          </a:p>
          <a:p>
            <a:pPr marL="396875" indent="-396875">
              <a:lnSpc>
                <a:spcPct val="110000"/>
              </a:lnSpc>
              <a:buClr>
                <a:srgbClr val="0082DA"/>
              </a:buClr>
              <a:buFont typeface="Wingdings" panose="05000000000000000000" pitchFamily="2" charset="2"/>
              <a:buChar char="Ø"/>
            </a:pPr>
            <a:r>
              <a:rPr lang="en-US" sz="2000" dirty="0" smtClean="0"/>
              <a:t>Following </a:t>
            </a:r>
            <a:r>
              <a:rPr lang="en-US" sz="2000" dirty="0"/>
              <a:t>figure displaying the Analogy between the Working of a Restaurant Manager and an OS:</a:t>
            </a:r>
          </a:p>
        </p:txBody>
      </p:sp>
    </p:spTree>
    <p:extLst>
      <p:ext uri="{BB962C8B-B14F-4D97-AF65-F5344CB8AC3E}">
        <p14:creationId xmlns:p14="http://schemas.microsoft.com/office/powerpoint/2010/main" val="5628106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610600" cy="5486400"/>
          </a:xfrm>
        </p:spPr>
        <p:txBody>
          <a:bodyPr>
            <a:normAutofit/>
          </a:bodyPr>
          <a:lstStyle/>
          <a:p>
            <a:pPr>
              <a:lnSpc>
                <a:spcPct val="110000"/>
              </a:lnSpc>
            </a:pPr>
            <a:r>
              <a:rPr lang="en-US" dirty="0" smtClean="0"/>
              <a:t>Operating </a:t>
            </a:r>
            <a:r>
              <a:rPr lang="en-US" dirty="0"/>
              <a:t>system manages and coordinates the functions of all the </a:t>
            </a:r>
            <a:r>
              <a:rPr lang="en-US" dirty="0" smtClean="0"/>
              <a:t>components of </a:t>
            </a:r>
            <a:r>
              <a:rPr lang="en-US" dirty="0"/>
              <a:t>a computer – both </a:t>
            </a:r>
            <a:r>
              <a:rPr lang="en-US" dirty="0" smtClean="0"/>
              <a:t>hardware </a:t>
            </a:r>
            <a:r>
              <a:rPr lang="en-US" dirty="0" smtClean="0"/>
              <a:t>and </a:t>
            </a:r>
            <a:r>
              <a:rPr lang="en-US" dirty="0" smtClean="0"/>
              <a:t>software.</a:t>
            </a:r>
          </a:p>
          <a:p>
            <a:pPr>
              <a:lnSpc>
                <a:spcPct val="110000"/>
              </a:lnSpc>
            </a:pPr>
            <a:r>
              <a:rPr lang="en-US" dirty="0" smtClean="0"/>
              <a:t>The hardware in a computer provides resources for performing the basic computing tasks. </a:t>
            </a:r>
          </a:p>
          <a:p>
            <a:pPr>
              <a:lnSpc>
                <a:spcPct val="110000"/>
              </a:lnSpc>
            </a:pPr>
            <a:r>
              <a:rPr lang="en-US" dirty="0" smtClean="0"/>
              <a:t>It </a:t>
            </a:r>
            <a:r>
              <a:rPr lang="en-US" dirty="0"/>
              <a:t>is the job of the operating system to control and coordinate the use of </a:t>
            </a:r>
            <a:r>
              <a:rPr lang="en-US" dirty="0" smtClean="0"/>
              <a:t>the hardware </a:t>
            </a:r>
            <a:r>
              <a:rPr lang="en-US" dirty="0"/>
              <a:t>so that the computing tasks can be performed with the help of various application </a:t>
            </a:r>
            <a:r>
              <a:rPr lang="en-US" dirty="0" smtClean="0"/>
              <a:t>software installed </a:t>
            </a:r>
            <a:r>
              <a:rPr lang="en-US" dirty="0"/>
              <a:t>on the computer. </a:t>
            </a:r>
            <a:endParaRPr lang="en-US" dirty="0" smtClean="0"/>
          </a:p>
          <a:p>
            <a:pPr>
              <a:lnSpc>
                <a:spcPct val="110000"/>
              </a:lnSpc>
            </a:pPr>
            <a:r>
              <a:rPr lang="en-US" dirty="0" smtClean="0"/>
              <a:t>Operation system performs </a:t>
            </a:r>
            <a:r>
              <a:rPr lang="en-US" dirty="0"/>
              <a:t>the following basic and important operations in the computer:</a:t>
            </a:r>
          </a:p>
          <a:p>
            <a:pPr lvl="1">
              <a:lnSpc>
                <a:spcPct val="110000"/>
              </a:lnSpc>
            </a:pPr>
            <a:r>
              <a:rPr lang="en-US" dirty="0"/>
              <a:t>It recognizes the input entered by the user (such as a key press or a mouse click).</a:t>
            </a:r>
          </a:p>
          <a:p>
            <a:pPr lvl="1">
              <a:lnSpc>
                <a:spcPct val="110000"/>
              </a:lnSpc>
            </a:pPr>
            <a:r>
              <a:rPr lang="en-US" dirty="0"/>
              <a:t>It displays the generated output on the computer screen.</a:t>
            </a:r>
          </a:p>
          <a:p>
            <a:pPr lvl="1">
              <a:lnSpc>
                <a:spcPct val="110000"/>
              </a:lnSpc>
            </a:pPr>
            <a:r>
              <a:rPr lang="en-US" dirty="0"/>
              <a:t>It keeps a log of the files and directories on the hard disk.</a:t>
            </a:r>
          </a:p>
          <a:p>
            <a:pPr lvl="1">
              <a:lnSpc>
                <a:spcPct val="110000"/>
              </a:lnSpc>
            </a:pPr>
            <a:r>
              <a:rPr lang="en-US" dirty="0" smtClean="0"/>
              <a:t>It </a:t>
            </a:r>
            <a:r>
              <a:rPr lang="en-US" dirty="0"/>
              <a:t>manages the various peripheral devices of the computer (such as printers and scanners).</a:t>
            </a:r>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Need of an Operating System</a:t>
            </a:r>
          </a:p>
        </p:txBody>
      </p:sp>
    </p:spTree>
    <p:extLst>
      <p:ext uri="{BB962C8B-B14F-4D97-AF65-F5344CB8AC3E}">
        <p14:creationId xmlns:p14="http://schemas.microsoft.com/office/powerpoint/2010/main" val="9436565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110000"/>
              </a:lnSpc>
            </a:pPr>
            <a:r>
              <a:rPr lang="en-US" dirty="0" smtClean="0"/>
              <a:t>Some </a:t>
            </a:r>
            <a:r>
              <a:rPr lang="en-US" dirty="0"/>
              <a:t>of the popular operating systems </a:t>
            </a:r>
            <a:r>
              <a:rPr lang="en-US" dirty="0" smtClean="0"/>
              <a:t>are as </a:t>
            </a:r>
            <a:r>
              <a:rPr lang="en-US" dirty="0" smtClean="0"/>
              <a:t>follows:</a:t>
            </a:r>
          </a:p>
          <a:p>
            <a:pPr lvl="1">
              <a:lnSpc>
                <a:spcPct val="110000"/>
              </a:lnSpc>
            </a:pPr>
            <a:r>
              <a:rPr lang="en-US" b="1" dirty="0"/>
              <a:t>DOS: </a:t>
            </a:r>
            <a:r>
              <a:rPr lang="en-US" dirty="0"/>
              <a:t>DOS refers to Disk Operating </a:t>
            </a:r>
            <a:r>
              <a:rPr lang="en-US" dirty="0" smtClean="0"/>
              <a:t>System and is also known as MS-DOS. </a:t>
            </a:r>
            <a:r>
              <a:rPr lang="en-US" dirty="0"/>
              <a:t>This operating </a:t>
            </a:r>
            <a:r>
              <a:rPr lang="en-US" dirty="0" smtClean="0"/>
              <a:t>system was </a:t>
            </a:r>
            <a:r>
              <a:rPr lang="en-US" dirty="0"/>
              <a:t>developed by Microsoft for </a:t>
            </a:r>
            <a:r>
              <a:rPr lang="en-US" dirty="0" smtClean="0"/>
              <a:t>IBM-compatible personal </a:t>
            </a:r>
            <a:r>
              <a:rPr lang="en-US" dirty="0"/>
              <a:t>computers</a:t>
            </a:r>
            <a:r>
              <a:rPr lang="en-US" dirty="0" smtClean="0"/>
              <a:t>.</a:t>
            </a:r>
          </a:p>
          <a:p>
            <a:pPr lvl="1">
              <a:lnSpc>
                <a:spcPct val="110000"/>
              </a:lnSpc>
            </a:pPr>
            <a:r>
              <a:rPr lang="en-US" b="1" dirty="0"/>
              <a:t>Windows: </a:t>
            </a:r>
            <a:r>
              <a:rPr lang="en-US" dirty="0"/>
              <a:t>The term ‘Windows’ </a:t>
            </a:r>
            <a:r>
              <a:rPr lang="en-US" dirty="0" smtClean="0"/>
              <a:t>collectively represents </a:t>
            </a:r>
            <a:r>
              <a:rPr lang="en-US" dirty="0"/>
              <a:t>all Microsoft OS products. Over </a:t>
            </a:r>
            <a:r>
              <a:rPr lang="en-US" dirty="0" smtClean="0"/>
              <a:t>the years</a:t>
            </a:r>
            <a:r>
              <a:rPr lang="en-US" dirty="0"/>
              <a:t>, Microsoft has released various </a:t>
            </a:r>
            <a:r>
              <a:rPr lang="en-US" dirty="0" smtClean="0"/>
              <a:t>versions of </a:t>
            </a:r>
            <a:r>
              <a:rPr lang="en-US" dirty="0"/>
              <a:t>Windows OS, such as Windows 95, </a:t>
            </a:r>
            <a:r>
              <a:rPr lang="en-US" dirty="0" smtClean="0"/>
              <a:t>Windows 98</a:t>
            </a:r>
            <a:r>
              <a:rPr lang="en-US" dirty="0"/>
              <a:t>, Windows 2000, Windows XP, </a:t>
            </a:r>
            <a:r>
              <a:rPr lang="en-US" dirty="0" smtClean="0"/>
              <a:t>Windows Vista</a:t>
            </a:r>
            <a:r>
              <a:rPr lang="en-US" dirty="0"/>
              <a:t>, Windows 7, Windows 8, Windows 8.1 </a:t>
            </a:r>
            <a:r>
              <a:rPr lang="en-US" dirty="0" smtClean="0"/>
              <a:t>and Windows </a:t>
            </a:r>
            <a:r>
              <a:rPr lang="en-US" dirty="0"/>
              <a:t>10</a:t>
            </a:r>
            <a:r>
              <a:rPr lang="en-US" dirty="0" smtClean="0"/>
              <a:t>.</a:t>
            </a:r>
          </a:p>
          <a:p>
            <a:pPr lvl="1">
              <a:lnSpc>
                <a:spcPct val="110000"/>
              </a:lnSpc>
            </a:pPr>
            <a:r>
              <a:rPr lang="en-US" b="1" dirty="0"/>
              <a:t>UNIX: </a:t>
            </a:r>
            <a:r>
              <a:rPr lang="en-US" dirty="0"/>
              <a:t>UNIX was first developed in 1969 by </a:t>
            </a:r>
            <a:r>
              <a:rPr lang="en-US" dirty="0" smtClean="0"/>
              <a:t>Ken Thompson</a:t>
            </a:r>
            <a:r>
              <a:rPr lang="en-US" dirty="0"/>
              <a:t>, Dennis Ritchie and others of the </a:t>
            </a:r>
            <a:r>
              <a:rPr lang="en-US" dirty="0" smtClean="0"/>
              <a:t>AT&amp;T group </a:t>
            </a:r>
            <a:r>
              <a:rPr lang="en-US" dirty="0"/>
              <a:t>at Bell Laboratories. It was among the </a:t>
            </a:r>
            <a:r>
              <a:rPr lang="en-US" dirty="0" smtClean="0"/>
              <a:t>first operating </a:t>
            </a:r>
            <a:r>
              <a:rPr lang="en-US" dirty="0"/>
              <a:t>systems to be written in a </a:t>
            </a:r>
            <a:r>
              <a:rPr lang="en-US" dirty="0" smtClean="0"/>
              <a:t>high-level language</a:t>
            </a:r>
            <a:r>
              <a:rPr lang="en-US" dirty="0"/>
              <a:t>, namely C</a:t>
            </a:r>
            <a:r>
              <a:rPr lang="en-US" dirty="0" smtClean="0"/>
              <a:t>.</a:t>
            </a:r>
            <a:r>
              <a:rPr lang="en-US" dirty="0"/>
              <a:t> UNIX is a multiuser </a:t>
            </a:r>
            <a:r>
              <a:rPr lang="en-US" dirty="0" smtClean="0"/>
              <a:t>and multitasking </a:t>
            </a:r>
            <a:r>
              <a:rPr lang="en-US" dirty="0"/>
              <a:t>operating system, which means </a:t>
            </a:r>
            <a:r>
              <a:rPr lang="en-US" dirty="0" smtClean="0"/>
              <a:t>that it </a:t>
            </a:r>
            <a:r>
              <a:rPr lang="en-US" dirty="0"/>
              <a:t>allows two or more users to execute </a:t>
            </a:r>
            <a:r>
              <a:rPr lang="en-US" dirty="0" smtClean="0"/>
              <a:t>several programs </a:t>
            </a:r>
            <a:r>
              <a:rPr lang="en-US" dirty="0"/>
              <a:t>simultaneously</a:t>
            </a:r>
            <a:r>
              <a:rPr lang="en-US" dirty="0" smtClean="0"/>
              <a:t>. </a:t>
            </a:r>
            <a:endParaRPr lang="en-US" dirty="0" smtClean="0"/>
          </a:p>
          <a:p>
            <a:pPr lvl="1">
              <a:lnSpc>
                <a:spcPct val="110000"/>
              </a:lnSpc>
            </a:pPr>
            <a:r>
              <a:rPr lang="en-US" b="1" dirty="0"/>
              <a:t>Linux: </a:t>
            </a:r>
            <a:r>
              <a:rPr lang="en-US" dirty="0"/>
              <a:t>Linux is a UNIX-based, freely distributable, open-source OS. Open source refers to a program whose source code is freely available on the Internet. This source code is open to modification by anyone who uses it. UNIX, Linux and GNU are three OSs based on an open-source code.</a:t>
            </a:r>
          </a:p>
          <a:p>
            <a:pPr marL="457200" lvl="1" indent="0">
              <a:lnSpc>
                <a:spcPct val="110000"/>
              </a:lnSpc>
              <a:buNone/>
            </a:pPr>
            <a:endParaRPr lang="en-US" dirty="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Commonly Used Operating Systems</a:t>
            </a:r>
          </a:p>
        </p:txBody>
      </p:sp>
    </p:spTree>
    <p:extLst>
      <p:ext uri="{BB962C8B-B14F-4D97-AF65-F5344CB8AC3E}">
        <p14:creationId xmlns:p14="http://schemas.microsoft.com/office/powerpoint/2010/main" val="349157413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1">
              <a:lnSpc>
                <a:spcPct val="110000"/>
              </a:lnSpc>
            </a:pPr>
            <a:r>
              <a:rPr lang="en-US" b="1" dirty="0" smtClean="0"/>
              <a:t>Mac</a:t>
            </a:r>
            <a:r>
              <a:rPr lang="en-US" b="1" dirty="0"/>
              <a:t>: </a:t>
            </a:r>
            <a:r>
              <a:rPr lang="en-US" dirty="0"/>
              <a:t>Mac OS is GUI-based OS developed by Apple Inc. This OS was introduced for </a:t>
            </a:r>
            <a:r>
              <a:rPr lang="en-US" dirty="0" smtClean="0"/>
              <a:t>Macintosh operating </a:t>
            </a:r>
            <a:r>
              <a:rPr lang="en-US" dirty="0"/>
              <a:t>systems so that Macintosh users could experience the graphical user interface. The </a:t>
            </a:r>
            <a:r>
              <a:rPr lang="en-US" dirty="0" smtClean="0"/>
              <a:t>Mac OS </a:t>
            </a:r>
            <a:r>
              <a:rPr lang="en-US" dirty="0"/>
              <a:t>was introduced in 1984 and was initially named Macintosh </a:t>
            </a:r>
            <a:r>
              <a:rPr lang="en-US" dirty="0" smtClean="0"/>
              <a:t>System Software</a:t>
            </a:r>
            <a:r>
              <a:rPr lang="en-US" dirty="0"/>
              <a:t>, which was later renamed as Mac OS.</a:t>
            </a:r>
          </a:p>
          <a:p>
            <a:pPr lvl="1">
              <a:lnSpc>
                <a:spcPct val="110000"/>
              </a:lnSpc>
            </a:pPr>
            <a:r>
              <a:rPr lang="en-US" b="1" dirty="0"/>
              <a:t>Solaris: </a:t>
            </a:r>
            <a:r>
              <a:rPr lang="en-US" dirty="0"/>
              <a:t>It is a UNIX-based operating system that was </a:t>
            </a:r>
            <a:r>
              <a:rPr lang="en-US" dirty="0" smtClean="0"/>
              <a:t>originally produced </a:t>
            </a:r>
            <a:r>
              <a:rPr lang="en-US" dirty="0"/>
              <a:t>by Sun Microsystems. Solaris is considered a successor of </a:t>
            </a:r>
            <a:r>
              <a:rPr lang="en-US" dirty="0" smtClean="0"/>
              <a:t>the Sun </a:t>
            </a:r>
            <a:r>
              <a:rPr lang="en-US" dirty="0"/>
              <a:t>operating system</a:t>
            </a:r>
            <a:r>
              <a:rPr lang="en-US" dirty="0" smtClean="0"/>
              <a:t>.</a:t>
            </a:r>
            <a:r>
              <a:rPr lang="en-US" dirty="0"/>
              <a:t> Sun Microsystems has historically </a:t>
            </a:r>
            <a:r>
              <a:rPr lang="en-US" dirty="0" smtClean="0"/>
              <a:t>dominated the </a:t>
            </a:r>
            <a:r>
              <a:rPr lang="en-US" dirty="0"/>
              <a:t>UNIX market. With the growth of the Internet in the early </a:t>
            </a:r>
            <a:r>
              <a:rPr lang="en-US" dirty="0" smtClean="0"/>
              <a:t>1990s, Solaris </a:t>
            </a:r>
            <a:r>
              <a:rPr lang="en-US" dirty="0"/>
              <a:t>became the most widely used servers for websites.</a:t>
            </a:r>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Commonly Used Operating Systems</a:t>
            </a:r>
          </a:p>
        </p:txBody>
      </p:sp>
    </p:spTree>
    <p:extLst>
      <p:ext uri="{BB962C8B-B14F-4D97-AF65-F5344CB8AC3E}">
        <p14:creationId xmlns:p14="http://schemas.microsoft.com/office/powerpoint/2010/main" val="427520343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word ‘desktop’ means a desk where you put all the things required by you. </a:t>
            </a:r>
            <a:r>
              <a:rPr lang="en-US" dirty="0" smtClean="0"/>
              <a:t>For </a:t>
            </a:r>
            <a:r>
              <a:rPr lang="en-US" dirty="0"/>
              <a:t>example, your </a:t>
            </a:r>
            <a:r>
              <a:rPr lang="en-US" dirty="0" smtClean="0"/>
              <a:t>desk may </a:t>
            </a:r>
            <a:r>
              <a:rPr lang="en-US" dirty="0"/>
              <a:t>contain a pen-stand, a writing board, color pens, copies and books. </a:t>
            </a:r>
            <a:endParaRPr lang="en-US" dirty="0" smtClean="0"/>
          </a:p>
          <a:p>
            <a:r>
              <a:rPr lang="en-US" dirty="0" smtClean="0"/>
              <a:t>Similarly</a:t>
            </a:r>
            <a:r>
              <a:rPr lang="en-US" dirty="0"/>
              <a:t>, the desktop of </a:t>
            </a:r>
            <a:r>
              <a:rPr lang="en-US" dirty="0" smtClean="0"/>
              <a:t>an operating </a:t>
            </a:r>
            <a:r>
              <a:rPr lang="en-US" dirty="0"/>
              <a:t>system contains more or less the same things, such as files, folders and clock. </a:t>
            </a:r>
            <a:endParaRPr lang="en-US" dirty="0" smtClean="0"/>
          </a:p>
          <a:p>
            <a:r>
              <a:rPr lang="en-US" dirty="0" smtClean="0"/>
              <a:t>The </a:t>
            </a:r>
            <a:r>
              <a:rPr lang="en-US" dirty="0"/>
              <a:t>desktop </a:t>
            </a:r>
            <a:r>
              <a:rPr lang="en-US" dirty="0" smtClean="0"/>
              <a:t>is a </a:t>
            </a:r>
            <a:r>
              <a:rPr lang="en-US" dirty="0"/>
              <a:t>graphical screen that contains some icons. </a:t>
            </a:r>
            <a:endParaRPr lang="en-US" dirty="0" smtClean="0"/>
          </a:p>
          <a:p>
            <a:r>
              <a:rPr lang="en-US" dirty="0" smtClean="0"/>
              <a:t>These </a:t>
            </a:r>
            <a:r>
              <a:rPr lang="en-US" dirty="0"/>
              <a:t>icons are used to instruct the operating system </a:t>
            </a:r>
            <a:r>
              <a:rPr lang="en-US" dirty="0" smtClean="0"/>
              <a:t>to perform </a:t>
            </a:r>
            <a:r>
              <a:rPr lang="en-US" dirty="0"/>
              <a:t>various tasks, such as opening application windows or launching different applications</a:t>
            </a:r>
            <a:r>
              <a:rPr lang="en-US" dirty="0" smtClean="0"/>
              <a:t>.</a:t>
            </a:r>
          </a:p>
          <a:p>
            <a:endParaRPr lang="en-US" dirty="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Introducing Desktop Environment of Operating Systems</a:t>
            </a:r>
          </a:p>
        </p:txBody>
      </p:sp>
    </p:spTree>
    <p:extLst>
      <p:ext uri="{BB962C8B-B14F-4D97-AF65-F5344CB8AC3E}">
        <p14:creationId xmlns:p14="http://schemas.microsoft.com/office/powerpoint/2010/main" val="152372781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The desktop of Linux operating system may contain a wallpaper in the background, one or more </a:t>
            </a:r>
            <a:r>
              <a:rPr lang="en-US" dirty="0" smtClean="0"/>
              <a:t>active windows</a:t>
            </a:r>
            <a:r>
              <a:rPr lang="en-US" dirty="0"/>
              <a:t>, top and bottom bars and icons, as shown in </a:t>
            </a:r>
            <a:r>
              <a:rPr lang="en-US" dirty="0" smtClean="0"/>
              <a:t>following figure:</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a:t>A desktop background can be a single-color screen or any interesting image. All windows and </a:t>
            </a:r>
            <a:r>
              <a:rPr lang="en-US" dirty="0" smtClean="0"/>
              <a:t>icons appear </a:t>
            </a:r>
            <a:r>
              <a:rPr lang="en-US" dirty="0"/>
              <a:t>at the top of the desktop screen. </a:t>
            </a:r>
            <a:endParaRPr lang="en-US" dirty="0" smtClean="0"/>
          </a:p>
          <a:p>
            <a:r>
              <a:rPr lang="en-US" dirty="0" smtClean="0"/>
              <a:t>Two </a:t>
            </a:r>
            <a:r>
              <a:rPr lang="en-US" dirty="0"/>
              <a:t>popular graphical Linux desktops are: the GNU </a:t>
            </a:r>
            <a:r>
              <a:rPr lang="en-US" dirty="0" smtClean="0"/>
              <a:t>Network Object </a:t>
            </a:r>
            <a:r>
              <a:rPr lang="en-US" dirty="0"/>
              <a:t>Model Environment (GNOME) desktop and the K Desktop Environment (KDE) desktop.</a:t>
            </a:r>
            <a:endParaRPr lang="en-US" dirty="0" smtClean="0"/>
          </a:p>
          <a:p>
            <a:endParaRPr lang="en-US" dirty="0"/>
          </a:p>
        </p:txBody>
      </p:sp>
      <p:sp>
        <p:nvSpPr>
          <p:cNvPr id="3" name="Title 2"/>
          <p:cNvSpPr>
            <a:spLocks noGrp="1"/>
          </p:cNvSpPr>
          <p:nvPr>
            <p:ph type="ctrTitle"/>
          </p:nvPr>
        </p:nvSpPr>
        <p:spPr/>
        <p:txBody>
          <a:bodyPr>
            <a:normAutofit/>
          </a:bodyPr>
          <a:lstStyle/>
          <a:p>
            <a:r>
              <a:rPr lang="en-US" sz="2400" dirty="0">
                <a:solidFill>
                  <a:schemeClr val="accent2"/>
                </a:solidFill>
              </a:rPr>
              <a:t>Linux Desktop</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286000"/>
            <a:ext cx="3429000" cy="2416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484" y="2286000"/>
            <a:ext cx="3225115" cy="2418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521780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Some components of a desktop environment are as follows:</a:t>
            </a:r>
          </a:p>
          <a:p>
            <a:pPr lvl="1"/>
            <a:r>
              <a:rPr lang="en-US" b="1" dirty="0"/>
              <a:t>Window manager: </a:t>
            </a:r>
            <a:r>
              <a:rPr lang="en-US" dirty="0"/>
              <a:t>Determines the </a:t>
            </a:r>
            <a:r>
              <a:rPr lang="en-US" dirty="0" err="1"/>
              <a:t>behaviour</a:t>
            </a:r>
            <a:r>
              <a:rPr lang="en-US" dirty="0"/>
              <a:t> of application windows.</a:t>
            </a:r>
          </a:p>
          <a:p>
            <a:pPr lvl="1"/>
            <a:r>
              <a:rPr lang="en-US" b="1" dirty="0"/>
              <a:t>Panels: </a:t>
            </a:r>
            <a:r>
              <a:rPr lang="en-US" dirty="0"/>
              <a:t>They are displayed on the edges of the screen and generally contain the system tray, </a:t>
            </a:r>
            <a:r>
              <a:rPr lang="en-US" dirty="0" smtClean="0"/>
              <a:t>menu and </a:t>
            </a:r>
            <a:r>
              <a:rPr lang="en-US" dirty="0"/>
              <a:t>quick launch icons.</a:t>
            </a:r>
          </a:p>
          <a:p>
            <a:pPr lvl="1"/>
            <a:r>
              <a:rPr lang="en-US" b="1" dirty="0"/>
              <a:t>Menus: </a:t>
            </a:r>
            <a:r>
              <a:rPr lang="en-US" dirty="0"/>
              <a:t>Consist a set of options that help you to find information or execute a program function.</a:t>
            </a:r>
          </a:p>
          <a:p>
            <a:pPr lvl="1"/>
            <a:r>
              <a:rPr lang="en-US" b="1" dirty="0"/>
              <a:t>Widgets: </a:t>
            </a:r>
            <a:r>
              <a:rPr lang="en-US" dirty="0"/>
              <a:t>Display useful information on various subjects, such as the weather, news snippets </a:t>
            </a:r>
            <a:r>
              <a:rPr lang="en-US" dirty="0" smtClean="0"/>
              <a:t>or system </a:t>
            </a:r>
            <a:r>
              <a:rPr lang="en-US" dirty="0"/>
              <a:t>information.</a:t>
            </a:r>
          </a:p>
          <a:p>
            <a:pPr lvl="1"/>
            <a:r>
              <a:rPr lang="en-US" b="1" dirty="0"/>
              <a:t>File Manager: </a:t>
            </a:r>
            <a:r>
              <a:rPr lang="en-US" dirty="0"/>
              <a:t>Helps you to navigate to the files or folder on your computer.</a:t>
            </a:r>
          </a:p>
          <a:p>
            <a:pPr lvl="1"/>
            <a:r>
              <a:rPr lang="en-US" b="1" dirty="0"/>
              <a:t>Browser: </a:t>
            </a:r>
            <a:r>
              <a:rPr lang="en-US" dirty="0"/>
              <a:t>Helps you to browse information on the Internet.</a:t>
            </a:r>
          </a:p>
          <a:p>
            <a:pPr lvl="1"/>
            <a:r>
              <a:rPr lang="en-US" b="1" dirty="0"/>
              <a:t>Office Suite: </a:t>
            </a:r>
            <a:r>
              <a:rPr lang="en-US" dirty="0"/>
              <a:t>Enables you to create documents, spreadsheets and presentations.</a:t>
            </a:r>
          </a:p>
          <a:p>
            <a:pPr lvl="1"/>
            <a:r>
              <a:rPr lang="en-US" b="1" dirty="0"/>
              <a:t>Text Editor: </a:t>
            </a:r>
            <a:r>
              <a:rPr lang="en-US" dirty="0"/>
              <a:t>Helps you to create or edit text files.</a:t>
            </a:r>
          </a:p>
          <a:p>
            <a:pPr lvl="1"/>
            <a:r>
              <a:rPr lang="en-US" b="1" dirty="0"/>
              <a:t>Terminal: </a:t>
            </a:r>
            <a:r>
              <a:rPr lang="en-US" dirty="0"/>
              <a:t>Provides access to the command line tools.</a:t>
            </a:r>
          </a:p>
          <a:p>
            <a:pPr lvl="1"/>
            <a:r>
              <a:rPr lang="en-US" b="1" dirty="0"/>
              <a:t>Display Manager: </a:t>
            </a:r>
            <a:r>
              <a:rPr lang="en-US" dirty="0"/>
              <a:t>Enables you to logging into your computer.</a:t>
            </a:r>
          </a:p>
        </p:txBody>
      </p:sp>
      <p:sp>
        <p:nvSpPr>
          <p:cNvPr id="3" name="Title 2"/>
          <p:cNvSpPr>
            <a:spLocks noGrp="1"/>
          </p:cNvSpPr>
          <p:nvPr>
            <p:ph type="ctrTitle"/>
          </p:nvPr>
        </p:nvSpPr>
        <p:spPr/>
        <p:txBody>
          <a:bodyPr>
            <a:normAutofit/>
          </a:bodyPr>
          <a:lstStyle/>
          <a:p>
            <a:r>
              <a:rPr lang="en-US" sz="2400" dirty="0">
                <a:solidFill>
                  <a:schemeClr val="accent2"/>
                </a:solidFill>
              </a:rPr>
              <a:t>Linux Desktop</a:t>
            </a:r>
          </a:p>
        </p:txBody>
      </p:sp>
    </p:spTree>
    <p:extLst>
      <p:ext uri="{BB962C8B-B14F-4D97-AF65-F5344CB8AC3E}">
        <p14:creationId xmlns:p14="http://schemas.microsoft.com/office/powerpoint/2010/main" val="95733795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Apart from the listed major components, the Linux operating system desktop also contains the </a:t>
            </a:r>
            <a:r>
              <a:rPr lang="en-US" dirty="0" smtClean="0"/>
              <a:t>following objects</a:t>
            </a:r>
            <a:r>
              <a:rPr lang="en-US" dirty="0"/>
              <a:t>:</a:t>
            </a:r>
          </a:p>
          <a:p>
            <a:pPr lvl="1"/>
            <a:r>
              <a:rPr lang="en-US" b="1" dirty="0"/>
              <a:t>Computer icon: </a:t>
            </a:r>
            <a:r>
              <a:rPr lang="en-US" dirty="0"/>
              <a:t>It provides you access to removable media, such as floppies and CDs.</a:t>
            </a:r>
          </a:p>
          <a:p>
            <a:pPr lvl="1"/>
            <a:r>
              <a:rPr lang="en-US" b="1" dirty="0"/>
              <a:t>Home icon: </a:t>
            </a:r>
            <a:r>
              <a:rPr lang="en-US" dirty="0"/>
              <a:t>It refers to the folder where all the personal files of the user are kept. It is labelled </a:t>
            </a:r>
            <a:r>
              <a:rPr lang="en-US" dirty="0" smtClean="0"/>
              <a:t>as username’s </a:t>
            </a:r>
            <a:r>
              <a:rPr lang="en-US" dirty="0"/>
              <a:t>Home. This folder can also be accessed through the Places menu on the top bar of </a:t>
            </a:r>
            <a:r>
              <a:rPr lang="en-US" dirty="0" smtClean="0"/>
              <a:t>the GNOME </a:t>
            </a:r>
            <a:r>
              <a:rPr lang="en-US" dirty="0"/>
              <a:t>desktop.</a:t>
            </a:r>
          </a:p>
          <a:p>
            <a:pPr lvl="1"/>
            <a:r>
              <a:rPr lang="en-US" b="1" dirty="0"/>
              <a:t>Trash icon: </a:t>
            </a:r>
            <a:r>
              <a:rPr lang="en-US" dirty="0"/>
              <a:t>It refers to a location that consists of different files </a:t>
            </a:r>
            <a:r>
              <a:rPr lang="en-US" dirty="0" smtClean="0"/>
              <a:t>and folders </a:t>
            </a:r>
            <a:r>
              <a:rPr lang="en-US" dirty="0"/>
              <a:t>that have been deleted by the user and are no longer </a:t>
            </a:r>
            <a:r>
              <a:rPr lang="en-US" dirty="0" smtClean="0"/>
              <a:t>needed. However</a:t>
            </a:r>
            <a:r>
              <a:rPr lang="en-US" dirty="0"/>
              <a:t>, the files that are moved to the trash can also be </a:t>
            </a:r>
            <a:r>
              <a:rPr lang="en-US" dirty="0" smtClean="0"/>
              <a:t>restored when </a:t>
            </a:r>
            <a:r>
              <a:rPr lang="en-US" dirty="0"/>
              <a:t>they are required.</a:t>
            </a:r>
          </a:p>
          <a:p>
            <a:pPr lvl="1"/>
            <a:r>
              <a:rPr lang="en-US" b="1" dirty="0"/>
              <a:t>Additional icons: </a:t>
            </a:r>
            <a:r>
              <a:rPr lang="en-US" dirty="0"/>
              <a:t>These refer to the icons that are displayed on </a:t>
            </a:r>
            <a:r>
              <a:rPr lang="en-US" dirty="0" smtClean="0"/>
              <a:t>the desktop </a:t>
            </a:r>
            <a:r>
              <a:rPr lang="en-US" dirty="0"/>
              <a:t>when a CD, a removable media or an external device is inserted.</a:t>
            </a:r>
          </a:p>
        </p:txBody>
      </p:sp>
      <p:sp>
        <p:nvSpPr>
          <p:cNvPr id="3" name="Title 2"/>
          <p:cNvSpPr>
            <a:spLocks noGrp="1"/>
          </p:cNvSpPr>
          <p:nvPr>
            <p:ph type="ctrTitle"/>
          </p:nvPr>
        </p:nvSpPr>
        <p:spPr/>
        <p:txBody>
          <a:bodyPr>
            <a:normAutofit/>
          </a:bodyPr>
          <a:lstStyle/>
          <a:p>
            <a:r>
              <a:rPr lang="en-US" sz="2400" dirty="0">
                <a:solidFill>
                  <a:schemeClr val="accent2"/>
                </a:solidFill>
              </a:rPr>
              <a:t>Linux Desktop</a:t>
            </a:r>
          </a:p>
        </p:txBody>
      </p:sp>
    </p:spTree>
    <p:extLst>
      <p:ext uri="{BB962C8B-B14F-4D97-AF65-F5344CB8AC3E}">
        <p14:creationId xmlns:p14="http://schemas.microsoft.com/office/powerpoint/2010/main" val="125637575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lnSpcReduction="10000"/>
          </a:bodyPr>
          <a:lstStyle/>
          <a:p>
            <a:r>
              <a:rPr lang="en-US" dirty="0"/>
              <a:t>Information and Communications Technology (ICT) can be regarded as the extension of IT as it involves the integration of IT with media transmission and broadcasting technologies</a:t>
            </a:r>
            <a:r>
              <a:rPr lang="en-US" dirty="0" smtClean="0"/>
              <a:t>.</a:t>
            </a:r>
            <a:endParaRPr lang="en-US" dirty="0"/>
          </a:p>
          <a:p>
            <a:r>
              <a:rPr lang="en-US" dirty="0" smtClean="0"/>
              <a:t>In </a:t>
            </a:r>
            <a:r>
              <a:rPr lang="en-US" dirty="0"/>
              <a:t>the past few decades, Information Technology (IT) has brought </a:t>
            </a:r>
            <a:r>
              <a:rPr lang="en-US" dirty="0" smtClean="0"/>
              <a:t>a revolution </a:t>
            </a:r>
            <a:r>
              <a:rPr lang="en-US" dirty="0"/>
              <a:t>in the computing and communication fields. </a:t>
            </a:r>
            <a:endParaRPr lang="en-US" dirty="0" smtClean="0"/>
          </a:p>
          <a:p>
            <a:r>
              <a:rPr lang="en-US" dirty="0" smtClean="0"/>
              <a:t>Today</a:t>
            </a:r>
            <a:r>
              <a:rPr lang="en-US" dirty="0"/>
              <a:t>, thanks </a:t>
            </a:r>
            <a:r>
              <a:rPr lang="en-US" dirty="0" smtClean="0"/>
              <a:t>to the </a:t>
            </a:r>
            <a:r>
              <a:rPr lang="en-US" dirty="0"/>
              <a:t>Internet, you can send or receive information almost about any </a:t>
            </a:r>
            <a:r>
              <a:rPr lang="en-US" dirty="0" smtClean="0"/>
              <a:t>topic in </a:t>
            </a:r>
            <a:r>
              <a:rPr lang="en-US" dirty="0"/>
              <a:t>just a few seconds from any corner of the world. </a:t>
            </a:r>
            <a:endParaRPr lang="en-US" dirty="0" smtClean="0"/>
          </a:p>
          <a:p>
            <a:r>
              <a:rPr lang="en-US" dirty="0" smtClean="0"/>
              <a:t>The </a:t>
            </a:r>
            <a:r>
              <a:rPr lang="en-US" dirty="0"/>
              <a:t>Internet also </a:t>
            </a:r>
            <a:r>
              <a:rPr lang="en-US" dirty="0" smtClean="0"/>
              <a:t>allows you </a:t>
            </a:r>
            <a:r>
              <a:rPr lang="en-US" dirty="0"/>
              <a:t>to communicate with a person or a group of people </a:t>
            </a:r>
            <a:r>
              <a:rPr lang="en-US" dirty="0" smtClean="0"/>
              <a:t>simultaneously in </a:t>
            </a:r>
            <a:r>
              <a:rPr lang="en-US" dirty="0"/>
              <a:t>a real-time environment. </a:t>
            </a:r>
            <a:endParaRPr lang="en-US" dirty="0" smtClean="0"/>
          </a:p>
          <a:p>
            <a:r>
              <a:rPr lang="en-US" dirty="0" smtClean="0"/>
              <a:t>Innovations </a:t>
            </a:r>
            <a:r>
              <a:rPr lang="en-US" dirty="0"/>
              <a:t>in the IT field have affected </a:t>
            </a:r>
            <a:r>
              <a:rPr lang="en-US" dirty="0" smtClean="0"/>
              <a:t>many areas </a:t>
            </a:r>
            <a:r>
              <a:rPr lang="en-US" dirty="0"/>
              <a:t>of our daily life, such as education, entertainment and health. </a:t>
            </a:r>
            <a:endParaRPr lang="en-US" dirty="0" smtClean="0"/>
          </a:p>
          <a:p>
            <a:r>
              <a:rPr lang="en-US" dirty="0" smtClean="0"/>
              <a:t>The revolution </a:t>
            </a:r>
            <a:r>
              <a:rPr lang="en-US" dirty="0"/>
              <a:t>in the IT sector has also created many new careers in the </a:t>
            </a:r>
            <a:r>
              <a:rPr lang="en-US" dirty="0" smtClean="0"/>
              <a:t>field of </a:t>
            </a:r>
            <a:r>
              <a:rPr lang="en-US" dirty="0"/>
              <a:t>software and engineering</a:t>
            </a:r>
            <a:r>
              <a:rPr lang="en-US" dirty="0" smtClean="0"/>
              <a:t>. </a:t>
            </a:r>
          </a:p>
          <a:p>
            <a:r>
              <a:rPr lang="en-US" dirty="0" smtClean="0"/>
              <a:t>However</a:t>
            </a:r>
            <a:r>
              <a:rPr lang="en-US" dirty="0"/>
              <a:t>, despite its numerous advantages, the IT sector poses </a:t>
            </a:r>
            <a:r>
              <a:rPr lang="en-US" dirty="0" smtClean="0"/>
              <a:t>serious problems </a:t>
            </a:r>
            <a:r>
              <a:rPr lang="en-US" dirty="0"/>
              <a:t>in the form of ethical and other issues arising due to the </a:t>
            </a:r>
            <a:r>
              <a:rPr lang="en-US" dirty="0" smtClean="0"/>
              <a:t>misuse of </a:t>
            </a:r>
            <a:r>
              <a:rPr lang="en-US" dirty="0"/>
              <a:t>its assets and products. </a:t>
            </a:r>
            <a:endParaRPr lang="en-US" dirty="0" smtClean="0"/>
          </a:p>
          <a:p>
            <a:endParaRPr lang="en-US" dirty="0"/>
          </a:p>
        </p:txBody>
      </p:sp>
      <p:sp>
        <p:nvSpPr>
          <p:cNvPr id="6" name="Title 5"/>
          <p:cNvSpPr>
            <a:spLocks noGrp="1"/>
          </p:cNvSpPr>
          <p:nvPr>
            <p:ph type="ctrTitle"/>
          </p:nvPr>
        </p:nvSpPr>
        <p:spPr/>
        <p:txBody>
          <a:bodyPr>
            <a:normAutofit/>
          </a:bodyPr>
          <a:lstStyle/>
          <a:p>
            <a:r>
              <a:rPr lang="en-US" dirty="0" smtClean="0">
                <a:solidFill>
                  <a:srgbClr val="0082DA"/>
                </a:solidFill>
              </a:rPr>
              <a:t>Introduction</a:t>
            </a:r>
            <a:endParaRPr lang="en-US" dirty="0">
              <a:solidFill>
                <a:srgbClr val="0082DA"/>
              </a:solidFill>
            </a:endParaRPr>
          </a:p>
        </p:txBody>
      </p:sp>
    </p:spTree>
    <p:extLst>
      <p:ext uri="{BB962C8B-B14F-4D97-AF65-F5344CB8AC3E}">
        <p14:creationId xmlns:p14="http://schemas.microsoft.com/office/powerpoint/2010/main" val="28305455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desktop of Windows 7 is the fundamental area where you can </a:t>
            </a:r>
            <a:r>
              <a:rPr lang="en-US" dirty="0" smtClean="0"/>
              <a:t>perform several </a:t>
            </a:r>
            <a:r>
              <a:rPr lang="en-US" dirty="0"/>
              <a:t>operations and tasks, such as opening an existing file and </a:t>
            </a:r>
            <a:r>
              <a:rPr lang="en-US" dirty="0" smtClean="0"/>
              <a:t>creating a </a:t>
            </a:r>
            <a:r>
              <a:rPr lang="en-US" dirty="0"/>
              <a:t>new file. </a:t>
            </a:r>
            <a:endParaRPr lang="en-US" dirty="0" smtClean="0"/>
          </a:p>
          <a:p>
            <a:r>
              <a:rPr lang="en-US" dirty="0" smtClean="0"/>
              <a:t>It </a:t>
            </a:r>
            <a:r>
              <a:rPr lang="en-US" dirty="0"/>
              <a:t>presents a medium that not only appeals to the eyes </a:t>
            </a:r>
            <a:r>
              <a:rPr lang="en-US" dirty="0" smtClean="0"/>
              <a:t>but also </a:t>
            </a:r>
            <a:r>
              <a:rPr lang="en-US" dirty="0"/>
              <a:t>allows faster access to the programs and files on your computer. </a:t>
            </a:r>
            <a:endParaRPr lang="en-US" dirty="0" smtClean="0"/>
          </a:p>
          <a:p>
            <a:r>
              <a:rPr lang="en-US" dirty="0" smtClean="0"/>
              <a:t>Following figure shows </a:t>
            </a:r>
            <a:r>
              <a:rPr lang="en-US" dirty="0"/>
              <a:t>Windows 7 </a:t>
            </a:r>
            <a:r>
              <a:rPr lang="en-US" dirty="0" smtClean="0"/>
              <a:t>desktop:</a:t>
            </a:r>
          </a:p>
          <a:p>
            <a:endParaRPr lang="en-US" dirty="0"/>
          </a:p>
        </p:txBody>
      </p:sp>
      <p:sp>
        <p:nvSpPr>
          <p:cNvPr id="3" name="Title 2"/>
          <p:cNvSpPr>
            <a:spLocks noGrp="1"/>
          </p:cNvSpPr>
          <p:nvPr>
            <p:ph type="ctrTitle"/>
          </p:nvPr>
        </p:nvSpPr>
        <p:spPr/>
        <p:txBody>
          <a:bodyPr>
            <a:normAutofit/>
          </a:bodyPr>
          <a:lstStyle/>
          <a:p>
            <a:r>
              <a:rPr lang="en-US" sz="2400" dirty="0">
                <a:solidFill>
                  <a:schemeClr val="accent2"/>
                </a:solidFill>
              </a:rPr>
              <a:t>Windows Desktop</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3351117"/>
            <a:ext cx="5943600" cy="3354483"/>
          </a:xfrm>
          <a:prstGeom prst="rect">
            <a:avLst/>
          </a:prstGeom>
        </p:spPr>
      </p:pic>
    </p:spTree>
    <p:extLst>
      <p:ext uri="{BB962C8B-B14F-4D97-AF65-F5344CB8AC3E}">
        <p14:creationId xmlns:p14="http://schemas.microsoft.com/office/powerpoint/2010/main" val="141385220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5638800" cy="5486400"/>
          </a:xfrm>
        </p:spPr>
        <p:txBody>
          <a:bodyPr>
            <a:normAutofit fontScale="92500" lnSpcReduction="10000"/>
          </a:bodyPr>
          <a:lstStyle/>
          <a:p>
            <a:r>
              <a:rPr lang="en-US" sz="2200" dirty="0" smtClean="0"/>
              <a:t>The </a:t>
            </a:r>
            <a:r>
              <a:rPr lang="en-US" sz="2200" dirty="0"/>
              <a:t>desktop of Windows 7 consists of the following </a:t>
            </a:r>
            <a:r>
              <a:rPr lang="en-US" sz="2200" dirty="0" smtClean="0"/>
              <a:t>visual elements:</a:t>
            </a:r>
          </a:p>
          <a:p>
            <a:pPr lvl="1"/>
            <a:r>
              <a:rPr lang="en-US" sz="1800" b="1" dirty="0"/>
              <a:t>Desktop Icon: </a:t>
            </a:r>
            <a:r>
              <a:rPr lang="en-US" sz="1800" dirty="0"/>
              <a:t>It refers to small images that signify various items, </a:t>
            </a:r>
            <a:r>
              <a:rPr lang="en-US" sz="1800" dirty="0" smtClean="0"/>
              <a:t>such as </a:t>
            </a:r>
            <a:r>
              <a:rPr lang="en-US" sz="1800" dirty="0"/>
              <a:t>programs, folders or files on the desktop.</a:t>
            </a:r>
          </a:p>
          <a:p>
            <a:pPr lvl="1"/>
            <a:r>
              <a:rPr lang="en-US" sz="1800" b="1" dirty="0"/>
              <a:t>Taskbar: </a:t>
            </a:r>
            <a:r>
              <a:rPr lang="en-US" sz="1800" dirty="0"/>
              <a:t>It refers to the long horizontal bar at the bottom of </a:t>
            </a:r>
            <a:r>
              <a:rPr lang="en-US" sz="1800" dirty="0" smtClean="0"/>
              <a:t>the desktop</a:t>
            </a:r>
            <a:r>
              <a:rPr lang="en-US" sz="1800" dirty="0"/>
              <a:t>. The taskbar allows you to access various programs, certain computer-specific </a:t>
            </a:r>
            <a:r>
              <a:rPr lang="en-US" sz="1800" dirty="0" smtClean="0"/>
              <a:t>settings and </a:t>
            </a:r>
            <a:r>
              <a:rPr lang="en-US" sz="1800" dirty="0"/>
              <a:t>some commonly used tasks. </a:t>
            </a:r>
            <a:endParaRPr lang="en-US" sz="1800" dirty="0" smtClean="0"/>
          </a:p>
          <a:p>
            <a:r>
              <a:rPr lang="en-US" sz="2200" dirty="0" smtClean="0"/>
              <a:t>The desktop icons have a textual label that appears right below them. </a:t>
            </a:r>
          </a:p>
          <a:p>
            <a:r>
              <a:rPr lang="en-US" sz="2200" dirty="0" smtClean="0"/>
              <a:t>Labels </a:t>
            </a:r>
            <a:r>
              <a:rPr lang="en-US" sz="2200" dirty="0"/>
              <a:t>give a </a:t>
            </a:r>
            <a:r>
              <a:rPr lang="en-US" sz="2200" dirty="0" smtClean="0"/>
              <a:t>short description </a:t>
            </a:r>
            <a:r>
              <a:rPr lang="en-US" sz="2200" dirty="0"/>
              <a:t>about the program that the icon represents. </a:t>
            </a:r>
            <a:endParaRPr lang="en-US" sz="2200" dirty="0" smtClean="0"/>
          </a:p>
          <a:p>
            <a:r>
              <a:rPr lang="en-US" sz="2200" dirty="0" smtClean="0"/>
              <a:t>The desktop </a:t>
            </a:r>
            <a:r>
              <a:rPr lang="en-US" sz="2200" dirty="0"/>
              <a:t>icons allow you to open or start the corresponding programs directly by double-clicking them</a:t>
            </a:r>
            <a:r>
              <a:rPr lang="en-US" sz="2200" dirty="0" smtClean="0"/>
              <a:t>.</a:t>
            </a:r>
          </a:p>
          <a:p>
            <a:r>
              <a:rPr lang="en-US" sz="2200" dirty="0"/>
              <a:t>Some of the most </a:t>
            </a:r>
            <a:r>
              <a:rPr lang="en-US" sz="2200" dirty="0" smtClean="0"/>
              <a:t>common desktop </a:t>
            </a:r>
            <a:r>
              <a:rPr lang="en-US" sz="2200" dirty="0"/>
              <a:t>icons </a:t>
            </a:r>
            <a:r>
              <a:rPr lang="en-US" sz="2200" dirty="0" smtClean="0"/>
              <a:t>a</a:t>
            </a:r>
            <a:r>
              <a:rPr lang="en-US" sz="2200" dirty="0" smtClean="0"/>
              <a:t>nd their corresponding programs are </a:t>
            </a:r>
            <a:r>
              <a:rPr lang="en-US" sz="2200" dirty="0" smtClean="0"/>
              <a:t>listed </a:t>
            </a:r>
            <a:r>
              <a:rPr lang="en-US" sz="2200" dirty="0"/>
              <a:t>in </a:t>
            </a:r>
            <a:r>
              <a:rPr lang="en-US" sz="2200" dirty="0" smtClean="0"/>
              <a:t>the following table: </a:t>
            </a:r>
            <a:endParaRPr lang="en-US" sz="2200" dirty="0"/>
          </a:p>
        </p:txBody>
      </p:sp>
      <p:sp>
        <p:nvSpPr>
          <p:cNvPr id="3" name="Title 2"/>
          <p:cNvSpPr>
            <a:spLocks noGrp="1"/>
          </p:cNvSpPr>
          <p:nvPr>
            <p:ph type="ctrTitle"/>
          </p:nvPr>
        </p:nvSpPr>
        <p:spPr/>
        <p:txBody>
          <a:bodyPr>
            <a:normAutofit/>
          </a:bodyPr>
          <a:lstStyle/>
          <a:p>
            <a:r>
              <a:rPr lang="en-US" sz="2400" dirty="0">
                <a:solidFill>
                  <a:schemeClr val="accent2"/>
                </a:solidFill>
              </a:rPr>
              <a:t>Windows Desktop</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447800"/>
            <a:ext cx="2962275"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49508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There are a number of operations that can be performed on the desktop of a computer. </a:t>
            </a:r>
            <a:endParaRPr lang="en-US" dirty="0" smtClean="0"/>
          </a:p>
          <a:p>
            <a:r>
              <a:rPr lang="en-US" dirty="0" smtClean="0"/>
              <a:t>Keyboard and mouse </a:t>
            </a:r>
            <a:r>
              <a:rPr lang="en-US" dirty="0"/>
              <a:t>play a vital role in performing these operations. </a:t>
            </a:r>
            <a:endParaRPr lang="en-US" dirty="0" smtClean="0"/>
          </a:p>
          <a:p>
            <a:r>
              <a:rPr lang="en-US" dirty="0" smtClean="0"/>
              <a:t>Some </a:t>
            </a:r>
            <a:r>
              <a:rPr lang="en-US" dirty="0"/>
              <a:t>of the operations that can be </a:t>
            </a:r>
            <a:r>
              <a:rPr lang="en-US" dirty="0" smtClean="0"/>
              <a:t>performed commonly </a:t>
            </a:r>
            <a:r>
              <a:rPr lang="en-US" dirty="0"/>
              <a:t>on the desktop of a Windows computer are as follows:</a:t>
            </a:r>
          </a:p>
          <a:p>
            <a:pPr lvl="1"/>
            <a:r>
              <a:rPr lang="en-US" dirty="0"/>
              <a:t>Adding Icons to the Desktop</a:t>
            </a:r>
          </a:p>
          <a:p>
            <a:pPr lvl="1"/>
            <a:r>
              <a:rPr lang="en-US" dirty="0"/>
              <a:t>Adding Shortcut Icons on Desktop</a:t>
            </a:r>
          </a:p>
          <a:p>
            <a:pPr lvl="1"/>
            <a:r>
              <a:rPr lang="en-US" dirty="0"/>
              <a:t>Hiding Desktop Icons</a:t>
            </a:r>
          </a:p>
          <a:p>
            <a:pPr lvl="1"/>
            <a:r>
              <a:rPr lang="en-US" dirty="0"/>
              <a:t>Adding Gadgets on Desktop</a:t>
            </a:r>
          </a:p>
        </p:txBody>
      </p:sp>
      <p:sp>
        <p:nvSpPr>
          <p:cNvPr id="3" name="Title 2"/>
          <p:cNvSpPr>
            <a:spLocks noGrp="1"/>
          </p:cNvSpPr>
          <p:nvPr>
            <p:ph type="ctrTitle"/>
          </p:nvPr>
        </p:nvSpPr>
        <p:spPr/>
        <p:txBody>
          <a:bodyPr/>
          <a:lstStyle/>
          <a:p>
            <a:r>
              <a:rPr lang="en-US" dirty="0">
                <a:solidFill>
                  <a:srgbClr val="0082DA"/>
                </a:solidFill>
              </a:rPr>
              <a:t>Session 5: Common Desktop Operations</a:t>
            </a:r>
          </a:p>
        </p:txBody>
      </p:sp>
    </p:spTree>
    <p:extLst>
      <p:ext uri="{BB962C8B-B14F-4D97-AF65-F5344CB8AC3E}">
        <p14:creationId xmlns:p14="http://schemas.microsoft.com/office/powerpoint/2010/main" val="211951720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You can add any number of icons to the desktop. However, the icons that you use more often are the </a:t>
            </a:r>
            <a:r>
              <a:rPr lang="en-US" dirty="0" smtClean="0"/>
              <a:t>ones representing </a:t>
            </a:r>
            <a:r>
              <a:rPr lang="en-US" dirty="0"/>
              <a:t>programs, such as computer, network, recycle bin and browser</a:t>
            </a:r>
            <a:r>
              <a:rPr lang="en-US" dirty="0" smtClean="0"/>
              <a:t>.</a:t>
            </a:r>
          </a:p>
          <a:p>
            <a:endParaRPr lang="en-US" dirty="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Adding Icons to the Desktop</a:t>
            </a:r>
          </a:p>
        </p:txBody>
      </p:sp>
      <p:sp>
        <p:nvSpPr>
          <p:cNvPr id="8" name="Content Placeholder 1"/>
          <p:cNvSpPr txBox="1">
            <a:spLocks/>
          </p:cNvSpPr>
          <p:nvPr/>
        </p:nvSpPr>
        <p:spPr>
          <a:xfrm>
            <a:off x="304800" y="2209800"/>
            <a:ext cx="4572000" cy="4161398"/>
          </a:xfrm>
          <a:prstGeom prst="rect">
            <a:avLst/>
          </a:prstGeom>
        </p:spPr>
        <p:txBody>
          <a:bodyPr vert="horz" lIns="91440" tIns="45720" rIns="91440" bIns="45720" rtlCol="0">
            <a:normAutofit/>
          </a:bodyPr>
          <a:lstStyle>
            <a:lvl1pPr marL="457200" indent="-457200" algn="l" defTabSz="914400" rtl="0" eaLnBrk="1" latinLnBrk="0" hangingPunct="1">
              <a:spcBef>
                <a:spcPts val="400"/>
              </a:spcBef>
              <a:buClr>
                <a:srgbClr val="0082DA"/>
              </a:buClr>
              <a:buFont typeface="Wingdings" panose="05000000000000000000" pitchFamily="2" charset="2"/>
              <a:buChar char="Ø"/>
              <a:defRPr sz="2000" kern="1200" baseline="0">
                <a:solidFill>
                  <a:schemeClr val="tx1"/>
                </a:solidFill>
                <a:latin typeface="Calibri" panose="020F0502020204030204" pitchFamily="34" charset="0"/>
                <a:ea typeface="+mn-ea"/>
                <a:cs typeface="+mn-cs"/>
              </a:defRPr>
            </a:lvl1pPr>
            <a:lvl2pPr marL="731520" indent="-274320" algn="l" defTabSz="914400" rtl="0" eaLnBrk="1" latinLnBrk="0" hangingPunct="1">
              <a:spcBef>
                <a:spcPts val="400"/>
              </a:spcBef>
              <a:buClr>
                <a:srgbClr val="0082DA"/>
              </a:buClr>
              <a:buFont typeface="Wingdings" panose="05000000000000000000" pitchFamily="2" charset="2"/>
              <a:buChar char="q"/>
              <a:defRPr sz="17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spcBef>
                <a:spcPts val="400"/>
              </a:spcBef>
              <a:buClr>
                <a:srgbClr val="0082DA"/>
              </a:buClr>
              <a:buFont typeface="Wingdings" panose="05000000000000000000" pitchFamily="2" charset="2"/>
              <a:buChar char="§"/>
              <a:defRPr sz="15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You can add an icon to your desktop by using the </a:t>
            </a:r>
            <a:r>
              <a:rPr lang="en-US" b="1" dirty="0" smtClean="0"/>
              <a:t>Desktop Icon Settings </a:t>
            </a:r>
            <a:r>
              <a:rPr lang="en-US" dirty="0" smtClean="0"/>
              <a:t>dialog box, as shown in the given figure. </a:t>
            </a:r>
          </a:p>
          <a:p>
            <a:r>
              <a:rPr lang="en-US" dirty="0" smtClean="0"/>
              <a:t>This dialog box is accessed by right-clicking anywhere on the empty space of your desktop and then click the </a:t>
            </a:r>
            <a:r>
              <a:rPr lang="en-US" b="1" dirty="0" smtClean="0"/>
              <a:t>Personalize </a:t>
            </a:r>
            <a:r>
              <a:rPr lang="en-US" dirty="0" smtClean="0"/>
              <a:t>option from the context menu. Now, click the </a:t>
            </a:r>
            <a:r>
              <a:rPr lang="en-US" b="1" dirty="0" smtClean="0"/>
              <a:t>Change desktop icons </a:t>
            </a:r>
            <a:r>
              <a:rPr lang="en-US" dirty="0" smtClean="0"/>
              <a:t>link available in the left pane of the </a:t>
            </a:r>
            <a:r>
              <a:rPr lang="en-US" b="1" dirty="0" smtClean="0"/>
              <a:t>Personalization</a:t>
            </a:r>
            <a:r>
              <a:rPr lang="en-US" dirty="0" smtClean="0"/>
              <a:t> window.</a:t>
            </a:r>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8718" y="2057400"/>
            <a:ext cx="3794764" cy="4206240"/>
          </a:xfrm>
          <a:prstGeom prst="rect">
            <a:avLst/>
          </a:prstGeom>
        </p:spPr>
      </p:pic>
    </p:spTree>
    <p:extLst>
      <p:ext uri="{BB962C8B-B14F-4D97-AF65-F5344CB8AC3E}">
        <p14:creationId xmlns:p14="http://schemas.microsoft.com/office/powerpoint/2010/main" val="330498792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You </a:t>
            </a:r>
            <a:r>
              <a:rPr lang="en-US" dirty="0"/>
              <a:t>can </a:t>
            </a:r>
            <a:r>
              <a:rPr lang="en-US" dirty="0" smtClean="0"/>
              <a:t>add shortcut icon of a file, folder </a:t>
            </a:r>
            <a:r>
              <a:rPr lang="en-US" dirty="0"/>
              <a:t>or </a:t>
            </a:r>
            <a:r>
              <a:rPr lang="en-US" dirty="0" smtClean="0"/>
              <a:t>application on </a:t>
            </a:r>
            <a:r>
              <a:rPr lang="en-US" dirty="0"/>
              <a:t>your </a:t>
            </a:r>
            <a:r>
              <a:rPr lang="en-US" dirty="0" smtClean="0"/>
              <a:t>desktop by right-clicking the particular element and then </a:t>
            </a:r>
            <a:r>
              <a:rPr lang="en-US" i="1" dirty="0" smtClean="0"/>
              <a:t>Select </a:t>
            </a:r>
            <a:r>
              <a:rPr lang="en-US" b="1" dirty="0"/>
              <a:t>Send to </a:t>
            </a:r>
            <a:r>
              <a:rPr lang="en-US" dirty="0">
                <a:latin typeface="Cambria Math"/>
                <a:ea typeface="Cambria Math"/>
              </a:rPr>
              <a:t>⇾</a:t>
            </a:r>
            <a:r>
              <a:rPr lang="en-US" dirty="0"/>
              <a:t> </a:t>
            </a:r>
            <a:r>
              <a:rPr lang="en-US" b="1" dirty="0"/>
              <a:t>Desktop (create shortcut) </a:t>
            </a:r>
            <a:r>
              <a:rPr lang="en-US" dirty="0" smtClean="0"/>
              <a:t>from the context menu.</a:t>
            </a:r>
            <a:endParaRPr lang="en-US" dirty="0"/>
          </a:p>
          <a:p>
            <a:r>
              <a:rPr lang="en-US" dirty="0" smtClean="0"/>
              <a:t>The following figures shows the way to c</a:t>
            </a:r>
            <a:r>
              <a:rPr lang="en-US" dirty="0" smtClean="0"/>
              <a:t>reating and displaying a shortcut Icon of Notepad program on your desktop: </a:t>
            </a:r>
            <a:endParaRPr lang="en-US" dirty="0" smtClean="0"/>
          </a:p>
          <a:p>
            <a:endParaRPr lang="en-US" dirty="0"/>
          </a:p>
          <a:p>
            <a:endParaRPr lang="en-US" dirty="0" smtClean="0"/>
          </a:p>
          <a:p>
            <a:endParaRPr lang="en-US" dirty="0"/>
          </a:p>
          <a:p>
            <a:endParaRPr lang="en-US" dirty="0" smtClean="0"/>
          </a:p>
          <a:p>
            <a:pPr marL="0" indent="0">
              <a:buNone/>
            </a:pPr>
            <a:endParaRPr lang="en-US" dirty="0"/>
          </a:p>
          <a:p>
            <a:endParaRPr lang="en-US" dirty="0" smtClean="0"/>
          </a:p>
          <a:p>
            <a:endParaRPr lang="en-US" dirty="0"/>
          </a:p>
          <a:p>
            <a:endParaRPr lang="en-US" dirty="0" smtClean="0"/>
          </a:p>
          <a:p>
            <a:endParaRPr lang="en-US" dirty="0" smtClean="0"/>
          </a:p>
          <a:p>
            <a:endParaRPr lang="en-US" dirty="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Adding Shortcut Icons on Desktop</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8653" y="2888532"/>
            <a:ext cx="3581399" cy="3324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199093"/>
            <a:ext cx="895974" cy="2014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791200" y="6389851"/>
            <a:ext cx="2286000" cy="307777"/>
          </a:xfrm>
          <a:prstGeom prst="rect">
            <a:avLst/>
          </a:prstGeom>
        </p:spPr>
        <p:txBody>
          <a:bodyPr wrap="square">
            <a:spAutoFit/>
          </a:bodyPr>
          <a:lstStyle/>
          <a:p>
            <a:r>
              <a:rPr lang="en-US" sz="1400" dirty="0">
                <a:latin typeface="+mj-lt"/>
              </a:rPr>
              <a:t>Displaying </a:t>
            </a:r>
            <a:r>
              <a:rPr lang="en-US" sz="1400" dirty="0" smtClean="0">
                <a:latin typeface="+mj-lt"/>
              </a:rPr>
              <a:t>a Shortcut </a:t>
            </a:r>
            <a:r>
              <a:rPr lang="en-US" sz="1400" dirty="0">
                <a:latin typeface="+mj-lt"/>
              </a:rPr>
              <a:t>Icon</a:t>
            </a:r>
          </a:p>
        </p:txBody>
      </p:sp>
      <p:sp>
        <p:nvSpPr>
          <p:cNvPr id="8" name="Rectangle 7"/>
          <p:cNvSpPr/>
          <p:nvPr/>
        </p:nvSpPr>
        <p:spPr>
          <a:xfrm>
            <a:off x="2006352" y="6387130"/>
            <a:ext cx="2286000" cy="307777"/>
          </a:xfrm>
          <a:prstGeom prst="rect">
            <a:avLst/>
          </a:prstGeom>
        </p:spPr>
        <p:txBody>
          <a:bodyPr wrap="square">
            <a:spAutoFit/>
          </a:bodyPr>
          <a:lstStyle/>
          <a:p>
            <a:r>
              <a:rPr lang="en-US" sz="1400" dirty="0" smtClean="0">
                <a:latin typeface="+mj-lt"/>
              </a:rPr>
              <a:t>Creating a Shortcut </a:t>
            </a:r>
            <a:r>
              <a:rPr lang="en-US" sz="1400" dirty="0">
                <a:latin typeface="+mj-lt"/>
              </a:rPr>
              <a:t>Icon</a:t>
            </a:r>
          </a:p>
        </p:txBody>
      </p:sp>
    </p:spTree>
    <p:extLst>
      <p:ext uri="{BB962C8B-B14F-4D97-AF65-F5344CB8AC3E}">
        <p14:creationId xmlns:p14="http://schemas.microsoft.com/office/powerpoint/2010/main" val="13954993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It is possible that sometimes you may want </a:t>
            </a:r>
            <a:r>
              <a:rPr lang="en-US" dirty="0" smtClean="0"/>
              <a:t>to have </a:t>
            </a:r>
            <a:r>
              <a:rPr lang="en-US" dirty="0"/>
              <a:t>a clean desktop without any icon. In </a:t>
            </a:r>
            <a:r>
              <a:rPr lang="en-US" dirty="0" smtClean="0"/>
              <a:t>such a </a:t>
            </a:r>
            <a:r>
              <a:rPr lang="en-US" dirty="0"/>
              <a:t>situation, you can hide all the desktop icons.</a:t>
            </a:r>
          </a:p>
          <a:p>
            <a:r>
              <a:rPr lang="en-US" dirty="0" smtClean="0"/>
              <a:t>You can hide a desktop icon </a:t>
            </a:r>
            <a:r>
              <a:rPr lang="en-US" dirty="0" smtClean="0"/>
              <a:t>by right-click </a:t>
            </a:r>
            <a:r>
              <a:rPr lang="en-US" dirty="0"/>
              <a:t>anywhere on the empty </a:t>
            </a:r>
            <a:r>
              <a:rPr lang="en-US" dirty="0" smtClean="0"/>
              <a:t>space on </a:t>
            </a:r>
            <a:r>
              <a:rPr lang="en-US" dirty="0"/>
              <a:t>the </a:t>
            </a:r>
            <a:r>
              <a:rPr lang="en-US" dirty="0" smtClean="0"/>
              <a:t>desktop and then select the </a:t>
            </a:r>
            <a:r>
              <a:rPr lang="en-US" b="1" dirty="0" smtClean="0"/>
              <a:t>View </a:t>
            </a:r>
            <a:r>
              <a:rPr lang="en-US" dirty="0" smtClean="0">
                <a:latin typeface="Cambria Math"/>
                <a:ea typeface="Cambria Math"/>
                <a:sym typeface="Wingdings" panose="05000000000000000000" pitchFamily="2" charset="2"/>
              </a:rPr>
              <a:t></a:t>
            </a:r>
            <a:r>
              <a:rPr lang="en-US" dirty="0" smtClean="0"/>
              <a:t> </a:t>
            </a:r>
            <a:r>
              <a:rPr lang="en-US" b="1" dirty="0"/>
              <a:t>Show desktop icons </a:t>
            </a:r>
            <a:r>
              <a:rPr lang="en-US" dirty="0" smtClean="0"/>
              <a:t>option </a:t>
            </a:r>
            <a:r>
              <a:rPr lang="en-US" dirty="0" smtClean="0"/>
              <a:t>from th</a:t>
            </a:r>
            <a:r>
              <a:rPr lang="en-US" dirty="0" smtClean="0"/>
              <a:t>e context menu </a:t>
            </a:r>
            <a:r>
              <a:rPr lang="en-US" dirty="0" smtClean="0"/>
              <a:t>in </a:t>
            </a:r>
            <a:r>
              <a:rPr lang="en-US" dirty="0"/>
              <a:t>such a way that </a:t>
            </a:r>
            <a:r>
              <a:rPr lang="en-US" dirty="0" smtClean="0"/>
              <a:t>the checkmark </a:t>
            </a:r>
            <a:r>
              <a:rPr lang="en-US" dirty="0"/>
              <a:t>in front </a:t>
            </a:r>
            <a:r>
              <a:rPr lang="en-US" dirty="0" smtClean="0"/>
              <a:t>of the </a:t>
            </a:r>
            <a:r>
              <a:rPr lang="en-US" b="1" dirty="0"/>
              <a:t>Show desktop icons </a:t>
            </a:r>
            <a:r>
              <a:rPr lang="en-US" dirty="0"/>
              <a:t>option is cleared, as </a:t>
            </a:r>
            <a:r>
              <a:rPr lang="en-US" dirty="0" smtClean="0"/>
              <a:t>shown </a:t>
            </a:r>
            <a:r>
              <a:rPr lang="en-US" dirty="0"/>
              <a:t>in </a:t>
            </a:r>
            <a:r>
              <a:rPr lang="en-US" dirty="0" smtClean="0"/>
              <a:t>following figure:</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a:p>
          <a:p>
            <a:endParaRPr lang="en-US" dirty="0" smtClean="0"/>
          </a:p>
          <a:p>
            <a:endParaRPr lang="en-US" dirty="0"/>
          </a:p>
          <a:p>
            <a:r>
              <a:rPr lang="en-US" dirty="0" smtClean="0"/>
              <a:t>This </a:t>
            </a:r>
            <a:r>
              <a:rPr lang="en-US" dirty="0"/>
              <a:t>will clear your desktop by hiding all the desktop icons. </a:t>
            </a:r>
            <a:endParaRPr lang="en-US" dirty="0" smtClean="0"/>
          </a:p>
          <a:p>
            <a:r>
              <a:rPr lang="en-US" dirty="0" smtClean="0"/>
              <a:t>You </a:t>
            </a:r>
            <a:r>
              <a:rPr lang="en-US" dirty="0"/>
              <a:t>can later unhide the icons on </a:t>
            </a:r>
            <a:r>
              <a:rPr lang="en-US" dirty="0" smtClean="0"/>
              <a:t>your desktop </a:t>
            </a:r>
            <a:r>
              <a:rPr lang="en-US" dirty="0"/>
              <a:t>by selecting the </a:t>
            </a:r>
            <a:r>
              <a:rPr lang="en-US" b="1" dirty="0"/>
              <a:t>Show desktop icons </a:t>
            </a:r>
            <a:r>
              <a:rPr lang="en-US" dirty="0"/>
              <a:t>option such that a checkmark appears in front of this option.</a:t>
            </a:r>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Hiding Desktop Icons</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352800"/>
            <a:ext cx="3657600" cy="2017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35881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To add gadgets on </a:t>
            </a:r>
            <a:r>
              <a:rPr lang="en-US" dirty="0"/>
              <a:t>your </a:t>
            </a:r>
            <a:r>
              <a:rPr lang="en-US" dirty="0" smtClean="0"/>
              <a:t>desktop, you need to double-</a:t>
            </a:r>
            <a:r>
              <a:rPr lang="en-US" dirty="0" smtClean="0"/>
              <a:t>click the </a:t>
            </a:r>
            <a:r>
              <a:rPr lang="en-US" dirty="0"/>
              <a:t>gadget </a:t>
            </a:r>
            <a:r>
              <a:rPr lang="en-US" dirty="0" smtClean="0"/>
              <a:t>in the </a:t>
            </a:r>
            <a:r>
              <a:rPr lang="en-US" b="1" dirty="0"/>
              <a:t>Windows Gadgets Gallery </a:t>
            </a:r>
            <a:r>
              <a:rPr lang="en-US" dirty="0" smtClean="0"/>
              <a:t>window, as shown in the given figure.</a:t>
            </a:r>
          </a:p>
          <a:p>
            <a:r>
              <a:rPr lang="en-US" dirty="0" smtClean="0"/>
              <a:t>You can access this window by r</a:t>
            </a:r>
            <a:r>
              <a:rPr lang="en-US" dirty="0" smtClean="0"/>
              <a:t>ight-click </a:t>
            </a:r>
            <a:r>
              <a:rPr lang="en-US" dirty="0"/>
              <a:t>anywhere on your </a:t>
            </a:r>
            <a:r>
              <a:rPr lang="en-US" dirty="0" smtClean="0"/>
              <a:t>desktop and then select </a:t>
            </a:r>
            <a:r>
              <a:rPr lang="en-US" dirty="0"/>
              <a:t>the </a:t>
            </a:r>
            <a:r>
              <a:rPr lang="en-US" b="1" dirty="0"/>
              <a:t>Gadgets </a:t>
            </a:r>
            <a:r>
              <a:rPr lang="en-US" dirty="0" smtClean="0"/>
              <a:t>option from the context menu.</a:t>
            </a:r>
          </a:p>
          <a:p>
            <a:pPr marL="0" indent="0">
              <a:buNone/>
            </a:pPr>
            <a:r>
              <a:rPr lang="en-US" dirty="0" smtClean="0"/>
              <a:t> </a:t>
            </a:r>
            <a:endParaRPr lang="en-US" dirty="0" smtClean="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Adding Gadgets on Desktop</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723" y="2667000"/>
            <a:ext cx="7180555"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01213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a:t>
            </a:r>
            <a:r>
              <a:rPr lang="en-US" dirty="0"/>
              <a:t>computer </a:t>
            </a:r>
            <a:r>
              <a:rPr lang="en-US" dirty="0" smtClean="0"/>
              <a:t>terminology, a </a:t>
            </a:r>
            <a:r>
              <a:rPr lang="en-US" dirty="0"/>
              <a:t>file is similar to a paper sheet and a folder is similar to a book. As a book contains pages, a </a:t>
            </a:r>
            <a:r>
              <a:rPr lang="en-US" dirty="0" smtClean="0"/>
              <a:t>computer folder </a:t>
            </a:r>
            <a:r>
              <a:rPr lang="en-US" dirty="0"/>
              <a:t>consists of files</a:t>
            </a:r>
            <a:r>
              <a:rPr lang="en-US" dirty="0" smtClean="0"/>
              <a:t>.</a:t>
            </a:r>
            <a:endParaRPr lang="en-US" dirty="0"/>
          </a:p>
          <a:p>
            <a:r>
              <a:rPr lang="en-US" dirty="0" smtClean="0"/>
              <a:t>Windows </a:t>
            </a:r>
            <a:r>
              <a:rPr lang="en-US" dirty="0"/>
              <a:t>7 allows you to organize your </a:t>
            </a:r>
            <a:r>
              <a:rPr lang="en-US" dirty="0" smtClean="0"/>
              <a:t>files and folders according </a:t>
            </a:r>
            <a:r>
              <a:rPr lang="en-US" dirty="0"/>
              <a:t>to your preferences. </a:t>
            </a:r>
            <a:endParaRPr lang="en-US" dirty="0" smtClean="0"/>
          </a:p>
          <a:p>
            <a:r>
              <a:rPr lang="en-US" dirty="0" smtClean="0"/>
              <a:t>To </a:t>
            </a:r>
            <a:r>
              <a:rPr lang="en-US" dirty="0"/>
              <a:t>arrange your documents, you can store the related files in one folder.</a:t>
            </a:r>
          </a:p>
          <a:p>
            <a:r>
              <a:rPr lang="en-US" dirty="0"/>
              <a:t>In addition, you can move, copy and search the files and folders with the help of mouse and keyboard</a:t>
            </a:r>
            <a:r>
              <a:rPr lang="en-US" dirty="0" smtClean="0"/>
              <a:t>.</a:t>
            </a:r>
          </a:p>
          <a:p>
            <a:endParaRPr lang="en-US" dirty="0"/>
          </a:p>
        </p:txBody>
      </p:sp>
      <p:sp>
        <p:nvSpPr>
          <p:cNvPr id="3" name="Title 2"/>
          <p:cNvSpPr>
            <a:spLocks noGrp="1"/>
          </p:cNvSpPr>
          <p:nvPr>
            <p:ph type="ctrTitle"/>
          </p:nvPr>
        </p:nvSpPr>
        <p:spPr/>
        <p:txBody>
          <a:bodyPr/>
          <a:lstStyle/>
          <a:p>
            <a:r>
              <a:rPr lang="en-US" dirty="0">
                <a:solidFill>
                  <a:srgbClr val="0082DA"/>
                </a:solidFill>
              </a:rPr>
              <a:t>Session 6: Working with Files and Folders</a:t>
            </a:r>
          </a:p>
        </p:txBody>
      </p:sp>
    </p:spTree>
    <p:extLst>
      <p:ext uri="{BB962C8B-B14F-4D97-AF65-F5344CB8AC3E}">
        <p14:creationId xmlns:p14="http://schemas.microsoft.com/office/powerpoint/2010/main" val="38293465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686800" cy="5410200"/>
          </a:xfrm>
        </p:spPr>
        <p:txBody>
          <a:bodyPr>
            <a:normAutofit/>
          </a:bodyPr>
          <a:lstStyle/>
          <a:p>
            <a:r>
              <a:rPr lang="en-US" dirty="0"/>
              <a:t>A file is created in a computer to record different types of data which can be either textual or </a:t>
            </a:r>
            <a:r>
              <a:rPr lang="en-US" dirty="0" smtClean="0"/>
              <a:t>graphical or </a:t>
            </a:r>
            <a:r>
              <a:rPr lang="en-US" dirty="0"/>
              <a:t>a combination of both. </a:t>
            </a:r>
            <a:endParaRPr lang="en-US" dirty="0" smtClean="0"/>
          </a:p>
          <a:p>
            <a:r>
              <a:rPr lang="en-US" dirty="0" smtClean="0"/>
              <a:t>You can </a:t>
            </a:r>
            <a:r>
              <a:rPr lang="en-US" dirty="0"/>
              <a:t>create a </a:t>
            </a:r>
            <a:r>
              <a:rPr lang="en-US" dirty="0" smtClean="0"/>
              <a:t>file (in our case Notepad file),  </a:t>
            </a:r>
            <a:r>
              <a:rPr lang="en-US" dirty="0" smtClean="0"/>
              <a:t>by clicking </a:t>
            </a:r>
            <a:r>
              <a:rPr lang="en-US" b="1" dirty="0" smtClean="0"/>
              <a:t>All </a:t>
            </a:r>
            <a:r>
              <a:rPr lang="en-US" b="1" dirty="0"/>
              <a:t>Programs </a:t>
            </a:r>
            <a:r>
              <a:rPr lang="en-US" b="1" dirty="0" smtClean="0">
                <a:latin typeface="Cambria Math"/>
                <a:ea typeface="Cambria Math"/>
                <a:sym typeface="Wingdings" panose="05000000000000000000" pitchFamily="2" charset="2"/>
              </a:rPr>
              <a:t> </a:t>
            </a:r>
            <a:r>
              <a:rPr lang="en-US" b="1" dirty="0" smtClean="0"/>
              <a:t>Accessories </a:t>
            </a:r>
            <a:r>
              <a:rPr lang="en-US" b="1" dirty="0" smtClean="0">
                <a:latin typeface="Cambria Math"/>
                <a:ea typeface="Cambria Math"/>
                <a:sym typeface="Wingdings" panose="05000000000000000000" pitchFamily="2" charset="2"/>
              </a:rPr>
              <a:t></a:t>
            </a:r>
            <a:r>
              <a:rPr lang="en-US" b="1" dirty="0" smtClean="0">
                <a:latin typeface="Cambria Math"/>
                <a:ea typeface="Cambria Math"/>
              </a:rPr>
              <a:t> </a:t>
            </a:r>
            <a:r>
              <a:rPr lang="en-US" b="1" dirty="0"/>
              <a:t>Notepad </a:t>
            </a:r>
            <a:r>
              <a:rPr lang="en-US" dirty="0" smtClean="0"/>
              <a:t>in the </a:t>
            </a:r>
            <a:r>
              <a:rPr lang="en-US" b="1" dirty="0" smtClean="0"/>
              <a:t>Start</a:t>
            </a:r>
            <a:r>
              <a:rPr lang="en-US" dirty="0" smtClean="0"/>
              <a:t> menu.</a:t>
            </a:r>
          </a:p>
          <a:p>
            <a:r>
              <a:rPr lang="en-US" dirty="0" smtClean="0"/>
              <a:t>Now, enter </a:t>
            </a:r>
            <a:r>
              <a:rPr lang="en-US" dirty="0"/>
              <a:t>some information in the </a:t>
            </a:r>
            <a:r>
              <a:rPr lang="en-US" dirty="0" smtClean="0"/>
              <a:t>opened notepad file, </a:t>
            </a:r>
            <a:r>
              <a:rPr lang="en-US" dirty="0"/>
              <a:t>as shown in </a:t>
            </a:r>
            <a:r>
              <a:rPr lang="en-US" dirty="0" smtClean="0"/>
              <a:t>the following figure:</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After entering text in the file, you need to save</a:t>
            </a:r>
            <a:r>
              <a:rPr lang="en-US" dirty="0" smtClean="0"/>
              <a:t> the file for future usages.</a:t>
            </a:r>
          </a:p>
          <a:p>
            <a:endParaRPr lang="en-US" dirty="0" smtClean="0"/>
          </a:p>
          <a:p>
            <a:endParaRPr lang="en-US" dirty="0" smtClean="0"/>
          </a:p>
          <a:p>
            <a:endParaRPr lang="en-US" dirty="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Creating and Saving a File</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2929" y="3329808"/>
            <a:ext cx="6177697" cy="2437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116228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686800" cy="5181600"/>
          </a:xfrm>
        </p:spPr>
        <p:txBody>
          <a:bodyPr>
            <a:normAutofit/>
          </a:bodyPr>
          <a:lstStyle/>
          <a:p>
            <a:r>
              <a:rPr lang="en-US" dirty="0" smtClean="0"/>
              <a:t>To </a:t>
            </a:r>
            <a:r>
              <a:rPr lang="en-US" dirty="0" smtClean="0"/>
              <a:t>save a notepad </a:t>
            </a:r>
            <a:r>
              <a:rPr lang="en-US" dirty="0" smtClean="0"/>
              <a:t>file, you need to specify the file name in the </a:t>
            </a:r>
            <a:r>
              <a:rPr lang="en-US" b="1" dirty="0" smtClean="0"/>
              <a:t>Save As</a:t>
            </a:r>
            <a:r>
              <a:rPr lang="en-US" dirty="0" smtClean="0"/>
              <a:t> dialog box, as shown in the given figure.</a:t>
            </a:r>
          </a:p>
          <a:p>
            <a:r>
              <a:rPr lang="en-US" dirty="0" smtClean="0"/>
              <a:t>You can access this dialog box by c</a:t>
            </a:r>
            <a:r>
              <a:rPr lang="en-US" i="1" dirty="0" smtClean="0"/>
              <a:t>licking </a:t>
            </a:r>
            <a:r>
              <a:rPr lang="en-US" b="1" dirty="0" smtClean="0"/>
              <a:t>File </a:t>
            </a:r>
            <a:r>
              <a:rPr lang="en-US" b="1" dirty="0" smtClean="0">
                <a:sym typeface="Wingdings" panose="05000000000000000000" pitchFamily="2" charset="2"/>
              </a:rPr>
              <a:t> </a:t>
            </a:r>
            <a:r>
              <a:rPr lang="en-US" b="1" dirty="0" smtClean="0"/>
              <a:t>Save </a:t>
            </a:r>
            <a:r>
              <a:rPr lang="en-US" dirty="0" smtClean="0"/>
              <a:t>option. </a:t>
            </a:r>
            <a:endParaRPr lang="en-US" dirty="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Creating and Saving a File</a:t>
            </a:r>
            <a:endParaRPr lang="en-US" sz="28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9300" y="2514600"/>
            <a:ext cx="5105400" cy="382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652160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ICT is known as Information and Communications Technology, which emphasizes on imparting </a:t>
            </a:r>
            <a:r>
              <a:rPr lang="en-US" dirty="0" smtClean="0"/>
              <a:t>knowledge in </a:t>
            </a:r>
            <a:r>
              <a:rPr lang="en-US" dirty="0"/>
              <a:t>the field of education. </a:t>
            </a:r>
            <a:endParaRPr lang="en-US" dirty="0" smtClean="0"/>
          </a:p>
          <a:p>
            <a:r>
              <a:rPr lang="en-US" dirty="0" smtClean="0"/>
              <a:t>It </a:t>
            </a:r>
            <a:r>
              <a:rPr lang="en-US" dirty="0"/>
              <a:t>helps individuals or institutions handle information by using </a:t>
            </a:r>
            <a:r>
              <a:rPr lang="en-US" dirty="0" smtClean="0"/>
              <a:t>computers and </a:t>
            </a:r>
            <a:r>
              <a:rPr lang="en-US" dirty="0"/>
              <a:t>other digital technologies. </a:t>
            </a:r>
            <a:endParaRPr lang="en-US" dirty="0" smtClean="0"/>
          </a:p>
          <a:p>
            <a:r>
              <a:rPr lang="en-US" dirty="0" smtClean="0"/>
              <a:t>ICT </a:t>
            </a:r>
            <a:r>
              <a:rPr lang="en-US" dirty="0"/>
              <a:t>promotes usage of audio-visual equipment for imparting </a:t>
            </a:r>
            <a:r>
              <a:rPr lang="en-US" dirty="0" smtClean="0"/>
              <a:t>knowledge majorly </a:t>
            </a:r>
            <a:r>
              <a:rPr lang="en-US" dirty="0"/>
              <a:t>at the school or college level. </a:t>
            </a:r>
            <a:endParaRPr lang="en-US" dirty="0" smtClean="0"/>
          </a:p>
          <a:p>
            <a:r>
              <a:rPr lang="en-US" dirty="0" smtClean="0"/>
              <a:t>With </a:t>
            </a:r>
            <a:r>
              <a:rPr lang="en-US" dirty="0"/>
              <a:t>the passage of time, ICT has proved to be an essential </a:t>
            </a:r>
            <a:r>
              <a:rPr lang="en-US" dirty="0" smtClean="0"/>
              <a:t>and basic </a:t>
            </a:r>
            <a:r>
              <a:rPr lang="en-US" dirty="0"/>
              <a:t>step in the development of the modern society. </a:t>
            </a:r>
            <a:endParaRPr lang="en-US" dirty="0" smtClean="0"/>
          </a:p>
          <a:p>
            <a:r>
              <a:rPr lang="en-US" dirty="0" smtClean="0"/>
              <a:t>In </a:t>
            </a:r>
            <a:r>
              <a:rPr lang="en-US" dirty="0"/>
              <a:t>many countries, the learning of the </a:t>
            </a:r>
            <a:r>
              <a:rPr lang="en-US" dirty="0" smtClean="0"/>
              <a:t>concepts of </a:t>
            </a:r>
            <a:r>
              <a:rPr lang="en-US" dirty="0"/>
              <a:t>ICT is considered as an important part of education. </a:t>
            </a:r>
            <a:endParaRPr lang="en-US" dirty="0" smtClean="0"/>
          </a:p>
          <a:p>
            <a:r>
              <a:rPr lang="en-US" dirty="0" smtClean="0"/>
              <a:t>ICT </a:t>
            </a:r>
            <a:r>
              <a:rPr lang="en-US" dirty="0"/>
              <a:t>has wide scope in various fields, such </a:t>
            </a:r>
            <a:r>
              <a:rPr lang="en-US" dirty="0" smtClean="0"/>
              <a:t>as education</a:t>
            </a:r>
            <a:r>
              <a:rPr lang="en-US" dirty="0"/>
              <a:t>, health care, governance, design and manufacturing and business.</a:t>
            </a:r>
          </a:p>
        </p:txBody>
      </p:sp>
      <p:sp>
        <p:nvSpPr>
          <p:cNvPr id="3" name="Title 2"/>
          <p:cNvSpPr>
            <a:spLocks noGrp="1"/>
          </p:cNvSpPr>
          <p:nvPr>
            <p:ph type="ctrTitle"/>
          </p:nvPr>
        </p:nvSpPr>
        <p:spPr/>
        <p:txBody>
          <a:bodyPr/>
          <a:lstStyle/>
          <a:p>
            <a:r>
              <a:rPr lang="en-US" dirty="0">
                <a:solidFill>
                  <a:srgbClr val="0082DA"/>
                </a:solidFill>
              </a:rPr>
              <a:t>Session 1: Role and Benefits of ICT</a:t>
            </a:r>
          </a:p>
        </p:txBody>
      </p:sp>
    </p:spTree>
    <p:extLst>
      <p:ext uri="{BB962C8B-B14F-4D97-AF65-F5344CB8AC3E}">
        <p14:creationId xmlns:p14="http://schemas.microsoft.com/office/powerpoint/2010/main" val="27215901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 folder acts as a container for files. We generally save those files in a folder that are related in some </a:t>
            </a:r>
            <a:r>
              <a:rPr lang="en-US" dirty="0" smtClean="0"/>
              <a:t>way to </a:t>
            </a:r>
            <a:r>
              <a:rPr lang="en-US" dirty="0"/>
              <a:t>each other</a:t>
            </a:r>
            <a:r>
              <a:rPr lang="en-US" dirty="0" smtClean="0"/>
              <a:t>.</a:t>
            </a:r>
          </a:p>
          <a:p>
            <a:r>
              <a:rPr lang="en-US" dirty="0"/>
              <a:t>You can create a folder by r</a:t>
            </a:r>
            <a:r>
              <a:rPr lang="en-US" i="1" dirty="0"/>
              <a:t>ight-clicking </a:t>
            </a:r>
            <a:r>
              <a:rPr lang="en-US" dirty="0"/>
              <a:t>on the desktop and then s</a:t>
            </a:r>
            <a:r>
              <a:rPr lang="en-US" i="1" dirty="0"/>
              <a:t>elect </a:t>
            </a:r>
            <a:r>
              <a:rPr lang="en-US" dirty="0"/>
              <a:t>the </a:t>
            </a:r>
            <a:r>
              <a:rPr lang="en-US" b="1" dirty="0"/>
              <a:t>New </a:t>
            </a:r>
            <a:r>
              <a:rPr lang="en-US" dirty="0" smtClean="0">
                <a:latin typeface="Cambria Math"/>
                <a:ea typeface="Cambria Math"/>
                <a:sym typeface="Wingdings" panose="05000000000000000000" pitchFamily="2" charset="2"/>
              </a:rPr>
              <a:t></a:t>
            </a:r>
            <a:r>
              <a:rPr lang="en-US" dirty="0" smtClean="0"/>
              <a:t> </a:t>
            </a:r>
            <a:r>
              <a:rPr lang="en-US" b="1" dirty="0"/>
              <a:t>Folder </a:t>
            </a:r>
            <a:r>
              <a:rPr lang="en-US" dirty="0"/>
              <a:t>from the context menu, as shown in given figure.</a:t>
            </a:r>
          </a:p>
          <a:p>
            <a:r>
              <a:rPr lang="en-US" dirty="0"/>
              <a:t>The folder with a default name appears on your screen.</a:t>
            </a:r>
          </a:p>
          <a:p>
            <a:pPr marL="458788" indent="-458788"/>
            <a:r>
              <a:rPr lang="en-US" dirty="0"/>
              <a:t>Now, enter a name for the folder and press the Enter key.</a:t>
            </a:r>
          </a:p>
          <a:p>
            <a:endParaRPr lang="en-US" dirty="0" smtClean="0"/>
          </a:p>
          <a:p>
            <a:pPr marL="0" indent="0">
              <a:buNone/>
            </a:pPr>
            <a:endParaRPr lang="en-US" dirty="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Creating a Folder</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429000"/>
            <a:ext cx="3200400" cy="2502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5436" y="4680356"/>
            <a:ext cx="1547782" cy="1242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3935" y="4589967"/>
            <a:ext cx="1250352" cy="1290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745436" y="5924095"/>
            <a:ext cx="1463286" cy="492443"/>
          </a:xfrm>
          <a:prstGeom prst="rect">
            <a:avLst/>
          </a:prstGeom>
        </p:spPr>
        <p:txBody>
          <a:bodyPr wrap="none">
            <a:spAutoFit/>
          </a:bodyPr>
          <a:lstStyle/>
          <a:p>
            <a:r>
              <a:rPr lang="en-US" sz="1300" dirty="0">
                <a:latin typeface="+mj-lt"/>
              </a:rPr>
              <a:t>Displaying a </a:t>
            </a:r>
            <a:r>
              <a:rPr lang="en-US" sz="1300" dirty="0">
                <a:latin typeface="+mj-lt"/>
              </a:rPr>
              <a:t>f</a:t>
            </a:r>
            <a:r>
              <a:rPr lang="en-US" sz="1300" dirty="0" smtClean="0">
                <a:latin typeface="+mj-lt"/>
              </a:rPr>
              <a:t>older</a:t>
            </a:r>
          </a:p>
          <a:p>
            <a:r>
              <a:rPr lang="en-US" sz="1300" dirty="0" smtClean="0">
                <a:latin typeface="+mj-lt"/>
              </a:rPr>
              <a:t>With default name</a:t>
            </a:r>
            <a:endParaRPr lang="en-US" sz="1300" dirty="0">
              <a:latin typeface="+mj-lt"/>
            </a:endParaRPr>
          </a:p>
        </p:txBody>
      </p:sp>
      <p:sp>
        <p:nvSpPr>
          <p:cNvPr id="10" name="Rectangle 9"/>
          <p:cNvSpPr/>
          <p:nvPr/>
        </p:nvSpPr>
        <p:spPr>
          <a:xfrm>
            <a:off x="7191098" y="5926439"/>
            <a:ext cx="1501630" cy="492443"/>
          </a:xfrm>
          <a:prstGeom prst="rect">
            <a:avLst/>
          </a:prstGeom>
        </p:spPr>
        <p:txBody>
          <a:bodyPr wrap="none">
            <a:spAutoFit/>
          </a:bodyPr>
          <a:lstStyle/>
          <a:p>
            <a:r>
              <a:rPr lang="en-US" sz="1300" dirty="0"/>
              <a:t>Displaying a </a:t>
            </a:r>
            <a:r>
              <a:rPr lang="en-US" sz="1300" dirty="0" smtClean="0"/>
              <a:t>folder</a:t>
            </a:r>
            <a:endParaRPr lang="en-US" sz="1300" dirty="0"/>
          </a:p>
          <a:p>
            <a:r>
              <a:rPr lang="en-US" sz="1300" dirty="0"/>
              <a:t>with </a:t>
            </a:r>
            <a:r>
              <a:rPr lang="en-US" sz="1300" dirty="0" smtClean="0"/>
              <a:t>entered name</a:t>
            </a:r>
            <a:endParaRPr lang="en-US" sz="1300" dirty="0"/>
          </a:p>
        </p:txBody>
      </p:sp>
      <p:sp>
        <p:nvSpPr>
          <p:cNvPr id="6" name="Rectangle 5"/>
          <p:cNvSpPr/>
          <p:nvPr/>
        </p:nvSpPr>
        <p:spPr>
          <a:xfrm>
            <a:off x="1739130" y="6050542"/>
            <a:ext cx="1339213" cy="292388"/>
          </a:xfrm>
          <a:prstGeom prst="rect">
            <a:avLst/>
          </a:prstGeom>
        </p:spPr>
        <p:txBody>
          <a:bodyPr wrap="none">
            <a:spAutoFit/>
          </a:bodyPr>
          <a:lstStyle/>
          <a:p>
            <a:r>
              <a:rPr lang="en-US" sz="1300" dirty="0">
                <a:latin typeface="+mj-lt"/>
              </a:rPr>
              <a:t>Creating a </a:t>
            </a:r>
            <a:r>
              <a:rPr lang="en-US" sz="1300" dirty="0" smtClean="0">
                <a:latin typeface="+mj-lt"/>
              </a:rPr>
              <a:t>folder</a:t>
            </a:r>
            <a:endParaRPr lang="en-US" sz="1300" dirty="0">
              <a:latin typeface="+mj-lt"/>
            </a:endParaRPr>
          </a:p>
        </p:txBody>
      </p:sp>
    </p:spTree>
    <p:extLst>
      <p:ext uri="{BB962C8B-B14F-4D97-AF65-F5344CB8AC3E}">
        <p14:creationId xmlns:p14="http://schemas.microsoft.com/office/powerpoint/2010/main" val="266933430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610600" cy="5181600"/>
          </a:xfrm>
        </p:spPr>
        <p:txBody>
          <a:bodyPr>
            <a:normAutofit/>
          </a:bodyPr>
          <a:lstStyle/>
          <a:p>
            <a:r>
              <a:rPr lang="en-US" dirty="0"/>
              <a:t>Renaming a file or a folder means changing the existing name of </a:t>
            </a:r>
            <a:r>
              <a:rPr lang="en-US" dirty="0" smtClean="0"/>
              <a:t>the file </a:t>
            </a:r>
            <a:r>
              <a:rPr lang="en-US" dirty="0"/>
              <a:t>or folder</a:t>
            </a:r>
            <a:r>
              <a:rPr lang="en-US" dirty="0" smtClean="0"/>
              <a:t>.</a:t>
            </a:r>
          </a:p>
          <a:p>
            <a:endParaRPr lang="en-US" dirty="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Renaming a File or a Folder</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099931"/>
            <a:ext cx="2667000" cy="3945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4800" y="1981200"/>
            <a:ext cx="5334000" cy="1938992"/>
          </a:xfrm>
          <a:prstGeom prst="rect">
            <a:avLst/>
          </a:prstGeom>
          <a:noFill/>
        </p:spPr>
        <p:txBody>
          <a:bodyPr wrap="square" rtlCol="0">
            <a:spAutoFit/>
          </a:bodyPr>
          <a:lstStyle/>
          <a:p>
            <a:pPr marL="458788" indent="-458788">
              <a:buClr>
                <a:srgbClr val="0082DA"/>
              </a:buClr>
              <a:buFont typeface="Wingdings" panose="05000000000000000000" pitchFamily="2" charset="2"/>
              <a:buChar char="Ø"/>
            </a:pPr>
            <a:r>
              <a:rPr lang="en-US" sz="2000" dirty="0"/>
              <a:t>You can rename a file or a folder by </a:t>
            </a:r>
            <a:r>
              <a:rPr lang="en-US" sz="2000" dirty="0" smtClean="0"/>
              <a:t>right-clicking the </a:t>
            </a:r>
            <a:r>
              <a:rPr lang="en-US" sz="2000" dirty="0"/>
              <a:t>file or folder </a:t>
            </a:r>
            <a:r>
              <a:rPr lang="en-US" sz="2000" dirty="0" smtClean="0"/>
              <a:t>that you </a:t>
            </a:r>
            <a:r>
              <a:rPr lang="en-US" sz="2000" dirty="0"/>
              <a:t>want to </a:t>
            </a:r>
            <a:r>
              <a:rPr lang="en-US" sz="2000" dirty="0" smtClean="0"/>
              <a:t>rename and then s</a:t>
            </a:r>
            <a:r>
              <a:rPr lang="en-US" sz="2000" dirty="0" smtClean="0"/>
              <a:t>elect </a:t>
            </a:r>
            <a:r>
              <a:rPr lang="en-US" sz="2000" dirty="0"/>
              <a:t>the </a:t>
            </a:r>
            <a:r>
              <a:rPr lang="en-US" sz="2000" b="1" dirty="0"/>
              <a:t>Rename </a:t>
            </a:r>
            <a:r>
              <a:rPr lang="en-US" sz="2000" dirty="0"/>
              <a:t>option from the context menu. </a:t>
            </a:r>
          </a:p>
          <a:p>
            <a:pPr marL="458788" indent="-458788">
              <a:buClr>
                <a:srgbClr val="0082DA"/>
              </a:buClr>
              <a:buFont typeface="Wingdings" panose="05000000000000000000" pitchFamily="2" charset="2"/>
              <a:buChar char="Ø"/>
            </a:pPr>
            <a:r>
              <a:rPr lang="en-US" sz="2000" dirty="0" smtClean="0"/>
              <a:t>Now</a:t>
            </a:r>
            <a:r>
              <a:rPr lang="en-US" sz="2000" dirty="0"/>
              <a:t>, </a:t>
            </a:r>
            <a:r>
              <a:rPr lang="en-US" sz="2000" dirty="0" smtClean="0"/>
              <a:t>enter </a:t>
            </a:r>
            <a:r>
              <a:rPr lang="en-US" sz="2000" dirty="0"/>
              <a:t>the name of the file or folder and press the </a:t>
            </a:r>
            <a:r>
              <a:rPr lang="en-US" sz="2000" b="1" dirty="0"/>
              <a:t>Enter</a:t>
            </a:r>
            <a:r>
              <a:rPr lang="en-US" sz="2000" dirty="0"/>
              <a:t> key. </a:t>
            </a:r>
          </a:p>
        </p:txBody>
      </p:sp>
    </p:spTree>
    <p:extLst>
      <p:ext uri="{BB962C8B-B14F-4D97-AF65-F5344CB8AC3E}">
        <p14:creationId xmlns:p14="http://schemas.microsoft.com/office/powerpoint/2010/main" val="167112244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You can delete </a:t>
            </a:r>
            <a:r>
              <a:rPr lang="en-US" dirty="0"/>
              <a:t>files </a:t>
            </a:r>
            <a:r>
              <a:rPr lang="en-US" dirty="0" smtClean="0"/>
              <a:t>or folders </a:t>
            </a:r>
            <a:r>
              <a:rPr lang="en-US" dirty="0" smtClean="0"/>
              <a:t>in your computer by r</a:t>
            </a:r>
            <a:r>
              <a:rPr lang="en-US" i="1" dirty="0" smtClean="0"/>
              <a:t>ight</a:t>
            </a:r>
            <a:r>
              <a:rPr lang="en-US" dirty="0" smtClean="0"/>
              <a:t>-</a:t>
            </a:r>
            <a:r>
              <a:rPr lang="en-US" i="1" dirty="0" smtClean="0"/>
              <a:t>click </a:t>
            </a:r>
            <a:r>
              <a:rPr lang="en-US" dirty="0"/>
              <a:t>the file or folder you want to </a:t>
            </a:r>
            <a:r>
              <a:rPr lang="en-US" dirty="0" smtClean="0"/>
              <a:t>delete and then </a:t>
            </a:r>
            <a:r>
              <a:rPr lang="en-US" i="1" dirty="0" smtClean="0"/>
              <a:t>select </a:t>
            </a:r>
            <a:r>
              <a:rPr lang="en-US" dirty="0"/>
              <a:t>the </a:t>
            </a:r>
            <a:r>
              <a:rPr lang="en-US" b="1" dirty="0"/>
              <a:t>Delete </a:t>
            </a:r>
            <a:r>
              <a:rPr lang="en-US" dirty="0" smtClean="0"/>
              <a:t>option from the </a:t>
            </a:r>
            <a:r>
              <a:rPr lang="en-US" dirty="0" smtClean="0"/>
              <a:t>context menu. Now, </a:t>
            </a:r>
            <a:r>
              <a:rPr lang="en-US" i="1" dirty="0" smtClean="0"/>
              <a:t>select </a:t>
            </a:r>
            <a:r>
              <a:rPr lang="en-US" dirty="0"/>
              <a:t>the </a:t>
            </a:r>
            <a:r>
              <a:rPr lang="en-US" b="1" dirty="0"/>
              <a:t>Yes </a:t>
            </a:r>
            <a:r>
              <a:rPr lang="en-US" dirty="0" smtClean="0"/>
              <a:t>button in the </a:t>
            </a:r>
            <a:r>
              <a:rPr lang="en-US" b="1" dirty="0"/>
              <a:t>Delete Folder </a:t>
            </a:r>
            <a:r>
              <a:rPr lang="en-US" dirty="0"/>
              <a:t>dialog </a:t>
            </a:r>
            <a:r>
              <a:rPr lang="en-US" dirty="0" smtClean="0"/>
              <a:t>box.</a:t>
            </a:r>
          </a:p>
          <a:p>
            <a:r>
              <a:rPr lang="en-US" dirty="0" smtClean="0"/>
              <a:t> After </a:t>
            </a:r>
            <a:r>
              <a:rPr lang="en-US" dirty="0"/>
              <a:t>you delete a file or folder from your computer’s drive, it does not get permanently deleted </a:t>
            </a:r>
            <a:r>
              <a:rPr lang="en-US" dirty="0" smtClean="0"/>
              <a:t>from your </a:t>
            </a:r>
            <a:r>
              <a:rPr lang="en-US" dirty="0"/>
              <a:t>computer. </a:t>
            </a:r>
            <a:r>
              <a:rPr lang="en-US" dirty="0" smtClean="0"/>
              <a:t> </a:t>
            </a:r>
          </a:p>
          <a:p>
            <a:r>
              <a:rPr lang="en-US" dirty="0" smtClean="0"/>
              <a:t>The deleted file is moved in the Recycle Bin, which holds the deleted files or folders. </a:t>
            </a:r>
          </a:p>
          <a:p>
            <a:r>
              <a:rPr lang="en-US" dirty="0" smtClean="0"/>
              <a:t>To </a:t>
            </a:r>
            <a:r>
              <a:rPr lang="en-US" dirty="0" smtClean="0"/>
              <a:t>remove </a:t>
            </a:r>
            <a:r>
              <a:rPr lang="en-US" dirty="0"/>
              <a:t>a file permanently from your hard disk, you need to empty the Recycle Bin or individually </a:t>
            </a:r>
            <a:r>
              <a:rPr lang="en-US" dirty="0" smtClean="0"/>
              <a:t>delete a </a:t>
            </a:r>
            <a:r>
              <a:rPr lang="en-US" dirty="0"/>
              <a:t>file from the Recycle Bin. </a:t>
            </a:r>
            <a:endParaRPr lang="en-US" dirty="0" smtClean="0"/>
          </a:p>
          <a:p>
            <a:r>
              <a:rPr lang="en-US" dirty="0"/>
              <a:t>The Recycle Bin </a:t>
            </a:r>
            <a:r>
              <a:rPr lang="en-US" dirty="0" smtClean="0"/>
              <a:t>also allows </a:t>
            </a:r>
            <a:r>
              <a:rPr lang="en-US" dirty="0"/>
              <a:t>you to </a:t>
            </a:r>
            <a:r>
              <a:rPr lang="en-US" dirty="0" smtClean="0"/>
              <a:t>restore the deleted </a:t>
            </a:r>
            <a:r>
              <a:rPr lang="en-US" dirty="0"/>
              <a:t>file or folder</a:t>
            </a:r>
            <a:r>
              <a:rPr lang="en-US" dirty="0" smtClean="0"/>
              <a:t>. </a:t>
            </a:r>
          </a:p>
          <a:p>
            <a:r>
              <a:rPr lang="en-US" dirty="0" smtClean="0"/>
              <a:t>To </a:t>
            </a:r>
            <a:r>
              <a:rPr lang="en-US" dirty="0"/>
              <a:t>restore a file or folder from the Recycle Bin, you need to </a:t>
            </a:r>
            <a:r>
              <a:rPr lang="en-US" dirty="0" smtClean="0"/>
              <a:t>double-click </a:t>
            </a:r>
            <a:r>
              <a:rPr lang="en-US" dirty="0"/>
              <a:t>the </a:t>
            </a:r>
            <a:r>
              <a:rPr lang="en-US" b="1" dirty="0"/>
              <a:t>Recycle Bin </a:t>
            </a:r>
            <a:r>
              <a:rPr lang="en-US" dirty="0" smtClean="0"/>
              <a:t>icon </a:t>
            </a:r>
            <a:r>
              <a:rPr lang="en-US" dirty="0"/>
              <a:t>on the </a:t>
            </a:r>
            <a:r>
              <a:rPr lang="en-US" dirty="0" smtClean="0"/>
              <a:t>desktop and then right-click </a:t>
            </a:r>
            <a:r>
              <a:rPr lang="en-US" dirty="0"/>
              <a:t>the </a:t>
            </a:r>
            <a:r>
              <a:rPr lang="en-US" dirty="0" smtClean="0"/>
              <a:t>file or folder that you want to restore.  Now, select the </a:t>
            </a:r>
            <a:r>
              <a:rPr lang="en-US" b="1" dirty="0" smtClean="0"/>
              <a:t>Restore </a:t>
            </a:r>
            <a:r>
              <a:rPr lang="en-US" dirty="0"/>
              <a:t>option from the </a:t>
            </a:r>
            <a:r>
              <a:rPr lang="en-US" dirty="0" smtClean="0"/>
              <a:t> </a:t>
            </a:r>
            <a:r>
              <a:rPr lang="en-US" dirty="0"/>
              <a:t>context menu.</a:t>
            </a:r>
          </a:p>
          <a:p>
            <a:endParaRPr lang="en-US" dirty="0"/>
          </a:p>
          <a:p>
            <a:endParaRPr lang="en-US" dirty="0" smtClean="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Deleting Files and Folders</a:t>
            </a:r>
          </a:p>
        </p:txBody>
      </p:sp>
    </p:spTree>
    <p:extLst>
      <p:ext uri="{BB962C8B-B14F-4D97-AF65-F5344CB8AC3E}">
        <p14:creationId xmlns:p14="http://schemas.microsoft.com/office/powerpoint/2010/main" val="82897205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Moving files and folders means changing the position of a file or folder from one location to another. </a:t>
            </a:r>
            <a:endParaRPr lang="en-US" dirty="0" smtClean="0"/>
          </a:p>
          <a:p>
            <a:r>
              <a:rPr lang="en-US" dirty="0"/>
              <a:t>To copy/move </a:t>
            </a:r>
            <a:r>
              <a:rPr lang="en-US" dirty="0"/>
              <a:t>your file or </a:t>
            </a:r>
            <a:r>
              <a:rPr lang="en-US" dirty="0"/>
              <a:t>folder, </a:t>
            </a:r>
            <a:r>
              <a:rPr lang="en-US" dirty="0"/>
              <a:t>you need </a:t>
            </a:r>
            <a:r>
              <a:rPr lang="en-US" dirty="0"/>
              <a:t>to right-click the file </a:t>
            </a:r>
            <a:r>
              <a:rPr lang="en-US" dirty="0"/>
              <a:t>or </a:t>
            </a:r>
            <a:r>
              <a:rPr lang="en-US" dirty="0"/>
              <a:t>folder and then select </a:t>
            </a:r>
            <a:r>
              <a:rPr lang="en-US" dirty="0"/>
              <a:t>the Copy or Cut option from the context </a:t>
            </a:r>
            <a:r>
              <a:rPr lang="en-US" dirty="0"/>
              <a:t>menu.</a:t>
            </a:r>
          </a:p>
          <a:p>
            <a:pPr marL="457200" lvl="1" indent="-457200">
              <a:buFont typeface="Wingdings" panose="05000000000000000000" pitchFamily="2" charset="2"/>
              <a:buChar char="Ø"/>
            </a:pPr>
            <a:r>
              <a:rPr lang="en-US" sz="2000" dirty="0"/>
              <a:t>You need to select the </a:t>
            </a:r>
            <a:r>
              <a:rPr lang="en-US" sz="2000" b="1" dirty="0"/>
              <a:t>Copy</a:t>
            </a:r>
            <a:r>
              <a:rPr lang="en-US" sz="2000" dirty="0"/>
              <a:t> </a:t>
            </a:r>
            <a:r>
              <a:rPr lang="en-US" sz="2000" dirty="0"/>
              <a:t>option from the context menu when you </a:t>
            </a:r>
            <a:r>
              <a:rPr lang="en-US" sz="2000" dirty="0"/>
              <a:t>want to </a:t>
            </a:r>
            <a:r>
              <a:rPr lang="en-US" sz="2000" dirty="0"/>
              <a:t>copy the file or </a:t>
            </a:r>
            <a:r>
              <a:rPr lang="en-US" sz="2000" dirty="0"/>
              <a:t>folder</a:t>
            </a:r>
            <a:r>
              <a:rPr lang="en-US" sz="2000" dirty="0"/>
              <a:t> </a:t>
            </a:r>
            <a:r>
              <a:rPr lang="en-US" sz="2000" dirty="0"/>
              <a:t>or select </a:t>
            </a:r>
            <a:r>
              <a:rPr lang="en-US" sz="2000" dirty="0"/>
              <a:t>the </a:t>
            </a:r>
            <a:r>
              <a:rPr lang="en-US" sz="2000" b="1" dirty="0"/>
              <a:t>Cut</a:t>
            </a:r>
            <a:r>
              <a:rPr lang="en-US" sz="2000" dirty="0"/>
              <a:t> option from the context menu when you want </a:t>
            </a:r>
            <a:r>
              <a:rPr lang="en-US" sz="2000" dirty="0"/>
              <a:t>to move </a:t>
            </a:r>
            <a:r>
              <a:rPr lang="en-US" sz="2000" dirty="0"/>
              <a:t>the file or folder.</a:t>
            </a:r>
          </a:p>
          <a:p>
            <a:pPr marL="457200" lvl="1" indent="-457200">
              <a:buFont typeface="Wingdings" panose="05000000000000000000" pitchFamily="2" charset="2"/>
              <a:buChar char="Ø"/>
            </a:pPr>
            <a:r>
              <a:rPr lang="en-US" sz="2000" dirty="0"/>
              <a:t>Now, navigate </a:t>
            </a:r>
            <a:r>
              <a:rPr lang="en-US" sz="2000" dirty="0"/>
              <a:t>to the location where you want to store the file or </a:t>
            </a:r>
            <a:r>
              <a:rPr lang="en-US" sz="2000" dirty="0" smtClean="0"/>
              <a:t>folder. </a:t>
            </a:r>
          </a:p>
          <a:p>
            <a:pPr marL="457200" lvl="1" indent="-457200">
              <a:buFont typeface="Wingdings" panose="05000000000000000000" pitchFamily="2" charset="2"/>
              <a:buChar char="Ø"/>
            </a:pPr>
            <a:r>
              <a:rPr lang="en-US" sz="2000" dirty="0" smtClean="0"/>
              <a:t>Right-click </a:t>
            </a:r>
            <a:r>
              <a:rPr lang="en-US" sz="2000" dirty="0"/>
              <a:t>on any empty </a:t>
            </a:r>
            <a:r>
              <a:rPr lang="en-US" sz="2000" dirty="0" smtClean="0"/>
              <a:t>area </a:t>
            </a:r>
            <a:r>
              <a:rPr lang="en-US" sz="2000" dirty="0"/>
              <a:t>in the navigated  </a:t>
            </a:r>
            <a:r>
              <a:rPr lang="en-US" sz="2000" dirty="0" smtClean="0"/>
              <a:t>location and </a:t>
            </a:r>
            <a:r>
              <a:rPr lang="en-US" sz="2000" dirty="0"/>
              <a:t>then select </a:t>
            </a:r>
            <a:r>
              <a:rPr lang="en-US" sz="2000" dirty="0"/>
              <a:t>the </a:t>
            </a:r>
            <a:r>
              <a:rPr lang="en-US" sz="2000" b="1" dirty="0"/>
              <a:t>Paste</a:t>
            </a:r>
            <a:r>
              <a:rPr lang="en-US" sz="2000" dirty="0"/>
              <a:t> option from the context menu to paste the file </a:t>
            </a:r>
            <a:r>
              <a:rPr lang="en-US" sz="2000" dirty="0"/>
              <a:t>or folder</a:t>
            </a:r>
            <a:r>
              <a:rPr lang="en-US" sz="2000" dirty="0" smtClean="0"/>
              <a:t>.</a:t>
            </a:r>
          </a:p>
          <a:p>
            <a:r>
              <a:rPr lang="en-US" dirty="0"/>
              <a:t>You can press </a:t>
            </a:r>
            <a:r>
              <a:rPr lang="en-US" dirty="0" smtClean="0"/>
              <a:t>the </a:t>
            </a:r>
            <a:r>
              <a:rPr lang="en-US" b="1" dirty="0" smtClean="0"/>
              <a:t>CTRL </a:t>
            </a:r>
            <a:r>
              <a:rPr lang="en-US" b="1" dirty="0"/>
              <a:t>+ X </a:t>
            </a:r>
            <a:r>
              <a:rPr lang="en-US" dirty="0"/>
              <a:t>keys on the </a:t>
            </a:r>
            <a:r>
              <a:rPr lang="en-US" dirty="0" smtClean="0"/>
              <a:t>keyboard to </a:t>
            </a:r>
            <a:r>
              <a:rPr lang="en-US" dirty="0"/>
              <a:t>cut a selected folder </a:t>
            </a:r>
            <a:r>
              <a:rPr lang="en-US" dirty="0" smtClean="0"/>
              <a:t>or file and press </a:t>
            </a:r>
            <a:r>
              <a:rPr lang="en-US" dirty="0"/>
              <a:t>the </a:t>
            </a:r>
            <a:r>
              <a:rPr lang="en-US" b="1" dirty="0"/>
              <a:t>CTRL + C </a:t>
            </a:r>
            <a:r>
              <a:rPr lang="en-US" dirty="0"/>
              <a:t>keys to copy a selected folder or file. </a:t>
            </a:r>
            <a:endParaRPr lang="en-US" sz="4800" dirty="0"/>
          </a:p>
          <a:p>
            <a:r>
              <a:rPr lang="en-US" dirty="0" smtClean="0"/>
              <a:t>Then, </a:t>
            </a:r>
            <a:r>
              <a:rPr lang="en-US" dirty="0"/>
              <a:t>you can press </a:t>
            </a:r>
            <a:r>
              <a:rPr lang="en-US" dirty="0" smtClean="0"/>
              <a:t>the </a:t>
            </a:r>
            <a:r>
              <a:rPr lang="en-US" b="1" dirty="0" smtClean="0"/>
              <a:t>CTRL </a:t>
            </a:r>
            <a:r>
              <a:rPr lang="en-US" b="1" dirty="0"/>
              <a:t>+ V </a:t>
            </a:r>
            <a:r>
              <a:rPr lang="en-US" dirty="0"/>
              <a:t>keys on the </a:t>
            </a:r>
            <a:r>
              <a:rPr lang="en-US" dirty="0" smtClean="0"/>
              <a:t>keyboard to </a:t>
            </a:r>
            <a:r>
              <a:rPr lang="en-US" dirty="0"/>
              <a:t>paste the folder on </a:t>
            </a:r>
            <a:r>
              <a:rPr lang="en-US" dirty="0" smtClean="0"/>
              <a:t>the selected location</a:t>
            </a:r>
            <a:endParaRPr lang="en-US" sz="4800" dirty="0"/>
          </a:p>
        </p:txBody>
      </p:sp>
      <p:sp>
        <p:nvSpPr>
          <p:cNvPr id="3" name="Title 2"/>
          <p:cNvSpPr>
            <a:spLocks noGrp="1"/>
          </p:cNvSpPr>
          <p:nvPr>
            <p:ph type="ctrTitle"/>
          </p:nvPr>
        </p:nvSpPr>
        <p:spPr/>
        <p:txBody>
          <a:bodyPr/>
          <a:lstStyle/>
          <a:p>
            <a:r>
              <a:rPr lang="en-US" dirty="0">
                <a:solidFill>
                  <a:schemeClr val="accent6">
                    <a:lumMod val="75000"/>
                  </a:schemeClr>
                </a:solidFill>
              </a:rPr>
              <a:t>Moving Files and Folders</a:t>
            </a:r>
          </a:p>
        </p:txBody>
      </p:sp>
    </p:spTree>
    <p:extLst>
      <p:ext uri="{BB962C8B-B14F-4D97-AF65-F5344CB8AC3E}">
        <p14:creationId xmlns:p14="http://schemas.microsoft.com/office/powerpoint/2010/main" val="192183642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When you have finished working on your computer, you may want to shut it down. </a:t>
            </a:r>
            <a:endParaRPr lang="en-US" dirty="0" smtClean="0"/>
          </a:p>
          <a:p>
            <a:r>
              <a:rPr lang="en-US" dirty="0" smtClean="0"/>
              <a:t>In </a:t>
            </a:r>
            <a:r>
              <a:rPr lang="en-US" dirty="0"/>
              <a:t>addition, if </a:t>
            </a:r>
            <a:r>
              <a:rPr lang="en-US" dirty="0" smtClean="0"/>
              <a:t>you wish </a:t>
            </a:r>
            <a:r>
              <a:rPr lang="en-US" dirty="0"/>
              <a:t>to take a long break from working on the computer, but do not want to leave it vulnerable </a:t>
            </a:r>
            <a:r>
              <a:rPr lang="en-US" dirty="0" smtClean="0"/>
              <a:t>to </a:t>
            </a:r>
            <a:r>
              <a:rPr lang="en-US" dirty="0"/>
              <a:t>unauthorized access, you may choose to log it off. </a:t>
            </a:r>
            <a:endParaRPr lang="en-US" dirty="0" smtClean="0"/>
          </a:p>
          <a:p>
            <a:r>
              <a:rPr lang="en-US" dirty="0" smtClean="0"/>
              <a:t>Sometimes</a:t>
            </a:r>
            <a:r>
              <a:rPr lang="en-US" dirty="0"/>
              <a:t>, you may also restart the </a:t>
            </a:r>
            <a:r>
              <a:rPr lang="en-US" dirty="0" smtClean="0"/>
              <a:t>computer in </a:t>
            </a:r>
            <a:r>
              <a:rPr lang="en-US" dirty="0"/>
              <a:t>case there is a problem that you are unable to fix or rectify (however, this is not always the solution </a:t>
            </a:r>
            <a:r>
              <a:rPr lang="en-US" dirty="0" smtClean="0"/>
              <a:t>of a </a:t>
            </a:r>
            <a:r>
              <a:rPr lang="en-US" dirty="0"/>
              <a:t>problem</a:t>
            </a:r>
            <a:r>
              <a:rPr lang="en-US" dirty="0" smtClean="0"/>
              <a:t>).</a:t>
            </a:r>
          </a:p>
          <a:p>
            <a:r>
              <a:rPr lang="en-US" dirty="0" smtClean="0"/>
              <a:t>To </a:t>
            </a:r>
            <a:r>
              <a:rPr lang="en-US" dirty="0"/>
              <a:t>log off, restart, or shut down a </a:t>
            </a:r>
            <a:r>
              <a:rPr lang="en-US" dirty="0" smtClean="0"/>
              <a:t>computer, you need to first click </a:t>
            </a:r>
            <a:r>
              <a:rPr lang="en-US" dirty="0"/>
              <a:t>the </a:t>
            </a:r>
            <a:r>
              <a:rPr lang="en-US" b="1" dirty="0"/>
              <a:t>Start </a:t>
            </a:r>
            <a:r>
              <a:rPr lang="en-US" dirty="0" smtClean="0"/>
              <a:t>button and then place </a:t>
            </a:r>
            <a:r>
              <a:rPr lang="en-US" dirty="0"/>
              <a:t>the mouse pointer on the </a:t>
            </a:r>
            <a:r>
              <a:rPr lang="en-US" dirty="0" smtClean="0"/>
              <a:t>arrow button </a:t>
            </a:r>
            <a:r>
              <a:rPr lang="en-US" dirty="0"/>
              <a:t>next to the Shut down </a:t>
            </a:r>
            <a:r>
              <a:rPr lang="en-US" dirty="0" smtClean="0"/>
              <a:t>button on </a:t>
            </a:r>
            <a:r>
              <a:rPr lang="en-US" dirty="0"/>
              <a:t>the bottom-right corner of the </a:t>
            </a:r>
            <a:r>
              <a:rPr lang="en-US" dirty="0" smtClean="0"/>
              <a:t>Start menu</a:t>
            </a:r>
            <a:r>
              <a:rPr lang="en-US" dirty="0"/>
              <a:t>. </a:t>
            </a:r>
            <a:endParaRPr lang="en-US" dirty="0" smtClean="0"/>
          </a:p>
          <a:p>
            <a:r>
              <a:rPr lang="en-US" dirty="0" smtClean="0"/>
              <a:t>Now, a</a:t>
            </a:r>
            <a:r>
              <a:rPr lang="en-US" dirty="0" smtClean="0"/>
              <a:t> </a:t>
            </a:r>
            <a:r>
              <a:rPr lang="en-US" dirty="0"/>
              <a:t>drop-down list appears with </a:t>
            </a:r>
            <a:r>
              <a:rPr lang="en-US" dirty="0" smtClean="0"/>
              <a:t>the </a:t>
            </a:r>
            <a:r>
              <a:rPr lang="en-US" b="1" dirty="0" smtClean="0"/>
              <a:t>Switch </a:t>
            </a:r>
            <a:r>
              <a:rPr lang="en-US" b="1" dirty="0"/>
              <a:t>user</a:t>
            </a:r>
            <a:r>
              <a:rPr lang="en-US" dirty="0"/>
              <a:t>, </a:t>
            </a:r>
            <a:r>
              <a:rPr lang="en-US" b="1" dirty="0"/>
              <a:t>Log off</a:t>
            </a:r>
            <a:r>
              <a:rPr lang="en-US" dirty="0"/>
              <a:t>, </a:t>
            </a:r>
            <a:r>
              <a:rPr lang="en-US" b="1" dirty="0"/>
              <a:t>Lock, Restart </a:t>
            </a:r>
            <a:r>
              <a:rPr lang="en-US" dirty="0" smtClean="0"/>
              <a:t>and </a:t>
            </a:r>
            <a:r>
              <a:rPr lang="en-US" b="1" dirty="0" smtClean="0"/>
              <a:t>Sleep </a:t>
            </a:r>
            <a:r>
              <a:rPr lang="en-US" dirty="0" smtClean="0"/>
              <a:t>options</a:t>
            </a:r>
            <a:r>
              <a:rPr lang="en-US" dirty="0" smtClean="0"/>
              <a:t>.</a:t>
            </a:r>
            <a:endParaRPr lang="en-US" dirty="0" smtClean="0"/>
          </a:p>
        </p:txBody>
      </p:sp>
      <p:sp>
        <p:nvSpPr>
          <p:cNvPr id="3" name="Title 2"/>
          <p:cNvSpPr>
            <a:spLocks noGrp="1"/>
          </p:cNvSpPr>
          <p:nvPr>
            <p:ph type="ctrTitle"/>
          </p:nvPr>
        </p:nvSpPr>
        <p:spPr/>
        <p:txBody>
          <a:bodyPr/>
          <a:lstStyle/>
          <a:p>
            <a:r>
              <a:rPr lang="en-US" dirty="0">
                <a:solidFill>
                  <a:srgbClr val="0082DA"/>
                </a:solidFill>
              </a:rPr>
              <a:t>Session 7: Starting and Shutting Down a Computer</a:t>
            </a:r>
          </a:p>
        </p:txBody>
      </p:sp>
    </p:spTree>
    <p:extLst>
      <p:ext uri="{BB962C8B-B14F-4D97-AF65-F5344CB8AC3E}">
        <p14:creationId xmlns:p14="http://schemas.microsoft.com/office/powerpoint/2010/main" val="158433903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Now, select the option  to perform any </a:t>
            </a:r>
            <a:r>
              <a:rPr lang="en-US" dirty="0" smtClean="0"/>
              <a:t>of the </a:t>
            </a:r>
            <a:r>
              <a:rPr lang="en-US" dirty="0"/>
              <a:t>following </a:t>
            </a:r>
            <a:r>
              <a:rPr lang="en-US" dirty="0" smtClean="0"/>
              <a:t>tasks:</a:t>
            </a:r>
          </a:p>
          <a:p>
            <a:pPr lvl="1"/>
            <a:r>
              <a:rPr lang="en-US" i="1" dirty="0" smtClean="0"/>
              <a:t>Select </a:t>
            </a:r>
            <a:r>
              <a:rPr lang="en-US" dirty="0"/>
              <a:t>the </a:t>
            </a:r>
            <a:r>
              <a:rPr lang="en-US" b="1" dirty="0"/>
              <a:t>Switch user </a:t>
            </a:r>
            <a:r>
              <a:rPr lang="en-US" dirty="0"/>
              <a:t>option to log </a:t>
            </a:r>
            <a:r>
              <a:rPr lang="en-US" dirty="0" smtClean="0"/>
              <a:t>in with </a:t>
            </a:r>
            <a:r>
              <a:rPr lang="en-US" dirty="0"/>
              <a:t>another account in the </a:t>
            </a:r>
            <a:r>
              <a:rPr lang="en-US" dirty="0" smtClean="0"/>
              <a:t>computer.</a:t>
            </a:r>
          </a:p>
          <a:p>
            <a:pPr lvl="1"/>
            <a:r>
              <a:rPr lang="en-US" i="1" dirty="0" smtClean="0"/>
              <a:t>Select </a:t>
            </a:r>
            <a:r>
              <a:rPr lang="en-US" dirty="0"/>
              <a:t>the </a:t>
            </a:r>
            <a:r>
              <a:rPr lang="en-US" b="1" dirty="0"/>
              <a:t>Log off </a:t>
            </a:r>
            <a:r>
              <a:rPr lang="en-US" dirty="0"/>
              <a:t>option from the drop-down list to log off. You need to login again to work </a:t>
            </a:r>
            <a:r>
              <a:rPr lang="en-US" dirty="0" smtClean="0"/>
              <a:t>on the computer.</a:t>
            </a:r>
          </a:p>
          <a:p>
            <a:pPr lvl="1"/>
            <a:r>
              <a:rPr lang="en-US" i="1" dirty="0" smtClean="0"/>
              <a:t>Select </a:t>
            </a:r>
            <a:r>
              <a:rPr lang="en-US" dirty="0"/>
              <a:t>the </a:t>
            </a:r>
            <a:r>
              <a:rPr lang="en-US" b="1" dirty="0"/>
              <a:t>Lock </a:t>
            </a:r>
            <a:r>
              <a:rPr lang="en-US" dirty="0"/>
              <a:t>option to lock the computer</a:t>
            </a:r>
            <a:r>
              <a:rPr lang="en-US" dirty="0" smtClean="0"/>
              <a:t>.</a:t>
            </a:r>
          </a:p>
          <a:p>
            <a:pPr lvl="1"/>
            <a:r>
              <a:rPr lang="en-US" dirty="0" smtClean="0"/>
              <a:t></a:t>
            </a:r>
            <a:r>
              <a:rPr lang="en-US" i="1" dirty="0" smtClean="0"/>
              <a:t>Select </a:t>
            </a:r>
            <a:r>
              <a:rPr lang="en-US" dirty="0"/>
              <a:t>the </a:t>
            </a:r>
            <a:r>
              <a:rPr lang="en-US" b="1" dirty="0"/>
              <a:t>Restart </a:t>
            </a:r>
            <a:r>
              <a:rPr lang="en-US" dirty="0"/>
              <a:t>option from the drop-down list to restart the computer. This causes </a:t>
            </a:r>
            <a:r>
              <a:rPr lang="en-US" dirty="0" smtClean="0"/>
              <a:t>the computer </a:t>
            </a:r>
            <a:r>
              <a:rPr lang="en-US" dirty="0"/>
              <a:t>to </a:t>
            </a:r>
            <a:r>
              <a:rPr lang="en-US" dirty="0" smtClean="0"/>
              <a:t>reboot.</a:t>
            </a:r>
          </a:p>
          <a:p>
            <a:pPr lvl="1"/>
            <a:r>
              <a:rPr lang="en-US" i="1" dirty="0" smtClean="0"/>
              <a:t>Select </a:t>
            </a:r>
            <a:r>
              <a:rPr lang="en-US" dirty="0"/>
              <a:t>the </a:t>
            </a:r>
            <a:r>
              <a:rPr lang="en-US" b="1" dirty="0"/>
              <a:t>Sleep </a:t>
            </a:r>
            <a:r>
              <a:rPr lang="en-US" dirty="0"/>
              <a:t>option to sleep the computer. In Sleep mode, computer takes very little power</a:t>
            </a:r>
            <a:r>
              <a:rPr lang="en-US" dirty="0" smtClean="0"/>
              <a:t>.</a:t>
            </a:r>
          </a:p>
          <a:p>
            <a:r>
              <a:rPr lang="en-US" dirty="0"/>
              <a:t>You can switch on your computer again by performing the following </a:t>
            </a:r>
            <a:r>
              <a:rPr lang="en-US" dirty="0" smtClean="0"/>
              <a:t>steps:</a:t>
            </a:r>
          </a:p>
          <a:p>
            <a:pPr lvl="1"/>
            <a:r>
              <a:rPr lang="en-US" dirty="0" smtClean="0"/>
              <a:t>Switch </a:t>
            </a:r>
            <a:r>
              <a:rPr lang="en-US" dirty="0"/>
              <a:t>on the mains electricity </a:t>
            </a:r>
            <a:r>
              <a:rPr lang="en-US" dirty="0" smtClean="0"/>
              <a:t>button.</a:t>
            </a:r>
            <a:endParaRPr lang="en-US" dirty="0"/>
          </a:p>
          <a:p>
            <a:pPr lvl="1"/>
            <a:r>
              <a:rPr lang="en-US" dirty="0" smtClean="0"/>
              <a:t>Switch </a:t>
            </a:r>
            <a:r>
              <a:rPr lang="en-US" dirty="0"/>
              <a:t>on the UPS power </a:t>
            </a:r>
            <a:r>
              <a:rPr lang="en-US" dirty="0" smtClean="0"/>
              <a:t>button.</a:t>
            </a:r>
            <a:endParaRPr lang="en-US" dirty="0"/>
          </a:p>
          <a:p>
            <a:pPr lvl="1"/>
            <a:r>
              <a:rPr lang="en-US" dirty="0" smtClean="0"/>
              <a:t>Switch </a:t>
            </a:r>
            <a:r>
              <a:rPr lang="en-US" dirty="0"/>
              <a:t>on the CPU power </a:t>
            </a:r>
            <a:r>
              <a:rPr lang="en-US" dirty="0" smtClean="0"/>
              <a:t>button.</a:t>
            </a:r>
          </a:p>
          <a:p>
            <a:pPr lvl="1"/>
            <a:r>
              <a:rPr lang="en-US" i="1" dirty="0" smtClean="0"/>
              <a:t>Switch </a:t>
            </a:r>
            <a:r>
              <a:rPr lang="en-US" dirty="0"/>
              <a:t>on </a:t>
            </a:r>
            <a:r>
              <a:rPr lang="en-US" dirty="0" smtClean="0"/>
              <a:t>the </a:t>
            </a:r>
            <a:r>
              <a:rPr lang="en-US" dirty="0"/>
              <a:t>monitor power </a:t>
            </a:r>
            <a:r>
              <a:rPr lang="en-US" dirty="0" smtClean="0"/>
              <a:t>button.</a:t>
            </a:r>
          </a:p>
          <a:p>
            <a:r>
              <a:rPr lang="en-US" dirty="0"/>
              <a:t>The computer boots and displays the windows login screen.</a:t>
            </a:r>
          </a:p>
        </p:txBody>
      </p:sp>
      <p:sp>
        <p:nvSpPr>
          <p:cNvPr id="3" name="Title 2"/>
          <p:cNvSpPr>
            <a:spLocks noGrp="1"/>
          </p:cNvSpPr>
          <p:nvPr>
            <p:ph type="ctrTitle"/>
          </p:nvPr>
        </p:nvSpPr>
        <p:spPr/>
        <p:txBody>
          <a:bodyPr/>
          <a:lstStyle/>
          <a:p>
            <a:r>
              <a:rPr lang="en-US" dirty="0">
                <a:solidFill>
                  <a:srgbClr val="0082DA"/>
                </a:solidFill>
              </a:rPr>
              <a:t>Session 7: Starting and Shutting Down a Computer</a:t>
            </a:r>
          </a:p>
        </p:txBody>
      </p:sp>
    </p:spTree>
    <p:extLst>
      <p:ext uri="{BB962C8B-B14F-4D97-AF65-F5344CB8AC3E}">
        <p14:creationId xmlns:p14="http://schemas.microsoft.com/office/powerpoint/2010/main" val="35283052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10000"/>
              </a:lnSpc>
            </a:pPr>
            <a:r>
              <a:rPr lang="en-US" dirty="0"/>
              <a:t>The Internet refers to a collection of an infinite number of computers spread across the world. </a:t>
            </a:r>
            <a:endParaRPr lang="en-US" dirty="0" smtClean="0"/>
          </a:p>
          <a:p>
            <a:pPr>
              <a:lnSpc>
                <a:spcPct val="110000"/>
              </a:lnSpc>
            </a:pPr>
            <a:r>
              <a:rPr lang="en-US" dirty="0" smtClean="0"/>
              <a:t>It </a:t>
            </a:r>
            <a:r>
              <a:rPr lang="en-US" dirty="0"/>
              <a:t>is </a:t>
            </a:r>
            <a:r>
              <a:rPr lang="en-US" dirty="0" smtClean="0"/>
              <a:t>the largest </a:t>
            </a:r>
            <a:r>
              <a:rPr lang="en-US" dirty="0"/>
              <a:t>computer network (a group of interconnected computers that can interact with one </a:t>
            </a:r>
            <a:r>
              <a:rPr lang="en-US" dirty="0" smtClean="0"/>
              <a:t>another) in </a:t>
            </a:r>
            <a:r>
              <a:rPr lang="en-US" dirty="0"/>
              <a:t>the world. </a:t>
            </a:r>
            <a:endParaRPr lang="en-US" dirty="0" smtClean="0"/>
          </a:p>
          <a:p>
            <a:pPr>
              <a:lnSpc>
                <a:spcPct val="110000"/>
              </a:lnSpc>
            </a:pPr>
            <a:r>
              <a:rPr lang="en-US" dirty="0" smtClean="0"/>
              <a:t>The </a:t>
            </a:r>
            <a:r>
              <a:rPr lang="en-US" dirty="0"/>
              <a:t>Internet is also called a network of networks as it encompasses many small, </a:t>
            </a:r>
            <a:r>
              <a:rPr lang="en-US" dirty="0" smtClean="0"/>
              <a:t>medium and </a:t>
            </a:r>
            <a:r>
              <a:rPr lang="en-US" dirty="0"/>
              <a:t>large networks</a:t>
            </a:r>
            <a:r>
              <a:rPr lang="en-US" dirty="0" smtClean="0"/>
              <a:t>.</a:t>
            </a:r>
          </a:p>
          <a:p>
            <a:pPr>
              <a:lnSpc>
                <a:spcPct val="110000"/>
              </a:lnSpc>
            </a:pPr>
            <a:r>
              <a:rPr lang="en-US" dirty="0"/>
              <a:t>The Internet allows people to communicate with each other all over the world. </a:t>
            </a:r>
            <a:endParaRPr lang="en-US" dirty="0" smtClean="0"/>
          </a:p>
          <a:p>
            <a:pPr marL="0" indent="0">
              <a:buNone/>
            </a:pPr>
            <a:endParaRPr lang="en-US" dirty="0"/>
          </a:p>
        </p:txBody>
      </p:sp>
      <p:sp>
        <p:nvSpPr>
          <p:cNvPr id="3" name="Title 2"/>
          <p:cNvSpPr>
            <a:spLocks noGrp="1"/>
          </p:cNvSpPr>
          <p:nvPr>
            <p:ph type="ctrTitle"/>
          </p:nvPr>
        </p:nvSpPr>
        <p:spPr/>
        <p:txBody>
          <a:bodyPr/>
          <a:lstStyle/>
          <a:p>
            <a:r>
              <a:rPr lang="en-US" dirty="0">
                <a:solidFill>
                  <a:srgbClr val="0082DA"/>
                </a:solidFill>
              </a:rPr>
              <a:t>Session 8: Internet</a:t>
            </a:r>
          </a:p>
        </p:txBody>
      </p:sp>
    </p:spTree>
    <p:extLst>
      <p:ext uri="{BB962C8B-B14F-4D97-AF65-F5344CB8AC3E}">
        <p14:creationId xmlns:p14="http://schemas.microsoft.com/office/powerpoint/2010/main" val="266946100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10000"/>
              </a:lnSpc>
            </a:pPr>
            <a:r>
              <a:rPr lang="en-US" dirty="0"/>
              <a:t>The applications of the Internet are as follows</a:t>
            </a:r>
            <a:r>
              <a:rPr lang="en-US" dirty="0" smtClean="0"/>
              <a:t>:</a:t>
            </a:r>
          </a:p>
          <a:p>
            <a:pPr lvl="1">
              <a:lnSpc>
                <a:spcPct val="110000"/>
              </a:lnSpc>
            </a:pPr>
            <a:r>
              <a:rPr lang="en-US" b="1" dirty="0"/>
              <a:t>Surfing and Searching the Internet: </a:t>
            </a:r>
            <a:r>
              <a:rPr lang="en-US" dirty="0" smtClean="0"/>
              <a:t>Surfing </a:t>
            </a:r>
            <a:r>
              <a:rPr lang="en-US" dirty="0"/>
              <a:t>means moving from one website to the other using a Web browser. </a:t>
            </a:r>
            <a:r>
              <a:rPr lang="en-US" dirty="0" smtClean="0"/>
              <a:t>Searching the </a:t>
            </a:r>
            <a:r>
              <a:rPr lang="en-US" dirty="0"/>
              <a:t>Internet means exploring various websites and Web pages on the Internet for the </a:t>
            </a:r>
            <a:r>
              <a:rPr lang="en-US" dirty="0" smtClean="0"/>
              <a:t>desired information.</a:t>
            </a:r>
            <a:r>
              <a:rPr lang="en-US" dirty="0"/>
              <a:t> Some commonly used search </a:t>
            </a:r>
            <a:r>
              <a:rPr lang="en-US" dirty="0" smtClean="0"/>
              <a:t>engines are </a:t>
            </a:r>
            <a:r>
              <a:rPr lang="en-US" dirty="0"/>
              <a:t>Google (www.google.com), Bing (www.bing.com) and Yahoo (www.search.yahoo.com</a:t>
            </a:r>
            <a:r>
              <a:rPr lang="en-US" dirty="0" smtClean="0"/>
              <a:t>).</a:t>
            </a:r>
          </a:p>
          <a:p>
            <a:pPr lvl="1">
              <a:lnSpc>
                <a:spcPct val="110000"/>
              </a:lnSpc>
            </a:pPr>
            <a:r>
              <a:rPr lang="en-US" b="1" dirty="0"/>
              <a:t>Email: </a:t>
            </a:r>
            <a:r>
              <a:rPr lang="en-US" dirty="0"/>
              <a:t>Through email, you can communicate with anyone around the world by sending and </a:t>
            </a:r>
            <a:r>
              <a:rPr lang="en-US" dirty="0" smtClean="0"/>
              <a:t>receiving electronic </a:t>
            </a:r>
            <a:r>
              <a:rPr lang="en-US" dirty="0"/>
              <a:t>messages within seconds</a:t>
            </a:r>
            <a:r>
              <a:rPr lang="en-US" dirty="0" smtClean="0"/>
              <a:t>.</a:t>
            </a:r>
          </a:p>
          <a:p>
            <a:pPr lvl="1">
              <a:lnSpc>
                <a:spcPct val="110000"/>
              </a:lnSpc>
            </a:pPr>
            <a:r>
              <a:rPr lang="en-US" b="1" dirty="0"/>
              <a:t>Chatting: </a:t>
            </a:r>
            <a:r>
              <a:rPr lang="en-US" dirty="0"/>
              <a:t>Chat, as the name suggests, allows you to ‘talk’ real-time through messages</a:t>
            </a:r>
            <a:r>
              <a:rPr lang="en-US" dirty="0" smtClean="0"/>
              <a:t>.</a:t>
            </a:r>
          </a:p>
          <a:p>
            <a:pPr lvl="1">
              <a:lnSpc>
                <a:spcPct val="110000"/>
              </a:lnSpc>
            </a:pPr>
            <a:r>
              <a:rPr lang="en-US" b="1" dirty="0"/>
              <a:t>E-learning: </a:t>
            </a:r>
            <a:r>
              <a:rPr lang="en-US" dirty="0"/>
              <a:t>Electronic learning (e-learning) is the mode of acquiring knowledge by means of </a:t>
            </a:r>
            <a:r>
              <a:rPr lang="en-US" dirty="0" smtClean="0"/>
              <a:t>the Internet </a:t>
            </a:r>
            <a:r>
              <a:rPr lang="en-US" dirty="0"/>
              <a:t>and computer-based training programs</a:t>
            </a:r>
            <a:r>
              <a:rPr lang="en-US" dirty="0" smtClean="0"/>
              <a:t>.</a:t>
            </a:r>
          </a:p>
          <a:p>
            <a:pPr lvl="1">
              <a:lnSpc>
                <a:spcPct val="110000"/>
              </a:lnSpc>
            </a:pPr>
            <a:r>
              <a:rPr lang="en-US" b="1" dirty="0"/>
              <a:t>E-commerce: </a:t>
            </a:r>
            <a:r>
              <a:rPr lang="en-US" dirty="0" smtClean="0"/>
              <a:t>The </a:t>
            </a:r>
            <a:r>
              <a:rPr lang="en-US" dirty="0"/>
              <a:t>concept </a:t>
            </a:r>
            <a:r>
              <a:rPr lang="en-US" dirty="0" smtClean="0"/>
              <a:t>of e-commerce </a:t>
            </a:r>
            <a:r>
              <a:rPr lang="en-US" dirty="0"/>
              <a:t>is similar to commerce, which means transaction or exchange of goods and services</a:t>
            </a:r>
            <a:r>
              <a:rPr lang="en-US" dirty="0" smtClean="0"/>
              <a:t>.</a:t>
            </a:r>
          </a:p>
          <a:p>
            <a:pPr lvl="1">
              <a:lnSpc>
                <a:spcPct val="110000"/>
              </a:lnSpc>
            </a:pPr>
            <a:r>
              <a:rPr lang="en-US" b="1" dirty="0"/>
              <a:t>Entertainment: </a:t>
            </a:r>
            <a:r>
              <a:rPr lang="en-US" dirty="0"/>
              <a:t>The Internet is also a great medium of entertainment. You can use it to play </a:t>
            </a:r>
            <a:r>
              <a:rPr lang="en-US" dirty="0" smtClean="0"/>
              <a:t>music, videos </a:t>
            </a:r>
            <a:r>
              <a:rPr lang="en-US" dirty="0"/>
              <a:t>and games. For example, YouTube is one of the popular websites that provides videos online</a:t>
            </a:r>
            <a:r>
              <a:rPr lang="en-US" dirty="0" smtClean="0"/>
              <a:t>.</a:t>
            </a:r>
            <a:endParaRPr lang="en-US" dirty="0" smtClean="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Applications of Internet</a:t>
            </a:r>
          </a:p>
        </p:txBody>
      </p:sp>
    </p:spTree>
    <p:extLst>
      <p:ext uri="{BB962C8B-B14F-4D97-AF65-F5344CB8AC3E}">
        <p14:creationId xmlns:p14="http://schemas.microsoft.com/office/powerpoint/2010/main" val="21469051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A Web browser is an application that is used to access or retrieve information or resources from </a:t>
            </a:r>
            <a:r>
              <a:rPr lang="en-US" dirty="0" smtClean="0"/>
              <a:t>the Internet</a:t>
            </a:r>
            <a:r>
              <a:rPr lang="en-US" dirty="0"/>
              <a:t>. </a:t>
            </a:r>
            <a:endParaRPr lang="en-US" dirty="0" smtClean="0"/>
          </a:p>
          <a:p>
            <a:r>
              <a:rPr lang="en-US" dirty="0" smtClean="0"/>
              <a:t>This </a:t>
            </a:r>
            <a:r>
              <a:rPr lang="en-US" dirty="0"/>
              <a:t>information is available in different formats, such as audio and video files, text and </a:t>
            </a:r>
            <a:r>
              <a:rPr lang="en-US" dirty="0" smtClean="0"/>
              <a:t>images. </a:t>
            </a:r>
          </a:p>
          <a:p>
            <a:r>
              <a:rPr lang="en-US" dirty="0" smtClean="0"/>
              <a:t>Information </a:t>
            </a:r>
            <a:r>
              <a:rPr lang="en-US" dirty="0"/>
              <a:t>resources on the Internet are identified by Uniform Resource Locator (URL), which is a </a:t>
            </a:r>
            <a:r>
              <a:rPr lang="en-US" dirty="0" smtClean="0"/>
              <a:t>unique address </a:t>
            </a:r>
            <a:r>
              <a:rPr lang="en-US" dirty="0"/>
              <a:t>of each Web page</a:t>
            </a:r>
            <a:r>
              <a:rPr lang="en-US" dirty="0" smtClean="0"/>
              <a:t>.</a:t>
            </a:r>
          </a:p>
          <a:p>
            <a:r>
              <a:rPr lang="en-US" dirty="0"/>
              <a:t>Although a Web browser is specifically designed to access information </a:t>
            </a:r>
            <a:r>
              <a:rPr lang="en-US" dirty="0" smtClean="0"/>
              <a:t>from the </a:t>
            </a:r>
            <a:r>
              <a:rPr lang="en-US" dirty="0"/>
              <a:t>Internet, it can also be used to access resources on the local Intranet or files in a file system.</a:t>
            </a:r>
            <a:endParaRPr lang="en-US" dirty="0" smtClean="0"/>
          </a:p>
          <a:p>
            <a:r>
              <a:rPr lang="en-US" dirty="0" smtClean="0"/>
              <a:t>There are </a:t>
            </a:r>
            <a:r>
              <a:rPr lang="en-US" dirty="0"/>
              <a:t>two types of Web browsers:</a:t>
            </a:r>
          </a:p>
          <a:p>
            <a:pPr lvl="1"/>
            <a:r>
              <a:rPr lang="en-US" b="1" dirty="0"/>
              <a:t>Text Web browsers: </a:t>
            </a:r>
            <a:r>
              <a:rPr lang="en-US" dirty="0"/>
              <a:t>These Web browsers display only the text-based information. Lynx is </a:t>
            </a:r>
            <a:r>
              <a:rPr lang="en-US" dirty="0" smtClean="0"/>
              <a:t>an example </a:t>
            </a:r>
            <a:r>
              <a:rPr lang="en-US" dirty="0"/>
              <a:t>of a text-based browser, which provides access to the Internet in the text-only mode.</a:t>
            </a:r>
          </a:p>
          <a:p>
            <a:pPr lvl="1"/>
            <a:r>
              <a:rPr lang="en-US" b="1" dirty="0"/>
              <a:t>Graphical Web browsers: </a:t>
            </a:r>
            <a:r>
              <a:rPr lang="en-US" dirty="0"/>
              <a:t>These Web browsers support both text and graphic information. </a:t>
            </a:r>
            <a:r>
              <a:rPr lang="en-US" dirty="0" smtClean="0"/>
              <a:t>The Internet </a:t>
            </a:r>
            <a:r>
              <a:rPr lang="en-US" dirty="0"/>
              <a:t>Explorer, Mozilla Firefox and Google Chrome are examples of graphical Web browsers.</a:t>
            </a:r>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Web Browser</a:t>
            </a:r>
          </a:p>
        </p:txBody>
      </p:sp>
    </p:spTree>
    <p:extLst>
      <p:ext uri="{BB962C8B-B14F-4D97-AF65-F5344CB8AC3E}">
        <p14:creationId xmlns:p14="http://schemas.microsoft.com/office/powerpoint/2010/main" val="102620315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610600" cy="5410200"/>
          </a:xfrm>
        </p:spPr>
        <p:txBody>
          <a:bodyPr>
            <a:normAutofit/>
          </a:bodyPr>
          <a:lstStyle/>
          <a:p>
            <a:r>
              <a:rPr lang="en-US" dirty="0"/>
              <a:t>A Web page </a:t>
            </a:r>
            <a:r>
              <a:rPr lang="en-US" dirty="0" smtClean="0"/>
              <a:t>is a </a:t>
            </a:r>
            <a:r>
              <a:rPr lang="en-US" dirty="0"/>
              <a:t>hypertext document that contains the </a:t>
            </a:r>
            <a:r>
              <a:rPr lang="en-US" dirty="0" smtClean="0"/>
              <a:t>information. It </a:t>
            </a:r>
            <a:r>
              <a:rPr lang="en-US" dirty="0"/>
              <a:t>may contain hyperlinks that you can click to navigate to another section on the same Web page or </a:t>
            </a:r>
            <a:r>
              <a:rPr lang="en-US" dirty="0" smtClean="0"/>
              <a:t>a different </a:t>
            </a:r>
            <a:r>
              <a:rPr lang="en-US" dirty="0"/>
              <a:t>Web page.</a:t>
            </a:r>
          </a:p>
          <a:p>
            <a:r>
              <a:rPr lang="en-US" dirty="0"/>
              <a:t>A website is a collection of the related Web pages linked to each other by hyperlinks. These Web </a:t>
            </a:r>
            <a:r>
              <a:rPr lang="en-US" dirty="0" smtClean="0"/>
              <a:t>pages are </a:t>
            </a:r>
            <a:r>
              <a:rPr lang="en-US" dirty="0"/>
              <a:t>stored on a computer which is called a server. </a:t>
            </a:r>
            <a:endParaRPr lang="en-US" dirty="0" smtClean="0"/>
          </a:p>
          <a:p>
            <a:r>
              <a:rPr lang="en-US" dirty="0" smtClean="0"/>
              <a:t>A </a:t>
            </a:r>
            <a:r>
              <a:rPr lang="en-US" dirty="0"/>
              <a:t>server is a computer that serves or attends to </a:t>
            </a:r>
            <a:r>
              <a:rPr lang="en-US" dirty="0" smtClean="0"/>
              <a:t>the requests </a:t>
            </a:r>
            <a:r>
              <a:rPr lang="en-US" dirty="0"/>
              <a:t>of the other computers. </a:t>
            </a:r>
            <a:endParaRPr lang="en-US" dirty="0" smtClean="0"/>
          </a:p>
          <a:p>
            <a:r>
              <a:rPr lang="en-US" dirty="0" smtClean="0"/>
              <a:t>You </a:t>
            </a:r>
            <a:r>
              <a:rPr lang="en-US" dirty="0"/>
              <a:t>can access a website from your computer by typing its address </a:t>
            </a:r>
            <a:r>
              <a:rPr lang="en-US" dirty="0" smtClean="0"/>
              <a:t>in the </a:t>
            </a:r>
            <a:r>
              <a:rPr lang="en-US" dirty="0"/>
              <a:t>Address bar of the Web browser. </a:t>
            </a:r>
            <a:endParaRPr lang="en-US" dirty="0" smtClean="0"/>
          </a:p>
          <a:p>
            <a:r>
              <a:rPr lang="en-US" dirty="0" smtClean="0"/>
              <a:t>The </a:t>
            </a:r>
            <a:r>
              <a:rPr lang="en-US" dirty="0"/>
              <a:t>following two terms are associated with a website:</a:t>
            </a:r>
          </a:p>
          <a:p>
            <a:pPr lvl="1"/>
            <a:r>
              <a:rPr lang="en-US" b="1" dirty="0"/>
              <a:t>Home page: </a:t>
            </a:r>
            <a:r>
              <a:rPr lang="en-US" dirty="0"/>
              <a:t>It refers to the main page of a website. Whenever you open or access a website, </a:t>
            </a:r>
            <a:r>
              <a:rPr lang="en-US" dirty="0" smtClean="0"/>
              <a:t>the home </a:t>
            </a:r>
            <a:r>
              <a:rPr lang="en-US" dirty="0"/>
              <a:t>page of that website is displayed first on your screen.</a:t>
            </a:r>
          </a:p>
          <a:p>
            <a:pPr lvl="1"/>
            <a:r>
              <a:rPr lang="en-US" b="1" dirty="0"/>
              <a:t>Web portal: </a:t>
            </a:r>
            <a:r>
              <a:rPr lang="en-US" dirty="0"/>
              <a:t>It refers to a website that presents information from several sources. It also </a:t>
            </a:r>
            <a:r>
              <a:rPr lang="en-US" dirty="0" smtClean="0"/>
              <a:t>contains hyperlinks </a:t>
            </a:r>
            <a:r>
              <a:rPr lang="en-US" dirty="0"/>
              <a:t>to many other websites. When you click any of these hyperlinks, you are redirected </a:t>
            </a:r>
            <a:r>
              <a:rPr lang="en-US" dirty="0" smtClean="0"/>
              <a:t>to the </a:t>
            </a:r>
            <a:r>
              <a:rPr lang="en-US" dirty="0"/>
              <a:t>respective Web page. An example of a Web portal is www.yahoo.com.</a:t>
            </a:r>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Websites and Web Pages</a:t>
            </a:r>
          </a:p>
        </p:txBody>
      </p:sp>
    </p:spTree>
    <p:extLst>
      <p:ext uri="{BB962C8B-B14F-4D97-AF65-F5344CB8AC3E}">
        <p14:creationId xmlns:p14="http://schemas.microsoft.com/office/powerpoint/2010/main" val="151010398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5715000" cy="5488276"/>
          </a:xfrm>
        </p:spPr>
        <p:txBody>
          <a:bodyPr>
            <a:normAutofit/>
          </a:bodyPr>
          <a:lstStyle/>
          <a:p>
            <a:r>
              <a:rPr lang="en-US" dirty="0"/>
              <a:t>Some commonly used ICT tools are mobile, tablet, radio, television and email. </a:t>
            </a:r>
            <a:endParaRPr lang="en-US" dirty="0" smtClean="0"/>
          </a:p>
          <a:p>
            <a:r>
              <a:rPr lang="en-US" dirty="0" smtClean="0"/>
              <a:t>These </a:t>
            </a:r>
            <a:r>
              <a:rPr lang="en-US" dirty="0"/>
              <a:t>tools help </a:t>
            </a:r>
            <a:r>
              <a:rPr lang="en-US" dirty="0" smtClean="0"/>
              <a:t>in the </a:t>
            </a:r>
            <a:r>
              <a:rPr lang="en-US" dirty="0"/>
              <a:t>communication and broadcasting of information</a:t>
            </a:r>
            <a:r>
              <a:rPr lang="en-US" dirty="0" smtClean="0"/>
              <a:t>. </a:t>
            </a:r>
          </a:p>
          <a:p>
            <a:r>
              <a:rPr lang="en-US" dirty="0" smtClean="0"/>
              <a:t>The description of these tools are as follows:</a:t>
            </a:r>
          </a:p>
          <a:p>
            <a:pPr lvl="1"/>
            <a:r>
              <a:rPr lang="en-US" b="1" dirty="0"/>
              <a:t>Mobile </a:t>
            </a:r>
            <a:r>
              <a:rPr lang="en-US" b="1" dirty="0" smtClean="0"/>
              <a:t>Phone: </a:t>
            </a:r>
            <a:r>
              <a:rPr lang="en-US" dirty="0" smtClean="0"/>
              <a:t>A </a:t>
            </a:r>
            <a:r>
              <a:rPr lang="en-US" dirty="0"/>
              <a:t>mobile phone is a device that helps you in performing different tasks such </a:t>
            </a:r>
            <a:r>
              <a:rPr lang="en-US" dirty="0" smtClean="0"/>
              <a:t>as making </a:t>
            </a:r>
            <a:r>
              <a:rPr lang="en-US" dirty="0"/>
              <a:t>and receiving phone calls, sending or receiving messages, making </a:t>
            </a:r>
            <a:r>
              <a:rPr lang="en-US" dirty="0" smtClean="0"/>
              <a:t>video calls</a:t>
            </a:r>
            <a:r>
              <a:rPr lang="en-US" dirty="0"/>
              <a:t>, etc. Today, mobile phones are smart phones which can perform almost </a:t>
            </a:r>
            <a:r>
              <a:rPr lang="en-US" dirty="0" smtClean="0"/>
              <a:t>every task </a:t>
            </a:r>
            <a:r>
              <a:rPr lang="en-US" dirty="0"/>
              <a:t>that a computer can perform. </a:t>
            </a:r>
            <a:r>
              <a:rPr lang="en-US" dirty="0" smtClean="0"/>
              <a:t>The given figure </a:t>
            </a:r>
            <a:r>
              <a:rPr lang="en-US" dirty="0"/>
              <a:t>shows a </a:t>
            </a:r>
            <a:r>
              <a:rPr lang="en-US" dirty="0" smtClean="0"/>
              <a:t>smartphone</a:t>
            </a:r>
            <a:r>
              <a:rPr lang="en-US" dirty="0"/>
              <a:t>.</a:t>
            </a:r>
            <a:endParaRPr lang="en-US" dirty="0" smtClean="0"/>
          </a:p>
          <a:p>
            <a:pPr lvl="1"/>
            <a:r>
              <a:rPr lang="en-US" b="1" dirty="0" smtClean="0"/>
              <a:t>Tablet: </a:t>
            </a:r>
            <a:r>
              <a:rPr lang="en-US" dirty="0" smtClean="0"/>
              <a:t>A </a:t>
            </a:r>
            <a:r>
              <a:rPr lang="en-US" dirty="0"/>
              <a:t>tablet is a type of portable computer which has a flat surface and can be </a:t>
            </a:r>
            <a:r>
              <a:rPr lang="en-US" dirty="0" smtClean="0"/>
              <a:t>operated by </a:t>
            </a:r>
            <a:r>
              <a:rPr lang="en-US" dirty="0"/>
              <a:t>using your fingers or a special pen. It has memory for storing data and can </a:t>
            </a:r>
            <a:r>
              <a:rPr lang="en-US" dirty="0" smtClean="0"/>
              <a:t>also be </a:t>
            </a:r>
            <a:r>
              <a:rPr lang="en-US" dirty="0"/>
              <a:t>used to run Internet and make calls. The tablet computer has an internal </a:t>
            </a:r>
            <a:r>
              <a:rPr lang="en-US" dirty="0" smtClean="0"/>
              <a:t>battery which </a:t>
            </a:r>
            <a:r>
              <a:rPr lang="en-US" dirty="0"/>
              <a:t>needs to be charged from time to time</a:t>
            </a:r>
            <a:r>
              <a:rPr lang="en-US" dirty="0" smtClean="0"/>
              <a:t>. </a:t>
            </a:r>
            <a:r>
              <a:rPr lang="en-US" dirty="0"/>
              <a:t>The given figure </a:t>
            </a:r>
            <a:r>
              <a:rPr lang="en-US" dirty="0" smtClean="0"/>
              <a:t>shows </a:t>
            </a:r>
            <a:r>
              <a:rPr lang="en-US" dirty="0"/>
              <a:t>a </a:t>
            </a:r>
            <a:r>
              <a:rPr lang="en-US" dirty="0" smtClean="0"/>
              <a:t>tablet.</a:t>
            </a:r>
            <a:endParaRPr lang="en-US" dirty="0"/>
          </a:p>
          <a:p>
            <a:pPr lvl="1"/>
            <a:endParaRPr lang="en-US" dirty="0"/>
          </a:p>
        </p:txBody>
      </p:sp>
      <p:sp>
        <p:nvSpPr>
          <p:cNvPr id="3" name="Title 2"/>
          <p:cNvSpPr>
            <a:spLocks noGrp="1"/>
          </p:cNvSpPr>
          <p:nvPr>
            <p:ph type="ctrTitle"/>
          </p:nvPr>
        </p:nvSpPr>
        <p:spPr/>
        <p:txBody>
          <a:bodyPr/>
          <a:lstStyle/>
          <a:p>
            <a:r>
              <a:rPr lang="en-US" dirty="0">
                <a:solidFill>
                  <a:srgbClr val="0082DA"/>
                </a:solidFill>
              </a:rPr>
              <a:t>Session 2: ICT Tools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7729" y="1256485"/>
            <a:ext cx="1371600" cy="2532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7729" y="4035056"/>
            <a:ext cx="1847850" cy="2346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Elbow Connector 8"/>
          <p:cNvCxnSpPr/>
          <p:nvPr/>
        </p:nvCxnSpPr>
        <p:spPr>
          <a:xfrm>
            <a:off x="7391960" y="2201304"/>
            <a:ext cx="494179" cy="457200"/>
          </a:xfrm>
          <a:prstGeom prst="bentConnector3">
            <a:avLst/>
          </a:prstGeom>
          <a:ln w="19050">
            <a:solidFill>
              <a:srgbClr val="0087E2"/>
            </a:solidFill>
            <a:tailEnd type="triangle"/>
          </a:ln>
        </p:spPr>
        <p:style>
          <a:lnRef idx="1">
            <a:schemeClr val="accent1"/>
          </a:lnRef>
          <a:fillRef idx="0">
            <a:schemeClr val="accent1"/>
          </a:fillRef>
          <a:effectRef idx="0">
            <a:schemeClr val="accent1"/>
          </a:effectRef>
          <a:fontRef idx="minor">
            <a:schemeClr val="tx1"/>
          </a:fontRef>
        </p:style>
      </p:cxnSp>
      <p:sp>
        <p:nvSpPr>
          <p:cNvPr id="13" name="Content Placeholder 1"/>
          <p:cNvSpPr txBox="1">
            <a:spLocks/>
          </p:cNvSpPr>
          <p:nvPr/>
        </p:nvSpPr>
        <p:spPr>
          <a:xfrm>
            <a:off x="8305800" y="5284329"/>
            <a:ext cx="706531" cy="304800"/>
          </a:xfrm>
          <a:prstGeom prst="rect">
            <a:avLst/>
          </a:prstGeom>
        </p:spPr>
        <p:txBody>
          <a:bodyPr vert="horz" lIns="91440" tIns="45720" rIns="91440" bIns="45720" rtlCol="0">
            <a:normAutofit/>
          </a:bodyPr>
          <a:lstStyle>
            <a:lvl1pPr marL="457200" indent="-457200" algn="l" defTabSz="914400" rtl="0" eaLnBrk="1" latinLnBrk="0" hangingPunct="1">
              <a:spcBef>
                <a:spcPts val="400"/>
              </a:spcBef>
              <a:buClr>
                <a:srgbClr val="0082DA"/>
              </a:buClr>
              <a:buFont typeface="Wingdings" panose="05000000000000000000" pitchFamily="2" charset="2"/>
              <a:buChar char="Ø"/>
              <a:defRPr sz="2000" kern="1200" baseline="0">
                <a:solidFill>
                  <a:schemeClr val="tx1"/>
                </a:solidFill>
                <a:latin typeface="Calibri" panose="020F0502020204030204" pitchFamily="34" charset="0"/>
                <a:ea typeface="+mn-ea"/>
                <a:cs typeface="+mn-cs"/>
              </a:defRPr>
            </a:lvl1pPr>
            <a:lvl2pPr marL="731520" indent="-274320" algn="l" defTabSz="914400" rtl="0" eaLnBrk="1" latinLnBrk="0" hangingPunct="1">
              <a:spcBef>
                <a:spcPts val="400"/>
              </a:spcBef>
              <a:buClr>
                <a:srgbClr val="0082DA"/>
              </a:buClr>
              <a:buFont typeface="Wingdings" panose="05000000000000000000" pitchFamily="2" charset="2"/>
              <a:buChar char="q"/>
              <a:defRPr sz="17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spcBef>
                <a:spcPts val="400"/>
              </a:spcBef>
              <a:buClr>
                <a:srgbClr val="0082DA"/>
              </a:buClr>
              <a:buFont typeface="Wingdings" panose="05000000000000000000" pitchFamily="2" charset="2"/>
              <a:buChar char="§"/>
              <a:defRPr sz="15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dirty="0" smtClean="0"/>
              <a:t>Tablet</a:t>
            </a:r>
            <a:endParaRPr lang="en-US" sz="1400" dirty="0"/>
          </a:p>
        </p:txBody>
      </p:sp>
      <p:sp>
        <p:nvSpPr>
          <p:cNvPr id="14" name="Content Placeholder 1"/>
          <p:cNvSpPr txBox="1">
            <a:spLocks/>
          </p:cNvSpPr>
          <p:nvPr/>
        </p:nvSpPr>
        <p:spPr>
          <a:xfrm>
            <a:off x="7848600" y="2539620"/>
            <a:ext cx="1132354" cy="255006"/>
          </a:xfrm>
          <a:prstGeom prst="rect">
            <a:avLst/>
          </a:prstGeom>
        </p:spPr>
        <p:txBody>
          <a:bodyPr vert="horz" lIns="91440" tIns="45720" rIns="91440" bIns="45720" rtlCol="0">
            <a:normAutofit fontScale="92500" lnSpcReduction="20000"/>
          </a:bodyPr>
          <a:lstStyle>
            <a:lvl1pPr marL="457200" indent="-457200" algn="l" defTabSz="914400" rtl="0" eaLnBrk="1" latinLnBrk="0" hangingPunct="1">
              <a:spcBef>
                <a:spcPts val="400"/>
              </a:spcBef>
              <a:buClr>
                <a:srgbClr val="0082DA"/>
              </a:buClr>
              <a:buFont typeface="Wingdings" panose="05000000000000000000" pitchFamily="2" charset="2"/>
              <a:buChar char="Ø"/>
              <a:defRPr sz="2000" kern="1200" baseline="0">
                <a:solidFill>
                  <a:schemeClr val="tx1"/>
                </a:solidFill>
                <a:latin typeface="Calibri" panose="020F0502020204030204" pitchFamily="34" charset="0"/>
                <a:ea typeface="+mn-ea"/>
                <a:cs typeface="+mn-cs"/>
              </a:defRPr>
            </a:lvl1pPr>
            <a:lvl2pPr marL="731520" indent="-274320" algn="l" defTabSz="914400" rtl="0" eaLnBrk="1" latinLnBrk="0" hangingPunct="1">
              <a:spcBef>
                <a:spcPts val="400"/>
              </a:spcBef>
              <a:buClr>
                <a:srgbClr val="0082DA"/>
              </a:buClr>
              <a:buFont typeface="Wingdings" panose="05000000000000000000" pitchFamily="2" charset="2"/>
              <a:buChar char="q"/>
              <a:defRPr sz="17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spcBef>
                <a:spcPts val="400"/>
              </a:spcBef>
              <a:buClr>
                <a:srgbClr val="0082DA"/>
              </a:buClr>
              <a:buFont typeface="Wingdings" panose="05000000000000000000" pitchFamily="2" charset="2"/>
              <a:buChar char="§"/>
              <a:defRPr sz="15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dirty="0" smtClean="0"/>
              <a:t>Smartphone</a:t>
            </a:r>
          </a:p>
        </p:txBody>
      </p:sp>
      <p:cxnSp>
        <p:nvCxnSpPr>
          <p:cNvPr id="16" name="Elbow Connector 15"/>
          <p:cNvCxnSpPr/>
          <p:nvPr/>
        </p:nvCxnSpPr>
        <p:spPr>
          <a:xfrm>
            <a:off x="7867650" y="4979529"/>
            <a:ext cx="494179" cy="457200"/>
          </a:xfrm>
          <a:prstGeom prst="bentConnector3">
            <a:avLst/>
          </a:prstGeom>
          <a:ln w="19050">
            <a:solidFill>
              <a:srgbClr val="0087E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578500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Email (Electronic mail) represents a mode of communication in which a user can send electronic </a:t>
            </a:r>
            <a:r>
              <a:rPr lang="en-US" dirty="0" smtClean="0"/>
              <a:t>messages to </a:t>
            </a:r>
            <a:r>
              <a:rPr lang="en-US" dirty="0"/>
              <a:t>other users through the Internet. </a:t>
            </a:r>
            <a:endParaRPr lang="en-US" dirty="0" smtClean="0"/>
          </a:p>
          <a:p>
            <a:r>
              <a:rPr lang="en-US" dirty="0" smtClean="0"/>
              <a:t>The </a:t>
            </a:r>
            <a:r>
              <a:rPr lang="en-US" dirty="0"/>
              <a:t>electronic message is delivered to the user in his or her </a:t>
            </a:r>
            <a:r>
              <a:rPr lang="en-US" dirty="0" smtClean="0"/>
              <a:t>email account</a:t>
            </a:r>
            <a:r>
              <a:rPr lang="en-US" dirty="0"/>
              <a:t>. Email provides a convenient way to exchange digital messages across the Internet. </a:t>
            </a:r>
            <a:endParaRPr lang="en-US" dirty="0" smtClean="0"/>
          </a:p>
          <a:p>
            <a:r>
              <a:rPr lang="en-US" dirty="0" smtClean="0"/>
              <a:t>It </a:t>
            </a:r>
            <a:r>
              <a:rPr lang="en-US" dirty="0"/>
              <a:t>is a </a:t>
            </a:r>
            <a:r>
              <a:rPr lang="en-US" dirty="0" smtClean="0"/>
              <a:t>mode that </a:t>
            </a:r>
            <a:r>
              <a:rPr lang="en-US" dirty="0"/>
              <a:t>allows groups as well as individual users to share ideas, information, etc., with each other. </a:t>
            </a:r>
            <a:endParaRPr lang="en-US" dirty="0" smtClean="0"/>
          </a:p>
          <a:p>
            <a:r>
              <a:rPr lang="en-US" dirty="0" smtClean="0"/>
              <a:t>It </a:t>
            </a:r>
            <a:r>
              <a:rPr lang="en-US" dirty="0"/>
              <a:t>is </a:t>
            </a:r>
            <a:r>
              <a:rPr lang="en-US" dirty="0" smtClean="0"/>
              <a:t>also a </a:t>
            </a:r>
            <a:r>
              <a:rPr lang="en-US" dirty="0"/>
              <a:t>preferred way for the organizations to conduct communication within the organization and inform </a:t>
            </a:r>
            <a:r>
              <a:rPr lang="en-US" dirty="0" smtClean="0"/>
              <a:t>the customers </a:t>
            </a:r>
            <a:r>
              <a:rPr lang="en-US" dirty="0"/>
              <a:t>about their new or existing products and the discounts they are offering. </a:t>
            </a:r>
            <a:endParaRPr lang="en-US" dirty="0" smtClean="0"/>
          </a:p>
          <a:p>
            <a:r>
              <a:rPr lang="en-US" dirty="0" smtClean="0"/>
              <a:t>You </a:t>
            </a:r>
            <a:r>
              <a:rPr lang="en-US" dirty="0"/>
              <a:t>can send </a:t>
            </a:r>
            <a:r>
              <a:rPr lang="en-US" dirty="0" smtClean="0"/>
              <a:t>and receive </a:t>
            </a:r>
            <a:r>
              <a:rPr lang="en-US" dirty="0"/>
              <a:t>email messages either by using an email server in a Web browser or email client application, </a:t>
            </a:r>
            <a:r>
              <a:rPr lang="en-US" dirty="0" smtClean="0"/>
              <a:t>such as </a:t>
            </a:r>
            <a:r>
              <a:rPr lang="en-US" dirty="0"/>
              <a:t>Mozilla Thunderbird and Microsoft Outlook.</a:t>
            </a:r>
          </a:p>
        </p:txBody>
      </p:sp>
      <p:sp>
        <p:nvSpPr>
          <p:cNvPr id="3" name="Title 2"/>
          <p:cNvSpPr>
            <a:spLocks noGrp="1"/>
          </p:cNvSpPr>
          <p:nvPr>
            <p:ph type="ctrTitle"/>
          </p:nvPr>
        </p:nvSpPr>
        <p:spPr/>
        <p:txBody>
          <a:bodyPr/>
          <a:lstStyle/>
          <a:p>
            <a:r>
              <a:rPr lang="en-US" dirty="0">
                <a:solidFill>
                  <a:srgbClr val="0082DA"/>
                </a:solidFill>
              </a:rPr>
              <a:t>Session 9: Email Applications</a:t>
            </a:r>
          </a:p>
        </p:txBody>
      </p:sp>
    </p:spTree>
    <p:extLst>
      <p:ext uri="{BB962C8B-B14F-4D97-AF65-F5344CB8AC3E}">
        <p14:creationId xmlns:p14="http://schemas.microsoft.com/office/powerpoint/2010/main" val="365652739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610600" cy="5181600"/>
          </a:xfrm>
        </p:spPr>
        <p:txBody>
          <a:bodyPr>
            <a:noAutofit/>
          </a:bodyPr>
          <a:lstStyle/>
          <a:p>
            <a:r>
              <a:rPr lang="en-US" dirty="0"/>
              <a:t>In order to send an email, you need to specify the email address of the </a:t>
            </a:r>
            <a:r>
              <a:rPr lang="en-US" dirty="0" smtClean="0"/>
              <a:t>receiver.</a:t>
            </a:r>
          </a:p>
          <a:p>
            <a:r>
              <a:rPr lang="en-US" dirty="0" smtClean="0"/>
              <a:t>The </a:t>
            </a:r>
            <a:r>
              <a:rPr lang="en-US" dirty="0"/>
              <a:t>format of the </a:t>
            </a:r>
            <a:r>
              <a:rPr lang="en-US" dirty="0" smtClean="0"/>
              <a:t>email address </a:t>
            </a:r>
            <a:r>
              <a:rPr lang="en-US" dirty="0"/>
              <a:t>is:</a:t>
            </a:r>
          </a:p>
          <a:p>
            <a:pPr marL="0" indent="0">
              <a:buNone/>
            </a:pPr>
            <a:r>
              <a:rPr lang="en-US" dirty="0" smtClean="0"/>
              <a:t>	</a:t>
            </a:r>
            <a:r>
              <a:rPr lang="en-US" dirty="0" err="1" smtClean="0"/>
              <a:t>username@domainname</a:t>
            </a:r>
            <a:endParaRPr lang="en-US" dirty="0" smtClean="0"/>
          </a:p>
          <a:p>
            <a:r>
              <a:rPr lang="en-US" dirty="0"/>
              <a:t>Before using the email service, you need to create an </a:t>
            </a:r>
            <a:r>
              <a:rPr lang="en-US" dirty="0" smtClean="0"/>
              <a:t>email </a:t>
            </a:r>
            <a:r>
              <a:rPr lang="en-US" dirty="0"/>
              <a:t>account.</a:t>
            </a:r>
          </a:p>
          <a:p>
            <a:pPr marL="0" indent="0">
              <a:buNone/>
            </a:pPr>
            <a:endParaRPr lang="en-US" dirty="0" smtClean="0"/>
          </a:p>
          <a:p>
            <a:endParaRPr lang="en-US" dirty="0" smtClean="0"/>
          </a:p>
          <a:p>
            <a:endParaRPr lang="en-US" dirty="0"/>
          </a:p>
          <a:p>
            <a:endParaRPr lang="en-US" dirty="0" smtClean="0"/>
          </a:p>
          <a:p>
            <a:pPr marL="0" indent="0">
              <a:buNone/>
            </a:pPr>
            <a:endParaRPr lang="en-US" dirty="0" smtClean="0"/>
          </a:p>
          <a:p>
            <a:pPr marL="0" indent="0">
              <a:buNone/>
            </a:pPr>
            <a:endParaRPr lang="en-US" dirty="0" smtClean="0"/>
          </a:p>
          <a:p>
            <a:pPr marL="0" indent="0">
              <a:buNone/>
            </a:pPr>
            <a:endParaRPr lang="en-US" dirty="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Email Accounts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200400"/>
            <a:ext cx="4286437"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4800" y="2971800"/>
            <a:ext cx="4191000" cy="4124206"/>
          </a:xfrm>
          <a:prstGeom prst="rect">
            <a:avLst/>
          </a:prstGeom>
          <a:noFill/>
        </p:spPr>
        <p:txBody>
          <a:bodyPr wrap="square" rtlCol="0">
            <a:spAutoFit/>
          </a:bodyPr>
          <a:lstStyle/>
          <a:p>
            <a:pPr marL="458788" indent="-458788">
              <a:lnSpc>
                <a:spcPct val="110000"/>
              </a:lnSpc>
              <a:buClr>
                <a:srgbClr val="0082DA"/>
              </a:buClr>
              <a:buFont typeface="Wingdings" panose="05000000000000000000" pitchFamily="2" charset="2"/>
              <a:buChar char="Ø"/>
            </a:pPr>
            <a:r>
              <a:rPr lang="en-US" sz="2000" dirty="0" smtClean="0"/>
              <a:t>You </a:t>
            </a:r>
            <a:r>
              <a:rPr lang="en-US" sz="2000" dirty="0"/>
              <a:t>can create a free Internet based email account on email servers, such as Gmail, Yahoo mail, </a:t>
            </a:r>
            <a:r>
              <a:rPr lang="en-US" sz="2000" dirty="0" err="1"/>
              <a:t>Rediffmail</a:t>
            </a:r>
            <a:r>
              <a:rPr lang="en-US" sz="2000" dirty="0"/>
              <a:t>, Hotmail, </a:t>
            </a:r>
            <a:r>
              <a:rPr lang="en-US" sz="2000" dirty="0" smtClean="0"/>
              <a:t>etc.</a:t>
            </a:r>
          </a:p>
          <a:p>
            <a:pPr marL="458788" indent="-458788">
              <a:lnSpc>
                <a:spcPct val="110000"/>
              </a:lnSpc>
              <a:buClr>
                <a:srgbClr val="0082DA"/>
              </a:buClr>
              <a:buFont typeface="Wingdings" panose="05000000000000000000" pitchFamily="2" charset="2"/>
              <a:buChar char="Ø"/>
            </a:pPr>
            <a:r>
              <a:rPr lang="en-US" sz="2000" dirty="0" smtClean="0"/>
              <a:t>For </a:t>
            </a:r>
            <a:r>
              <a:rPr lang="en-US" sz="2000" dirty="0"/>
              <a:t>example, we can log on to the website http://www.gmail.com and create a free account by filling up all the essential details in the required fields, such as Name, Username, Password, etc</a:t>
            </a:r>
            <a:r>
              <a:rPr lang="en-US" sz="2000" dirty="0" smtClean="0"/>
              <a:t>. as shown in the given figure</a:t>
            </a:r>
            <a:endParaRPr lang="en-US" sz="2000" dirty="0"/>
          </a:p>
          <a:p>
            <a:pPr marL="458788" indent="-458788">
              <a:buClr>
                <a:srgbClr val="0082DA"/>
              </a:buClr>
              <a:buFont typeface="Wingdings" panose="05000000000000000000" pitchFamily="2" charset="2"/>
              <a:buChar char="Ø"/>
            </a:pPr>
            <a:endParaRPr lang="en-US" sz="2000" dirty="0"/>
          </a:p>
        </p:txBody>
      </p:sp>
    </p:spTree>
    <p:extLst>
      <p:ext uri="{BB962C8B-B14F-4D97-AF65-F5344CB8AC3E}">
        <p14:creationId xmlns:p14="http://schemas.microsoft.com/office/powerpoint/2010/main" val="27529773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After creating an email account, the next step </a:t>
            </a:r>
            <a:r>
              <a:rPr lang="en-US" dirty="0" smtClean="0"/>
              <a:t>is </a:t>
            </a:r>
            <a:r>
              <a:rPr lang="en-US" dirty="0"/>
              <a:t>to log on to the </a:t>
            </a:r>
            <a:r>
              <a:rPr lang="en-US" dirty="0" smtClean="0"/>
              <a:t>account and </a:t>
            </a:r>
            <a:r>
              <a:rPr lang="en-US" dirty="0"/>
              <a:t>check your email. </a:t>
            </a:r>
            <a:endParaRPr lang="en-US" dirty="0" smtClean="0"/>
          </a:p>
          <a:p>
            <a:r>
              <a:rPr lang="en-US" dirty="0" smtClean="0"/>
              <a:t>After </a:t>
            </a:r>
            <a:r>
              <a:rPr lang="en-US" dirty="0"/>
              <a:t>reading an email message, you can send a reply mail or forward the message to other users.</a:t>
            </a:r>
          </a:p>
          <a:p>
            <a:r>
              <a:rPr lang="en-US" dirty="0"/>
              <a:t>Sending an email is a very simple process. </a:t>
            </a:r>
            <a:endParaRPr lang="en-US" dirty="0" smtClean="0"/>
          </a:p>
          <a:p>
            <a:r>
              <a:rPr lang="en-US" dirty="0" smtClean="0"/>
              <a:t>You can send </a:t>
            </a:r>
            <a:r>
              <a:rPr lang="en-US" dirty="0"/>
              <a:t>an email </a:t>
            </a:r>
            <a:r>
              <a:rPr lang="en-US" dirty="0" smtClean="0"/>
              <a:t>message by using the following process:</a:t>
            </a:r>
          </a:p>
          <a:p>
            <a:pPr lvl="1"/>
            <a:r>
              <a:rPr lang="en-US" i="1" dirty="0"/>
              <a:t>Click </a:t>
            </a:r>
            <a:r>
              <a:rPr lang="en-US" dirty="0"/>
              <a:t>the </a:t>
            </a:r>
            <a:r>
              <a:rPr lang="en-US" b="1" dirty="0"/>
              <a:t>COMPOSE </a:t>
            </a:r>
            <a:r>
              <a:rPr lang="en-US" dirty="0"/>
              <a:t>button. The New Message pop-up window opens.</a:t>
            </a:r>
          </a:p>
          <a:p>
            <a:pPr lvl="1"/>
            <a:r>
              <a:rPr lang="en-US" i="1" dirty="0" smtClean="0"/>
              <a:t>Type </a:t>
            </a:r>
            <a:r>
              <a:rPr lang="en-US" dirty="0"/>
              <a:t>the email addresses of the recipient(s) in the To text box, the subject of your email message </a:t>
            </a:r>
            <a:r>
              <a:rPr lang="en-US" dirty="0" smtClean="0"/>
              <a:t>in the </a:t>
            </a:r>
            <a:r>
              <a:rPr lang="en-US" dirty="0"/>
              <a:t>Subject text box and your email message in the text area.</a:t>
            </a:r>
          </a:p>
          <a:p>
            <a:pPr lvl="1"/>
            <a:r>
              <a:rPr lang="en-US" dirty="0" smtClean="0"/>
              <a:t>Click </a:t>
            </a:r>
            <a:r>
              <a:rPr lang="en-US" dirty="0"/>
              <a:t>the </a:t>
            </a:r>
            <a:r>
              <a:rPr lang="en-US" b="1" dirty="0"/>
              <a:t>Send </a:t>
            </a:r>
            <a:r>
              <a:rPr lang="en-US" dirty="0"/>
              <a:t>button to send your email to the desired </a:t>
            </a:r>
            <a:r>
              <a:rPr lang="en-US" dirty="0" smtClean="0"/>
              <a:t>recipient.</a:t>
            </a:r>
          </a:p>
          <a:p>
            <a:r>
              <a:rPr lang="en-US" dirty="0"/>
              <a:t>You can also attach files along with your email messages.</a:t>
            </a:r>
          </a:p>
          <a:p>
            <a:endParaRPr lang="en-US" dirty="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Sending and Receiving Email</a:t>
            </a:r>
          </a:p>
        </p:txBody>
      </p:sp>
    </p:spTree>
    <p:extLst>
      <p:ext uri="{BB962C8B-B14F-4D97-AF65-F5344CB8AC3E}">
        <p14:creationId xmlns:p14="http://schemas.microsoft.com/office/powerpoint/2010/main" val="145134196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following figure shows </a:t>
            </a:r>
            <a:r>
              <a:rPr lang="en-US" dirty="0"/>
              <a:t>the </a:t>
            </a:r>
            <a:r>
              <a:rPr lang="en-US" b="1" dirty="0" smtClean="0"/>
              <a:t>New Message </a:t>
            </a:r>
            <a:r>
              <a:rPr lang="en-US" dirty="0" smtClean="0"/>
              <a:t>pop-up window for </a:t>
            </a:r>
            <a:r>
              <a:rPr lang="en-US" dirty="0" smtClean="0"/>
              <a:t>sending an e-mail </a:t>
            </a:r>
            <a:r>
              <a:rPr lang="en-US" dirty="0" smtClean="0"/>
              <a:t>message:</a:t>
            </a:r>
            <a:endParaRPr lang="en-US" dirty="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Sending and Receiving Email</a:t>
            </a:r>
            <a:endParaRPr lang="en-US"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055341"/>
            <a:ext cx="6768798"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326226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Social media are Internet-based technologies that facilitate the sharing of </a:t>
            </a:r>
            <a:r>
              <a:rPr lang="en-US" dirty="0" smtClean="0"/>
              <a:t>information, ideas</a:t>
            </a:r>
            <a:r>
              <a:rPr lang="en-US" dirty="0"/>
              <a:t>, career interests and other forms of expression within virtual communities and networks. </a:t>
            </a:r>
            <a:endParaRPr lang="en-US" dirty="0" smtClean="0"/>
          </a:p>
          <a:p>
            <a:r>
              <a:rPr lang="en-US" dirty="0" smtClean="0"/>
              <a:t>There are different </a:t>
            </a:r>
            <a:r>
              <a:rPr lang="en-US" dirty="0"/>
              <a:t>types of social media elements used for various purposes which are as follows</a:t>
            </a:r>
            <a:r>
              <a:rPr lang="en-US" dirty="0" smtClean="0"/>
              <a:t>:</a:t>
            </a:r>
          </a:p>
          <a:p>
            <a:pPr lvl="1"/>
            <a:r>
              <a:rPr lang="en-US" b="1" dirty="0"/>
              <a:t>Social Network</a:t>
            </a:r>
            <a:r>
              <a:rPr lang="en-US" b="1" dirty="0" smtClean="0"/>
              <a:t>: </a:t>
            </a:r>
            <a:r>
              <a:rPr lang="en-US" dirty="0"/>
              <a:t>It </a:t>
            </a:r>
            <a:r>
              <a:rPr lang="en-US" dirty="0" smtClean="0"/>
              <a:t>is a </a:t>
            </a:r>
            <a:r>
              <a:rPr lang="en-US" dirty="0"/>
              <a:t>convenient way to get to know people whose interests, opinions and likes and dislikes are </a:t>
            </a:r>
            <a:r>
              <a:rPr lang="en-US" dirty="0" smtClean="0"/>
              <a:t>quite similar </a:t>
            </a:r>
            <a:r>
              <a:rPr lang="en-US" dirty="0"/>
              <a:t>to yours. The Internet contains various social networking sites and you only need to </a:t>
            </a:r>
            <a:r>
              <a:rPr lang="en-US" dirty="0" smtClean="0"/>
              <a:t>register at </a:t>
            </a:r>
            <a:r>
              <a:rPr lang="en-US" dirty="0"/>
              <a:t>these websites to be part of a social network</a:t>
            </a:r>
            <a:r>
              <a:rPr lang="en-US" dirty="0" smtClean="0"/>
              <a:t>. </a:t>
            </a:r>
            <a:r>
              <a:rPr lang="en-US" dirty="0"/>
              <a:t>Examples of popular social networking websites are</a:t>
            </a:r>
            <a:r>
              <a:rPr lang="en-US" dirty="0" smtClean="0"/>
              <a:t>:</a:t>
            </a:r>
          </a:p>
          <a:p>
            <a:pPr lvl="2"/>
            <a:r>
              <a:rPr lang="en-US" b="1" dirty="0"/>
              <a:t>Twitter: </a:t>
            </a:r>
            <a:r>
              <a:rPr lang="en-US" dirty="0"/>
              <a:t>Twitter is an online news and social networking site, which allows its users </a:t>
            </a:r>
            <a:r>
              <a:rPr lang="en-US" dirty="0" smtClean="0"/>
              <a:t>to communicate </a:t>
            </a:r>
            <a:r>
              <a:rPr lang="en-US" dirty="0"/>
              <a:t>through short messages called tweets</a:t>
            </a:r>
            <a:r>
              <a:rPr lang="en-US" dirty="0" smtClean="0"/>
              <a:t>.</a:t>
            </a:r>
          </a:p>
          <a:p>
            <a:pPr lvl="2"/>
            <a:r>
              <a:rPr lang="en-US" b="1" dirty="0"/>
              <a:t>Facebook: </a:t>
            </a:r>
            <a:r>
              <a:rPr lang="en-US" dirty="0"/>
              <a:t>Facebook is a commonly used free social networking website, which allows its </a:t>
            </a:r>
            <a:r>
              <a:rPr lang="en-US" dirty="0" smtClean="0"/>
              <a:t>users to </a:t>
            </a:r>
            <a:r>
              <a:rPr lang="en-US" dirty="0"/>
              <a:t>create profiles, upload photos and videos and send messages</a:t>
            </a:r>
            <a:r>
              <a:rPr lang="en-US" dirty="0" smtClean="0"/>
              <a:t>.</a:t>
            </a:r>
          </a:p>
          <a:p>
            <a:pPr lvl="1"/>
            <a:r>
              <a:rPr lang="en-US" b="1" dirty="0"/>
              <a:t>Media-Sharing: </a:t>
            </a:r>
            <a:r>
              <a:rPr lang="en-US" dirty="0"/>
              <a:t>It lets you upload and share different media, such as videos, audios, or </a:t>
            </a:r>
            <a:r>
              <a:rPr lang="en-US" dirty="0" smtClean="0"/>
              <a:t>pictures. Examples </a:t>
            </a:r>
            <a:r>
              <a:rPr lang="en-US" dirty="0"/>
              <a:t>of the popular media sharing websites are:</a:t>
            </a:r>
          </a:p>
          <a:p>
            <a:pPr lvl="2"/>
            <a:r>
              <a:rPr lang="en-US" b="1" dirty="0" smtClean="0"/>
              <a:t>YouTube</a:t>
            </a:r>
            <a:r>
              <a:rPr lang="en-US" b="1" dirty="0"/>
              <a:t>: </a:t>
            </a:r>
            <a:r>
              <a:rPr lang="en-US" dirty="0"/>
              <a:t>YouTube is a free video-sharing website, which allows its users to watch online </a:t>
            </a:r>
            <a:r>
              <a:rPr lang="en-US" dirty="0" smtClean="0"/>
              <a:t>videos. It </a:t>
            </a:r>
            <a:r>
              <a:rPr lang="en-US" dirty="0"/>
              <a:t>also allows its users to upload and share their own created videos with others.</a:t>
            </a:r>
          </a:p>
          <a:p>
            <a:pPr lvl="2"/>
            <a:r>
              <a:rPr lang="en-US" b="1" dirty="0" smtClean="0"/>
              <a:t>Flickr</a:t>
            </a:r>
            <a:r>
              <a:rPr lang="en-US" b="1" dirty="0"/>
              <a:t>: </a:t>
            </a:r>
            <a:r>
              <a:rPr lang="en-US" dirty="0"/>
              <a:t>It is a website used for hosting images and videos.</a:t>
            </a:r>
          </a:p>
        </p:txBody>
      </p:sp>
      <p:sp>
        <p:nvSpPr>
          <p:cNvPr id="3" name="Title 2"/>
          <p:cNvSpPr>
            <a:spLocks noGrp="1"/>
          </p:cNvSpPr>
          <p:nvPr>
            <p:ph type="ctrTitle"/>
          </p:nvPr>
        </p:nvSpPr>
        <p:spPr/>
        <p:txBody>
          <a:bodyPr/>
          <a:lstStyle/>
          <a:p>
            <a:r>
              <a:rPr lang="en-US" dirty="0">
                <a:solidFill>
                  <a:srgbClr val="0082DA"/>
                </a:solidFill>
              </a:rPr>
              <a:t>Session 10: Introduction to Social Media</a:t>
            </a:r>
          </a:p>
        </p:txBody>
      </p:sp>
    </p:spTree>
    <p:extLst>
      <p:ext uri="{BB962C8B-B14F-4D97-AF65-F5344CB8AC3E}">
        <p14:creationId xmlns:p14="http://schemas.microsoft.com/office/powerpoint/2010/main" val="6254130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1"/>
            <a:r>
              <a:rPr lang="en-US" b="1" dirty="0"/>
              <a:t>Blogs: </a:t>
            </a:r>
            <a:r>
              <a:rPr lang="en-US" dirty="0"/>
              <a:t>A blog can be defined as a website or part of a website containing the thoughts and ideas </a:t>
            </a:r>
            <a:r>
              <a:rPr lang="en-US" dirty="0" smtClean="0"/>
              <a:t>of a </a:t>
            </a:r>
            <a:r>
              <a:rPr lang="en-US" dirty="0"/>
              <a:t>user. It is written in the form of a continuous commentary on any subject. Other users can </a:t>
            </a:r>
            <a:r>
              <a:rPr lang="en-US" dirty="0" smtClean="0"/>
              <a:t>read the </a:t>
            </a:r>
            <a:r>
              <a:rPr lang="en-US" dirty="0"/>
              <a:t>blog as well as post their comments</a:t>
            </a:r>
            <a:r>
              <a:rPr lang="en-US" dirty="0" smtClean="0"/>
              <a:t>.</a:t>
            </a:r>
            <a:r>
              <a:rPr lang="en-US" dirty="0"/>
              <a:t> Some examples </a:t>
            </a:r>
            <a:r>
              <a:rPr lang="en-US" dirty="0" smtClean="0"/>
              <a:t>of blogging </a:t>
            </a:r>
            <a:r>
              <a:rPr lang="en-US" dirty="0"/>
              <a:t>websites are:</a:t>
            </a:r>
          </a:p>
          <a:p>
            <a:pPr lvl="2"/>
            <a:r>
              <a:rPr lang="en-US" b="1" dirty="0" smtClean="0"/>
              <a:t>Blogger</a:t>
            </a:r>
            <a:r>
              <a:rPr lang="en-US" dirty="0"/>
              <a:t>: It is a blog-publishing website that enables a user to create and publish blogs on </a:t>
            </a:r>
            <a:r>
              <a:rPr lang="en-US" dirty="0" smtClean="0"/>
              <a:t>the Internet</a:t>
            </a:r>
            <a:r>
              <a:rPr lang="en-US" dirty="0"/>
              <a:t>. The blogs created are hosted by Google and are accessed using a subdomain </a:t>
            </a:r>
            <a:r>
              <a:rPr lang="en-US" dirty="0" smtClean="0"/>
              <a:t>called blogspot.com</a:t>
            </a:r>
            <a:r>
              <a:rPr lang="en-US" dirty="0"/>
              <a:t>.</a:t>
            </a:r>
          </a:p>
          <a:p>
            <a:pPr lvl="2"/>
            <a:r>
              <a:rPr lang="en-US" b="1" dirty="0" smtClean="0"/>
              <a:t>WordPress</a:t>
            </a:r>
            <a:r>
              <a:rPr lang="en-US" dirty="0"/>
              <a:t>: It is a free and open-source content management system which also enables you </a:t>
            </a:r>
            <a:r>
              <a:rPr lang="en-US" dirty="0" smtClean="0"/>
              <a:t>to create </a:t>
            </a:r>
            <a:r>
              <a:rPr lang="en-US" dirty="0"/>
              <a:t>and publish blogs</a:t>
            </a:r>
            <a:r>
              <a:rPr lang="en-US" dirty="0" smtClean="0"/>
              <a:t>.</a:t>
            </a:r>
          </a:p>
          <a:p>
            <a:pPr lvl="1"/>
            <a:r>
              <a:rPr lang="en-US" b="1" dirty="0"/>
              <a:t>Social News: </a:t>
            </a:r>
            <a:r>
              <a:rPr lang="en-US" dirty="0"/>
              <a:t>Social news is a platform that allows users to share different news items and </a:t>
            </a:r>
            <a:r>
              <a:rPr lang="en-US" dirty="0" smtClean="0"/>
              <a:t>also enable </a:t>
            </a:r>
            <a:r>
              <a:rPr lang="en-US" dirty="0"/>
              <a:t>them to vote for these items</a:t>
            </a:r>
            <a:r>
              <a:rPr lang="en-US" dirty="0" smtClean="0"/>
              <a:t>.</a:t>
            </a:r>
            <a:r>
              <a:rPr lang="en-US" dirty="0"/>
              <a:t> Some examples of social news aggregators </a:t>
            </a:r>
            <a:r>
              <a:rPr lang="en-US" dirty="0" smtClean="0"/>
              <a:t>are:</a:t>
            </a:r>
          </a:p>
          <a:p>
            <a:pPr lvl="2"/>
            <a:r>
              <a:rPr lang="en-US" b="1" dirty="0" smtClean="0"/>
              <a:t>Digg</a:t>
            </a:r>
            <a:r>
              <a:rPr lang="en-US" dirty="0"/>
              <a:t>: It is a social news aggregator which aggregates trending issues, stories or news for </a:t>
            </a:r>
            <a:r>
              <a:rPr lang="en-US" dirty="0" smtClean="0"/>
              <a:t>Internet audience </a:t>
            </a:r>
            <a:r>
              <a:rPr lang="en-US" dirty="0"/>
              <a:t>on the </a:t>
            </a:r>
            <a:r>
              <a:rPr lang="en-US" dirty="0" smtClean="0"/>
              <a:t>Internet.</a:t>
            </a:r>
          </a:p>
          <a:p>
            <a:pPr lvl="2"/>
            <a:r>
              <a:rPr lang="en-US" b="1" dirty="0" smtClean="0"/>
              <a:t>Reddit</a:t>
            </a:r>
            <a:r>
              <a:rPr lang="en-US" dirty="0"/>
              <a:t>: It is also an American social news aggregator, Web content rating and discussion website</a:t>
            </a:r>
            <a:r>
              <a:rPr lang="en-US" dirty="0" smtClean="0"/>
              <a:t>.</a:t>
            </a:r>
          </a:p>
          <a:p>
            <a:pPr lvl="1"/>
            <a:r>
              <a:rPr lang="en-US" b="1" dirty="0"/>
              <a:t>Social Networking Apps: </a:t>
            </a:r>
            <a:r>
              <a:rPr lang="en-US" dirty="0"/>
              <a:t>The apps are small applications used generally on mobile phones </a:t>
            </a:r>
            <a:r>
              <a:rPr lang="en-US" dirty="0" smtClean="0"/>
              <a:t>for different </a:t>
            </a:r>
            <a:r>
              <a:rPr lang="en-US" dirty="0"/>
              <a:t>purposes. There are plenty of social networking apps available online which can </a:t>
            </a:r>
            <a:r>
              <a:rPr lang="en-US" dirty="0" smtClean="0"/>
              <a:t>be downloaded </a:t>
            </a:r>
            <a:r>
              <a:rPr lang="en-US" dirty="0"/>
              <a:t>easily on mobile phones</a:t>
            </a:r>
            <a:r>
              <a:rPr lang="en-US" dirty="0" smtClean="0"/>
              <a:t>. For example: </a:t>
            </a:r>
            <a:r>
              <a:rPr lang="en-US" b="1" dirty="0"/>
              <a:t>WhatsApp</a:t>
            </a:r>
            <a:endParaRPr lang="en-US" dirty="0"/>
          </a:p>
        </p:txBody>
      </p:sp>
      <p:sp>
        <p:nvSpPr>
          <p:cNvPr id="3" name="Title 2"/>
          <p:cNvSpPr>
            <a:spLocks noGrp="1"/>
          </p:cNvSpPr>
          <p:nvPr>
            <p:ph type="ctrTitle"/>
          </p:nvPr>
        </p:nvSpPr>
        <p:spPr/>
        <p:txBody>
          <a:bodyPr/>
          <a:lstStyle/>
          <a:p>
            <a:r>
              <a:rPr lang="en-US" dirty="0">
                <a:solidFill>
                  <a:srgbClr val="0082DA"/>
                </a:solidFill>
              </a:rPr>
              <a:t>Session 10: Introduction to Social Media</a:t>
            </a:r>
            <a:endParaRPr lang="en-US" dirty="0"/>
          </a:p>
        </p:txBody>
      </p:sp>
    </p:spTree>
    <p:extLst>
      <p:ext uri="{BB962C8B-B14F-4D97-AF65-F5344CB8AC3E}">
        <p14:creationId xmlns:p14="http://schemas.microsoft.com/office/powerpoint/2010/main" val="338824118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839200" cy="5486400"/>
          </a:xfrm>
        </p:spPr>
        <p:txBody>
          <a:bodyPr>
            <a:normAutofit/>
          </a:bodyPr>
          <a:lstStyle/>
          <a:p>
            <a:r>
              <a:rPr lang="en-US" spc="-10" dirty="0">
                <a:latin typeface="+mn-lt"/>
              </a:rPr>
              <a:t>Digital India is a campaign launched by the Government of India with the aim of providing </a:t>
            </a:r>
            <a:r>
              <a:rPr lang="en-US" spc="-10" dirty="0" smtClean="0">
                <a:latin typeface="+mn-lt"/>
              </a:rPr>
              <a:t>government services </a:t>
            </a:r>
            <a:r>
              <a:rPr lang="en-US" spc="-10" dirty="0">
                <a:latin typeface="+mn-lt"/>
              </a:rPr>
              <a:t>to citizens electronically by providing improved online infrastructure and Internet </a:t>
            </a:r>
            <a:r>
              <a:rPr lang="en-US" spc="-10" dirty="0" smtClean="0">
                <a:latin typeface="+mn-lt"/>
              </a:rPr>
              <a:t>connection in </a:t>
            </a:r>
            <a:r>
              <a:rPr lang="en-US" spc="-10" dirty="0">
                <a:latin typeface="+mn-lt"/>
              </a:rPr>
              <a:t>the field of technology. </a:t>
            </a:r>
            <a:endParaRPr lang="en-US" spc="-10" dirty="0" smtClean="0">
              <a:latin typeface="+mn-lt"/>
            </a:endParaRPr>
          </a:p>
          <a:p>
            <a:r>
              <a:rPr lang="en-US" dirty="0" smtClean="0">
                <a:latin typeface="+mn-lt"/>
              </a:rPr>
              <a:t>The </a:t>
            </a:r>
            <a:r>
              <a:rPr lang="en-US" dirty="0">
                <a:latin typeface="+mn-lt"/>
              </a:rPr>
              <a:t>concept behind initiating the Digital India </a:t>
            </a:r>
            <a:r>
              <a:rPr lang="en-US" dirty="0" err="1">
                <a:latin typeface="+mn-lt"/>
              </a:rPr>
              <a:t>programme</a:t>
            </a:r>
            <a:r>
              <a:rPr lang="en-US" dirty="0">
                <a:latin typeface="+mn-lt"/>
              </a:rPr>
              <a:t> is to </a:t>
            </a:r>
            <a:r>
              <a:rPr lang="en-US" dirty="0" smtClean="0">
                <a:latin typeface="+mn-lt"/>
              </a:rPr>
              <a:t>transform India </a:t>
            </a:r>
            <a:r>
              <a:rPr lang="en-US" dirty="0">
                <a:latin typeface="+mn-lt"/>
              </a:rPr>
              <a:t>into a digitally enabled society and economy. </a:t>
            </a:r>
            <a:endParaRPr lang="en-US" dirty="0" smtClean="0">
              <a:latin typeface="+mn-lt"/>
            </a:endParaRPr>
          </a:p>
          <a:p>
            <a:r>
              <a:rPr lang="en-US" dirty="0" smtClean="0">
                <a:latin typeface="+mn-lt"/>
              </a:rPr>
              <a:t>The </a:t>
            </a:r>
            <a:r>
              <a:rPr lang="en-US" dirty="0">
                <a:latin typeface="+mn-lt"/>
              </a:rPr>
              <a:t>vision of Digital India is segregated into </a:t>
            </a:r>
            <a:r>
              <a:rPr lang="en-US" dirty="0" smtClean="0">
                <a:latin typeface="+mn-lt"/>
              </a:rPr>
              <a:t>three sub-visions:</a:t>
            </a:r>
          </a:p>
          <a:p>
            <a:pPr lvl="1"/>
            <a:r>
              <a:rPr lang="en-US" dirty="0">
                <a:latin typeface="+mn-lt"/>
              </a:rPr>
              <a:t>Infrastructure as utility to every </a:t>
            </a:r>
            <a:r>
              <a:rPr lang="en-US" dirty="0" smtClean="0">
                <a:latin typeface="+mn-lt"/>
              </a:rPr>
              <a:t>citizen</a:t>
            </a:r>
          </a:p>
          <a:p>
            <a:pPr lvl="2"/>
            <a:r>
              <a:rPr lang="en-US" dirty="0">
                <a:latin typeface="+mn-lt"/>
              </a:rPr>
              <a:t>To avail high-speed Internet in all gram panchayats</a:t>
            </a:r>
            <a:r>
              <a:rPr lang="en-US" dirty="0" smtClean="0">
                <a:latin typeface="+mn-lt"/>
              </a:rPr>
              <a:t>.</a:t>
            </a:r>
          </a:p>
          <a:p>
            <a:pPr lvl="2"/>
            <a:r>
              <a:rPr lang="en-US" dirty="0">
                <a:latin typeface="+mn-lt"/>
              </a:rPr>
              <a:t>To provide easy access to a CSC within their locality.</a:t>
            </a:r>
            <a:endParaRPr lang="en-US" dirty="0" smtClean="0">
              <a:latin typeface="+mn-lt"/>
            </a:endParaRPr>
          </a:p>
          <a:p>
            <a:pPr lvl="2"/>
            <a:r>
              <a:rPr lang="en-US" dirty="0">
                <a:latin typeface="+mn-lt"/>
              </a:rPr>
              <a:t>To ensure safe and secure cyber space in the country</a:t>
            </a:r>
            <a:r>
              <a:rPr lang="en-US" dirty="0" smtClean="0">
                <a:latin typeface="+mn-lt"/>
              </a:rPr>
              <a:t>. Etc.</a:t>
            </a:r>
          </a:p>
          <a:p>
            <a:pPr lvl="1"/>
            <a:r>
              <a:rPr lang="en-US" dirty="0">
                <a:latin typeface="+mn-lt"/>
              </a:rPr>
              <a:t>Governance and services on </a:t>
            </a:r>
            <a:r>
              <a:rPr lang="en-US" dirty="0" smtClean="0">
                <a:latin typeface="+mn-lt"/>
              </a:rPr>
              <a:t>demand</a:t>
            </a:r>
          </a:p>
          <a:p>
            <a:pPr lvl="2"/>
            <a:r>
              <a:rPr lang="en-US" dirty="0">
                <a:latin typeface="+mn-lt"/>
              </a:rPr>
              <a:t>To transform government services digitally in order to make improvement in doing business</a:t>
            </a:r>
            <a:r>
              <a:rPr lang="en-US" dirty="0" smtClean="0">
                <a:latin typeface="+mn-lt"/>
              </a:rPr>
              <a:t>.</a:t>
            </a:r>
          </a:p>
          <a:p>
            <a:pPr lvl="2"/>
            <a:r>
              <a:rPr lang="en-US" dirty="0">
                <a:latin typeface="+mn-lt"/>
              </a:rPr>
              <a:t>To avail government services in real time by using online or </a:t>
            </a:r>
            <a:r>
              <a:rPr lang="en-US" dirty="0" smtClean="0">
                <a:latin typeface="+mn-lt"/>
              </a:rPr>
              <a:t>mobile platforms. Etc.</a:t>
            </a:r>
          </a:p>
          <a:p>
            <a:pPr lvl="1"/>
            <a:r>
              <a:rPr lang="en-US" dirty="0">
                <a:latin typeface="+mn-lt"/>
              </a:rPr>
              <a:t>Digital empowerment of </a:t>
            </a:r>
            <a:r>
              <a:rPr lang="en-US" dirty="0" smtClean="0">
                <a:latin typeface="+mn-lt"/>
              </a:rPr>
              <a:t>citizens</a:t>
            </a:r>
          </a:p>
          <a:p>
            <a:pPr lvl="2"/>
            <a:r>
              <a:rPr lang="en-US" dirty="0">
                <a:latin typeface="+mn-lt"/>
              </a:rPr>
              <a:t>To enhance universal digital literacy</a:t>
            </a:r>
            <a:r>
              <a:rPr lang="en-US" dirty="0" smtClean="0">
                <a:latin typeface="+mn-lt"/>
              </a:rPr>
              <a:t>.</a:t>
            </a:r>
          </a:p>
          <a:p>
            <a:pPr lvl="2"/>
            <a:r>
              <a:rPr lang="en-US" dirty="0">
                <a:latin typeface="+mn-lt"/>
              </a:rPr>
              <a:t>To make all digital resources accessible globally</a:t>
            </a:r>
            <a:r>
              <a:rPr lang="en-US" dirty="0" smtClean="0">
                <a:latin typeface="+mn-lt"/>
              </a:rPr>
              <a:t>.</a:t>
            </a:r>
          </a:p>
          <a:p>
            <a:pPr lvl="2"/>
            <a:r>
              <a:rPr lang="en-US" dirty="0">
                <a:latin typeface="+mn-lt"/>
              </a:rPr>
              <a:t>To avail digital resources/services in various Indian </a:t>
            </a:r>
            <a:r>
              <a:rPr lang="en-US" dirty="0" smtClean="0">
                <a:latin typeface="+mn-lt"/>
              </a:rPr>
              <a:t>languages. </a:t>
            </a:r>
            <a:r>
              <a:rPr lang="en-US" dirty="0" err="1" smtClean="0">
                <a:latin typeface="+mn-lt"/>
              </a:rPr>
              <a:t>Etc</a:t>
            </a:r>
            <a:endParaRPr lang="en-US" dirty="0" smtClean="0">
              <a:latin typeface="+mn-lt"/>
            </a:endParaRPr>
          </a:p>
        </p:txBody>
      </p:sp>
      <p:sp>
        <p:nvSpPr>
          <p:cNvPr id="3" name="Title 2"/>
          <p:cNvSpPr>
            <a:spLocks noGrp="1"/>
          </p:cNvSpPr>
          <p:nvPr>
            <p:ph type="ctrTitle"/>
          </p:nvPr>
        </p:nvSpPr>
        <p:spPr/>
        <p:txBody>
          <a:bodyPr/>
          <a:lstStyle/>
          <a:p>
            <a:r>
              <a:rPr lang="en-US" dirty="0">
                <a:solidFill>
                  <a:srgbClr val="0082DA"/>
                </a:solidFill>
              </a:rPr>
              <a:t>Session 11: Digital India</a:t>
            </a:r>
          </a:p>
        </p:txBody>
      </p:sp>
    </p:spTree>
    <p:extLst>
      <p:ext uri="{BB962C8B-B14F-4D97-AF65-F5344CB8AC3E}">
        <p14:creationId xmlns:p14="http://schemas.microsoft.com/office/powerpoint/2010/main" val="347007729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19200" y="2971800"/>
            <a:ext cx="6705600"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kern="1200" dirty="0">
                <a:solidFill>
                  <a:srgbClr val="0082DA"/>
                </a:solidFill>
                <a:latin typeface="+mj-lt"/>
                <a:ea typeface="+mj-ea"/>
                <a:cs typeface="+mj-cs"/>
              </a:rPr>
              <a:t>Thank You</a:t>
            </a:r>
          </a:p>
        </p:txBody>
      </p:sp>
    </p:spTree>
    <p:extLst>
      <p:ext uri="{BB962C8B-B14F-4D97-AF65-F5344CB8AC3E}">
        <p14:creationId xmlns:p14="http://schemas.microsoft.com/office/powerpoint/2010/main" val="9931927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5153586" cy="5181600"/>
          </a:xfrm>
        </p:spPr>
        <p:txBody>
          <a:bodyPr>
            <a:normAutofit/>
          </a:bodyPr>
          <a:lstStyle/>
          <a:p>
            <a:pPr lvl="1"/>
            <a:r>
              <a:rPr lang="en-US" b="1" dirty="0" smtClean="0"/>
              <a:t>Radio:</a:t>
            </a:r>
            <a:r>
              <a:rPr lang="en-US" dirty="0" smtClean="0"/>
              <a:t> A </a:t>
            </a:r>
            <a:r>
              <a:rPr lang="en-US" dirty="0"/>
              <a:t>radio is a wireless device that receives signals in the form of electromagnetic waves from space </a:t>
            </a:r>
            <a:r>
              <a:rPr lang="en-US" dirty="0" smtClean="0"/>
              <a:t>and transmits </a:t>
            </a:r>
            <a:r>
              <a:rPr lang="en-US" dirty="0"/>
              <a:t>them in the form of sound. It is beneficial of sending information to those areas where </a:t>
            </a:r>
            <a:r>
              <a:rPr lang="en-US" dirty="0" smtClean="0"/>
              <a:t>visual communication </a:t>
            </a:r>
            <a:r>
              <a:rPr lang="en-US" dirty="0"/>
              <a:t>is still not </a:t>
            </a:r>
            <a:r>
              <a:rPr lang="en-US" dirty="0" smtClean="0"/>
              <a:t>feasible. The given figure </a:t>
            </a:r>
            <a:r>
              <a:rPr lang="en-US" dirty="0" smtClean="0"/>
              <a:t>shows a radio.</a:t>
            </a:r>
          </a:p>
          <a:p>
            <a:pPr lvl="1"/>
            <a:r>
              <a:rPr lang="en-US" b="1" dirty="0" smtClean="0"/>
              <a:t>Email</a:t>
            </a:r>
            <a:r>
              <a:rPr lang="en-US" b="1" dirty="0" smtClean="0"/>
              <a:t>:</a:t>
            </a:r>
            <a:r>
              <a:rPr lang="en-US" dirty="0" smtClean="0"/>
              <a:t> Email </a:t>
            </a:r>
            <a:r>
              <a:rPr lang="en-US" dirty="0"/>
              <a:t>and chatting services are also important ICT tools. In email service, the messages are sent </a:t>
            </a:r>
            <a:r>
              <a:rPr lang="en-US" dirty="0" smtClean="0"/>
              <a:t>from one </a:t>
            </a:r>
            <a:r>
              <a:rPr lang="en-US" dirty="0"/>
              <a:t>computer to another using Internet. Email is a good medium for students to communicate </a:t>
            </a:r>
            <a:r>
              <a:rPr lang="en-US" dirty="0" smtClean="0"/>
              <a:t>outside with </a:t>
            </a:r>
            <a:r>
              <a:rPr lang="en-US" dirty="0"/>
              <a:t>others outside their school.</a:t>
            </a:r>
            <a:endParaRPr lang="en-US" dirty="0" smtClean="0"/>
          </a:p>
          <a:p>
            <a:pPr lvl="1"/>
            <a:r>
              <a:rPr lang="en-US" b="1" dirty="0"/>
              <a:t>Television:</a:t>
            </a:r>
            <a:r>
              <a:rPr lang="en-US" dirty="0"/>
              <a:t> A television is a device that is used to transmit information in the form of moving images along with sound to its viewers. </a:t>
            </a:r>
            <a:r>
              <a:rPr lang="en-US" dirty="0" smtClean="0"/>
              <a:t>The given figure shows </a:t>
            </a:r>
            <a:r>
              <a:rPr lang="en-US" dirty="0"/>
              <a:t>a television.</a:t>
            </a:r>
          </a:p>
          <a:p>
            <a:pPr lvl="1"/>
            <a:endParaRPr lang="en-US" dirty="0"/>
          </a:p>
        </p:txBody>
      </p:sp>
      <p:sp>
        <p:nvSpPr>
          <p:cNvPr id="3" name="Title 2"/>
          <p:cNvSpPr>
            <a:spLocks noGrp="1"/>
          </p:cNvSpPr>
          <p:nvPr>
            <p:ph type="ctrTitle"/>
          </p:nvPr>
        </p:nvSpPr>
        <p:spPr/>
        <p:txBody>
          <a:bodyPr/>
          <a:lstStyle/>
          <a:p>
            <a:r>
              <a:rPr lang="en-US" dirty="0">
                <a:solidFill>
                  <a:srgbClr val="0082DA"/>
                </a:solidFill>
              </a:rPr>
              <a:t>Session 2: ICT Tools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265416"/>
            <a:ext cx="1847850" cy="1979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3928" y="3627616"/>
            <a:ext cx="2085975" cy="2292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Elbow Connector 7"/>
          <p:cNvCxnSpPr/>
          <p:nvPr/>
        </p:nvCxnSpPr>
        <p:spPr>
          <a:xfrm>
            <a:off x="7501778" y="2438400"/>
            <a:ext cx="494179" cy="457200"/>
          </a:xfrm>
          <a:prstGeom prst="bentConnector3">
            <a:avLst/>
          </a:prstGeom>
          <a:ln w="19050">
            <a:solidFill>
              <a:srgbClr val="0087E2"/>
            </a:solidFill>
            <a:tailEnd type="triangle"/>
          </a:ln>
        </p:spPr>
        <p:style>
          <a:lnRef idx="1">
            <a:schemeClr val="accent1"/>
          </a:lnRef>
          <a:fillRef idx="0">
            <a:schemeClr val="accent1"/>
          </a:fillRef>
          <a:effectRef idx="0">
            <a:schemeClr val="accent1"/>
          </a:effectRef>
          <a:fontRef idx="minor">
            <a:schemeClr val="tx1"/>
          </a:fontRef>
        </p:style>
      </p:cxnSp>
      <p:sp>
        <p:nvSpPr>
          <p:cNvPr id="9" name="Content Placeholder 1"/>
          <p:cNvSpPr txBox="1">
            <a:spLocks/>
          </p:cNvSpPr>
          <p:nvPr/>
        </p:nvSpPr>
        <p:spPr>
          <a:xfrm>
            <a:off x="7958418" y="2776716"/>
            <a:ext cx="752475" cy="271284"/>
          </a:xfrm>
          <a:prstGeom prst="rect">
            <a:avLst/>
          </a:prstGeom>
        </p:spPr>
        <p:txBody>
          <a:bodyPr vert="horz" lIns="91440" tIns="45720" rIns="91440" bIns="45720" rtlCol="0">
            <a:normAutofit fontScale="92500" lnSpcReduction="10000"/>
          </a:bodyPr>
          <a:lstStyle>
            <a:lvl1pPr marL="457200" indent="-457200" algn="l" defTabSz="914400" rtl="0" eaLnBrk="1" latinLnBrk="0" hangingPunct="1">
              <a:spcBef>
                <a:spcPts val="400"/>
              </a:spcBef>
              <a:buClr>
                <a:srgbClr val="0082DA"/>
              </a:buClr>
              <a:buFont typeface="Wingdings" panose="05000000000000000000" pitchFamily="2" charset="2"/>
              <a:buChar char="Ø"/>
              <a:defRPr sz="2000" kern="1200" baseline="0">
                <a:solidFill>
                  <a:schemeClr val="tx1"/>
                </a:solidFill>
                <a:latin typeface="Calibri" panose="020F0502020204030204" pitchFamily="34" charset="0"/>
                <a:ea typeface="+mn-ea"/>
                <a:cs typeface="+mn-cs"/>
              </a:defRPr>
            </a:lvl1pPr>
            <a:lvl2pPr marL="731520" indent="-274320" algn="l" defTabSz="914400" rtl="0" eaLnBrk="1" latinLnBrk="0" hangingPunct="1">
              <a:spcBef>
                <a:spcPts val="400"/>
              </a:spcBef>
              <a:buClr>
                <a:srgbClr val="0082DA"/>
              </a:buClr>
              <a:buFont typeface="Wingdings" panose="05000000000000000000" pitchFamily="2" charset="2"/>
              <a:buChar char="q"/>
              <a:defRPr sz="17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spcBef>
                <a:spcPts val="400"/>
              </a:spcBef>
              <a:buClr>
                <a:srgbClr val="0082DA"/>
              </a:buClr>
              <a:buFont typeface="Wingdings" panose="05000000000000000000" pitchFamily="2" charset="2"/>
              <a:buChar char="§"/>
              <a:defRPr sz="15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dirty="0" smtClean="0"/>
              <a:t>Radio</a:t>
            </a:r>
          </a:p>
        </p:txBody>
      </p:sp>
      <p:cxnSp>
        <p:nvCxnSpPr>
          <p:cNvPr id="10" name="Elbow Connector 9"/>
          <p:cNvCxnSpPr/>
          <p:nvPr/>
        </p:nvCxnSpPr>
        <p:spPr>
          <a:xfrm>
            <a:off x="7568453" y="4453116"/>
            <a:ext cx="494179" cy="457200"/>
          </a:xfrm>
          <a:prstGeom prst="bentConnector3">
            <a:avLst/>
          </a:prstGeom>
          <a:ln w="19050">
            <a:solidFill>
              <a:srgbClr val="0087E2"/>
            </a:solidFill>
            <a:tailEnd type="triangle"/>
          </a:ln>
        </p:spPr>
        <p:style>
          <a:lnRef idx="1">
            <a:schemeClr val="accent1"/>
          </a:lnRef>
          <a:fillRef idx="0">
            <a:schemeClr val="accent1"/>
          </a:fillRef>
          <a:effectRef idx="0">
            <a:schemeClr val="accent1"/>
          </a:effectRef>
          <a:fontRef idx="minor">
            <a:schemeClr val="tx1"/>
          </a:fontRef>
        </p:style>
      </p:cxnSp>
      <p:sp>
        <p:nvSpPr>
          <p:cNvPr id="11" name="Content Placeholder 1"/>
          <p:cNvSpPr txBox="1">
            <a:spLocks/>
          </p:cNvSpPr>
          <p:nvPr/>
        </p:nvSpPr>
        <p:spPr>
          <a:xfrm>
            <a:off x="8025092" y="4791432"/>
            <a:ext cx="1097280" cy="271284"/>
          </a:xfrm>
          <a:prstGeom prst="rect">
            <a:avLst/>
          </a:prstGeom>
        </p:spPr>
        <p:txBody>
          <a:bodyPr vert="horz" lIns="91440" tIns="45720" rIns="91440" bIns="45720" rtlCol="0">
            <a:normAutofit fontScale="92500" lnSpcReduction="10000"/>
          </a:bodyPr>
          <a:lstStyle>
            <a:lvl1pPr marL="457200" indent="-457200" algn="l" defTabSz="914400" rtl="0" eaLnBrk="1" latinLnBrk="0" hangingPunct="1">
              <a:spcBef>
                <a:spcPts val="400"/>
              </a:spcBef>
              <a:buClr>
                <a:srgbClr val="0082DA"/>
              </a:buClr>
              <a:buFont typeface="Wingdings" panose="05000000000000000000" pitchFamily="2" charset="2"/>
              <a:buChar char="Ø"/>
              <a:defRPr sz="2000" kern="1200" baseline="0">
                <a:solidFill>
                  <a:schemeClr val="tx1"/>
                </a:solidFill>
                <a:latin typeface="Calibri" panose="020F0502020204030204" pitchFamily="34" charset="0"/>
                <a:ea typeface="+mn-ea"/>
                <a:cs typeface="+mn-cs"/>
              </a:defRPr>
            </a:lvl1pPr>
            <a:lvl2pPr marL="731520" indent="-274320" algn="l" defTabSz="914400" rtl="0" eaLnBrk="1" latinLnBrk="0" hangingPunct="1">
              <a:spcBef>
                <a:spcPts val="400"/>
              </a:spcBef>
              <a:buClr>
                <a:srgbClr val="0082DA"/>
              </a:buClr>
              <a:buFont typeface="Wingdings" panose="05000000000000000000" pitchFamily="2" charset="2"/>
              <a:buChar char="q"/>
              <a:defRPr sz="17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spcBef>
                <a:spcPts val="400"/>
              </a:spcBef>
              <a:buClr>
                <a:srgbClr val="0082DA"/>
              </a:buClr>
              <a:buFont typeface="Wingdings" panose="05000000000000000000" pitchFamily="2" charset="2"/>
              <a:buChar char="§"/>
              <a:defRPr sz="15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dirty="0" smtClean="0"/>
              <a:t>Television</a:t>
            </a:r>
          </a:p>
        </p:txBody>
      </p:sp>
    </p:spTree>
    <p:extLst>
      <p:ext uri="{BB962C8B-B14F-4D97-AF65-F5344CB8AC3E}">
        <p14:creationId xmlns:p14="http://schemas.microsoft.com/office/powerpoint/2010/main" val="9371894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A computer is an electronic device which is used to perform a variety of operations on the basis of a </a:t>
            </a:r>
            <a:r>
              <a:rPr lang="en-US" dirty="0" smtClean="0"/>
              <a:t>set of </a:t>
            </a:r>
            <a:r>
              <a:rPr lang="en-US" dirty="0"/>
              <a:t>instructions called program. </a:t>
            </a:r>
            <a:endParaRPr lang="en-US" dirty="0" smtClean="0"/>
          </a:p>
          <a:p>
            <a:r>
              <a:rPr lang="en-US" dirty="0" smtClean="0"/>
              <a:t>The </a:t>
            </a:r>
            <a:r>
              <a:rPr lang="en-US" dirty="0"/>
              <a:t>various components of a computer are as follows: the input unit, </a:t>
            </a:r>
            <a:r>
              <a:rPr lang="en-US" dirty="0" smtClean="0"/>
              <a:t>the processing </a:t>
            </a:r>
            <a:r>
              <a:rPr lang="en-US" dirty="0"/>
              <a:t>unit, the output unit and the storage unit. </a:t>
            </a:r>
            <a:endParaRPr lang="en-US" dirty="0" smtClean="0"/>
          </a:p>
          <a:p>
            <a:r>
              <a:rPr lang="en-US" dirty="0" smtClean="0"/>
              <a:t>An </a:t>
            </a:r>
            <a:r>
              <a:rPr lang="en-US" dirty="0" smtClean="0"/>
              <a:t>input </a:t>
            </a:r>
            <a:r>
              <a:rPr lang="en-US" dirty="0"/>
              <a:t>device takes input from the user and displays the result through an output device. </a:t>
            </a:r>
            <a:endParaRPr lang="en-US" dirty="0" smtClean="0"/>
          </a:p>
          <a:p>
            <a:r>
              <a:rPr lang="en-US" dirty="0" smtClean="0"/>
              <a:t>The </a:t>
            </a:r>
            <a:r>
              <a:rPr lang="en-US" dirty="0"/>
              <a:t>unit </a:t>
            </a:r>
            <a:r>
              <a:rPr lang="en-US" dirty="0" smtClean="0"/>
              <a:t>that processes </a:t>
            </a:r>
            <a:r>
              <a:rPr lang="en-US" dirty="0"/>
              <a:t>the input to generate output is called the processing unit. </a:t>
            </a:r>
            <a:endParaRPr lang="en-US" dirty="0" smtClean="0"/>
          </a:p>
          <a:p>
            <a:r>
              <a:rPr lang="en-US" dirty="0" smtClean="0"/>
              <a:t>The </a:t>
            </a:r>
            <a:r>
              <a:rPr lang="en-US" dirty="0"/>
              <a:t>unit that stores all the data </a:t>
            </a:r>
            <a:r>
              <a:rPr lang="en-US" dirty="0" smtClean="0"/>
              <a:t>and information </a:t>
            </a:r>
            <a:r>
              <a:rPr lang="en-US" dirty="0"/>
              <a:t>of a computer system is known as the storage unit. </a:t>
            </a:r>
            <a:endParaRPr lang="en-US" dirty="0" smtClean="0"/>
          </a:p>
          <a:p>
            <a:r>
              <a:rPr lang="en-US" dirty="0" smtClean="0"/>
              <a:t>The </a:t>
            </a:r>
            <a:r>
              <a:rPr lang="en-US" dirty="0"/>
              <a:t>physical components of a </a:t>
            </a:r>
            <a:r>
              <a:rPr lang="en-US" dirty="0" smtClean="0"/>
              <a:t>computer system</a:t>
            </a:r>
            <a:r>
              <a:rPr lang="en-US" dirty="0"/>
              <a:t>, such as keyboard, mouse and monitor, are termed as hardware. </a:t>
            </a:r>
            <a:endParaRPr lang="en-US" dirty="0" smtClean="0"/>
          </a:p>
          <a:p>
            <a:r>
              <a:rPr lang="en-US" dirty="0" smtClean="0"/>
              <a:t>The </a:t>
            </a:r>
            <a:r>
              <a:rPr lang="en-US" dirty="0"/>
              <a:t>programs or applications </a:t>
            </a:r>
            <a:r>
              <a:rPr lang="en-US" dirty="0" smtClean="0"/>
              <a:t>that provide </a:t>
            </a:r>
            <a:r>
              <a:rPr lang="en-US" dirty="0"/>
              <a:t>instructions to a computer to carry out a particular task are known as software. </a:t>
            </a:r>
            <a:endParaRPr lang="en-US" dirty="0" smtClean="0"/>
          </a:p>
        </p:txBody>
      </p:sp>
      <p:sp>
        <p:nvSpPr>
          <p:cNvPr id="3" name="Title 2"/>
          <p:cNvSpPr>
            <a:spLocks noGrp="1"/>
          </p:cNvSpPr>
          <p:nvPr>
            <p:ph type="ctrTitle"/>
          </p:nvPr>
        </p:nvSpPr>
        <p:spPr/>
        <p:txBody>
          <a:bodyPr/>
          <a:lstStyle/>
          <a:p>
            <a:r>
              <a:rPr lang="en-US" dirty="0">
                <a:solidFill>
                  <a:srgbClr val="0082DA"/>
                </a:solidFill>
              </a:rPr>
              <a:t>Session 3: Basic Components of a Computer System</a:t>
            </a:r>
          </a:p>
        </p:txBody>
      </p:sp>
    </p:spTree>
    <p:extLst>
      <p:ext uri="{BB962C8B-B14F-4D97-AF65-F5344CB8AC3E}">
        <p14:creationId xmlns:p14="http://schemas.microsoft.com/office/powerpoint/2010/main" val="359429232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The devices that let you enter data or instructions in a computer are known as input devices. </a:t>
            </a:r>
            <a:endParaRPr lang="en-US" dirty="0" smtClean="0"/>
          </a:p>
          <a:p>
            <a:r>
              <a:rPr lang="en-US" dirty="0" smtClean="0"/>
              <a:t>The </a:t>
            </a:r>
            <a:r>
              <a:rPr lang="en-US" dirty="0"/>
              <a:t>various types </a:t>
            </a:r>
            <a:r>
              <a:rPr lang="en-US" dirty="0" smtClean="0"/>
              <a:t>of input devices are as follows:</a:t>
            </a:r>
          </a:p>
          <a:p>
            <a:pPr lvl="1"/>
            <a:r>
              <a:rPr lang="en-US" b="1" dirty="0" smtClean="0"/>
              <a:t>Keyboard:</a:t>
            </a:r>
            <a:r>
              <a:rPr lang="en-US" dirty="0" smtClean="0"/>
              <a:t> A </a:t>
            </a:r>
            <a:r>
              <a:rPr lang="en-US" dirty="0"/>
              <a:t>computer keyboard looks like a typewriter. Besides the normal alphabet keys, it also has a </a:t>
            </a:r>
            <a:r>
              <a:rPr lang="en-US" dirty="0" smtClean="0"/>
              <a:t>numeric keypad </a:t>
            </a:r>
            <a:r>
              <a:rPr lang="en-US" dirty="0"/>
              <a:t>located to its right. The keyboard that we use is also known as the QWERTY/Universal </a:t>
            </a:r>
            <a:r>
              <a:rPr lang="en-US" dirty="0" smtClean="0"/>
              <a:t>keyboard. Generally</a:t>
            </a:r>
            <a:r>
              <a:rPr lang="en-US" dirty="0"/>
              <a:t>, keyboards are available in two models – standard model with 83–84 keys and enhanced </a:t>
            </a:r>
            <a:r>
              <a:rPr lang="en-US" dirty="0" smtClean="0"/>
              <a:t>model with </a:t>
            </a:r>
            <a:r>
              <a:rPr lang="en-US" dirty="0"/>
              <a:t>101 or more keys. This model of the commonly used enhanced model Windows keyboard </a:t>
            </a:r>
            <a:r>
              <a:rPr lang="en-US" dirty="0" smtClean="0"/>
              <a:t>contains 104 </a:t>
            </a:r>
            <a:r>
              <a:rPr lang="en-US" dirty="0"/>
              <a:t>keys. </a:t>
            </a:r>
            <a:r>
              <a:rPr lang="en-US" dirty="0" smtClean="0"/>
              <a:t>The following figure </a:t>
            </a:r>
            <a:r>
              <a:rPr lang="en-US" dirty="0"/>
              <a:t>shows a keyboard having 104 keys</a:t>
            </a:r>
            <a:r>
              <a:rPr lang="en-US" dirty="0" smtClean="0"/>
              <a:t>:</a:t>
            </a:r>
          </a:p>
          <a:p>
            <a:pPr lvl="1"/>
            <a:endParaRPr lang="en-US" dirty="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Input Devices</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0" y="4114800"/>
            <a:ext cx="4953000" cy="2111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65552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5791200" cy="5410200"/>
          </a:xfrm>
        </p:spPr>
        <p:txBody>
          <a:bodyPr>
            <a:normAutofit/>
          </a:bodyPr>
          <a:lstStyle/>
          <a:p>
            <a:pPr lvl="1">
              <a:lnSpc>
                <a:spcPct val="110000"/>
              </a:lnSpc>
              <a:spcBef>
                <a:spcPts val="600"/>
              </a:spcBef>
            </a:pPr>
            <a:r>
              <a:rPr lang="en-US" b="1" dirty="0" smtClean="0"/>
              <a:t>Mouse:</a:t>
            </a:r>
            <a:r>
              <a:rPr lang="en-US" dirty="0" smtClean="0"/>
              <a:t> A </a:t>
            </a:r>
            <a:r>
              <a:rPr lang="en-US" dirty="0"/>
              <a:t>mouse is a basic input device of a computer. It controls the movement of the cursor or pointer on </a:t>
            </a:r>
            <a:r>
              <a:rPr lang="en-US" dirty="0" smtClean="0"/>
              <a:t>the display </a:t>
            </a:r>
            <a:r>
              <a:rPr lang="en-US" dirty="0"/>
              <a:t>screen. As you move the mouse on a plain surface, the pointer on the display screen also </a:t>
            </a:r>
            <a:r>
              <a:rPr lang="en-US" dirty="0" smtClean="0"/>
              <a:t>moves in </a:t>
            </a:r>
            <a:r>
              <a:rPr lang="en-US" dirty="0"/>
              <a:t>the same direction</a:t>
            </a:r>
            <a:r>
              <a:rPr lang="en-US" dirty="0" smtClean="0"/>
              <a:t>. </a:t>
            </a:r>
            <a:r>
              <a:rPr lang="en-US" dirty="0"/>
              <a:t>A mouse </a:t>
            </a:r>
            <a:r>
              <a:rPr lang="en-US" dirty="0" smtClean="0"/>
              <a:t>may contain </a:t>
            </a:r>
            <a:r>
              <a:rPr lang="en-US" dirty="0"/>
              <a:t>either two or three buttons. Each mouse button is used </a:t>
            </a:r>
            <a:r>
              <a:rPr lang="en-US" dirty="0" smtClean="0"/>
              <a:t>to perform </a:t>
            </a:r>
            <a:r>
              <a:rPr lang="en-US" dirty="0"/>
              <a:t>different mouse operations</a:t>
            </a:r>
            <a:r>
              <a:rPr lang="en-US" dirty="0" smtClean="0"/>
              <a:t>. </a:t>
            </a:r>
            <a:endParaRPr lang="en-US" dirty="0" smtClean="0"/>
          </a:p>
          <a:p>
            <a:pPr lvl="1">
              <a:lnSpc>
                <a:spcPct val="110000"/>
              </a:lnSpc>
              <a:spcBef>
                <a:spcPts val="600"/>
              </a:spcBef>
            </a:pPr>
            <a:r>
              <a:rPr lang="en-US" b="1" dirty="0" smtClean="0"/>
              <a:t>Joystick:</a:t>
            </a:r>
            <a:r>
              <a:rPr lang="en-US" dirty="0" smtClean="0"/>
              <a:t> A </a:t>
            </a:r>
            <a:r>
              <a:rPr lang="en-US" dirty="0"/>
              <a:t>joystick is a hand-held device that is used to control the movement of </a:t>
            </a:r>
            <a:r>
              <a:rPr lang="en-US" dirty="0" smtClean="0"/>
              <a:t>the cursor </a:t>
            </a:r>
            <a:r>
              <a:rPr lang="en-US" dirty="0"/>
              <a:t>or other graphic elements in video games</a:t>
            </a:r>
            <a:r>
              <a:rPr lang="en-US" dirty="0" smtClean="0"/>
              <a:t>.</a:t>
            </a:r>
            <a:r>
              <a:rPr lang="en-US" dirty="0"/>
              <a:t> You can move a joystick in </a:t>
            </a:r>
            <a:r>
              <a:rPr lang="en-US" dirty="0" smtClean="0"/>
              <a:t>four directions</a:t>
            </a:r>
            <a:r>
              <a:rPr lang="en-US" dirty="0"/>
              <a:t>: left, right, up and down</a:t>
            </a:r>
            <a:r>
              <a:rPr lang="en-US" dirty="0"/>
              <a:t>. </a:t>
            </a:r>
            <a:endParaRPr lang="en-US" dirty="0" smtClean="0"/>
          </a:p>
          <a:p>
            <a:pPr lvl="1">
              <a:lnSpc>
                <a:spcPct val="110000"/>
              </a:lnSpc>
              <a:spcBef>
                <a:spcPts val="600"/>
              </a:spcBef>
            </a:pPr>
            <a:r>
              <a:rPr lang="en-US" b="1" dirty="0" smtClean="0"/>
              <a:t>Scanner:</a:t>
            </a:r>
            <a:r>
              <a:rPr lang="en-US" dirty="0" smtClean="0"/>
              <a:t> A </a:t>
            </a:r>
            <a:r>
              <a:rPr lang="en-US" dirty="0"/>
              <a:t>scanner is an input device that scans images, printed text, or an object </a:t>
            </a:r>
            <a:r>
              <a:rPr lang="en-US" dirty="0" smtClean="0"/>
              <a:t>and converts </a:t>
            </a:r>
            <a:r>
              <a:rPr lang="en-US" dirty="0"/>
              <a:t>it into a digital image. Instead of making a duplicate copy on a </a:t>
            </a:r>
            <a:r>
              <a:rPr lang="en-US" dirty="0" smtClean="0"/>
              <a:t>paper, the </a:t>
            </a:r>
            <a:r>
              <a:rPr lang="en-US" dirty="0"/>
              <a:t>scanner stores the digital image in the computer memory</a:t>
            </a:r>
            <a:r>
              <a:rPr lang="en-US" dirty="0"/>
              <a:t>. </a:t>
            </a:r>
            <a:endParaRPr lang="en-US" dirty="0" smtClean="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Input Devices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1262" y="1360846"/>
            <a:ext cx="2272892"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3333" y="3341980"/>
            <a:ext cx="1428750" cy="1344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1262" y="4980787"/>
            <a:ext cx="2143125"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1"/>
          <p:cNvSpPr txBox="1">
            <a:spLocks/>
          </p:cNvSpPr>
          <p:nvPr/>
        </p:nvSpPr>
        <p:spPr>
          <a:xfrm>
            <a:off x="6933173" y="4648200"/>
            <a:ext cx="1132354" cy="255006"/>
          </a:xfrm>
          <a:prstGeom prst="rect">
            <a:avLst/>
          </a:prstGeom>
        </p:spPr>
        <p:txBody>
          <a:bodyPr vert="horz" lIns="91440" tIns="45720" rIns="91440" bIns="45720" rtlCol="0">
            <a:normAutofit fontScale="92500" lnSpcReduction="20000"/>
          </a:bodyPr>
          <a:lstStyle>
            <a:lvl1pPr marL="457200" indent="-457200" algn="l" defTabSz="914400" rtl="0" eaLnBrk="1" latinLnBrk="0" hangingPunct="1">
              <a:spcBef>
                <a:spcPts val="400"/>
              </a:spcBef>
              <a:buClr>
                <a:srgbClr val="0082DA"/>
              </a:buClr>
              <a:buFont typeface="Wingdings" panose="05000000000000000000" pitchFamily="2" charset="2"/>
              <a:buChar char="Ø"/>
              <a:defRPr sz="2000" kern="1200" baseline="0">
                <a:solidFill>
                  <a:schemeClr val="tx1"/>
                </a:solidFill>
                <a:latin typeface="Calibri" panose="020F0502020204030204" pitchFamily="34" charset="0"/>
                <a:ea typeface="+mn-ea"/>
                <a:cs typeface="+mn-cs"/>
              </a:defRPr>
            </a:lvl1pPr>
            <a:lvl2pPr marL="731520" indent="-274320" algn="l" defTabSz="914400" rtl="0" eaLnBrk="1" latinLnBrk="0" hangingPunct="1">
              <a:spcBef>
                <a:spcPts val="400"/>
              </a:spcBef>
              <a:buClr>
                <a:srgbClr val="0082DA"/>
              </a:buClr>
              <a:buFont typeface="Wingdings" panose="05000000000000000000" pitchFamily="2" charset="2"/>
              <a:buChar char="q"/>
              <a:defRPr sz="17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spcBef>
                <a:spcPts val="400"/>
              </a:spcBef>
              <a:buClr>
                <a:srgbClr val="0082DA"/>
              </a:buClr>
              <a:buFont typeface="Wingdings" panose="05000000000000000000" pitchFamily="2" charset="2"/>
              <a:buChar char="§"/>
              <a:defRPr sz="15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dirty="0" smtClean="0"/>
              <a:t>Joystick</a:t>
            </a:r>
          </a:p>
        </p:txBody>
      </p:sp>
      <p:sp>
        <p:nvSpPr>
          <p:cNvPr id="9" name="Content Placeholder 1"/>
          <p:cNvSpPr txBox="1">
            <a:spLocks/>
          </p:cNvSpPr>
          <p:nvPr/>
        </p:nvSpPr>
        <p:spPr>
          <a:xfrm>
            <a:off x="6929998" y="2986446"/>
            <a:ext cx="1132354" cy="255006"/>
          </a:xfrm>
          <a:prstGeom prst="rect">
            <a:avLst/>
          </a:prstGeom>
        </p:spPr>
        <p:txBody>
          <a:bodyPr vert="horz" lIns="91440" tIns="45720" rIns="91440" bIns="45720" rtlCol="0">
            <a:normAutofit fontScale="92500" lnSpcReduction="20000"/>
          </a:bodyPr>
          <a:lstStyle>
            <a:lvl1pPr marL="457200" indent="-457200" algn="l" defTabSz="914400" rtl="0" eaLnBrk="1" latinLnBrk="0" hangingPunct="1">
              <a:spcBef>
                <a:spcPts val="400"/>
              </a:spcBef>
              <a:buClr>
                <a:srgbClr val="0082DA"/>
              </a:buClr>
              <a:buFont typeface="Wingdings" panose="05000000000000000000" pitchFamily="2" charset="2"/>
              <a:buChar char="Ø"/>
              <a:defRPr sz="2000" kern="1200" baseline="0">
                <a:solidFill>
                  <a:schemeClr val="tx1"/>
                </a:solidFill>
                <a:latin typeface="Calibri" panose="020F0502020204030204" pitchFamily="34" charset="0"/>
                <a:ea typeface="+mn-ea"/>
                <a:cs typeface="+mn-cs"/>
              </a:defRPr>
            </a:lvl1pPr>
            <a:lvl2pPr marL="731520" indent="-274320" algn="l" defTabSz="914400" rtl="0" eaLnBrk="1" latinLnBrk="0" hangingPunct="1">
              <a:spcBef>
                <a:spcPts val="400"/>
              </a:spcBef>
              <a:buClr>
                <a:srgbClr val="0082DA"/>
              </a:buClr>
              <a:buFont typeface="Wingdings" panose="05000000000000000000" pitchFamily="2" charset="2"/>
              <a:buChar char="q"/>
              <a:defRPr sz="17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spcBef>
                <a:spcPts val="400"/>
              </a:spcBef>
              <a:buClr>
                <a:srgbClr val="0082DA"/>
              </a:buClr>
              <a:buFont typeface="Wingdings" panose="05000000000000000000" pitchFamily="2" charset="2"/>
              <a:buChar char="§"/>
              <a:defRPr sz="15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dirty="0" smtClean="0"/>
              <a:t>Mouse</a:t>
            </a:r>
          </a:p>
        </p:txBody>
      </p:sp>
      <p:sp>
        <p:nvSpPr>
          <p:cNvPr id="10" name="Content Placeholder 1"/>
          <p:cNvSpPr txBox="1">
            <a:spLocks/>
          </p:cNvSpPr>
          <p:nvPr/>
        </p:nvSpPr>
        <p:spPr>
          <a:xfrm>
            <a:off x="6861531" y="6248400"/>
            <a:ext cx="1132354" cy="255006"/>
          </a:xfrm>
          <a:prstGeom prst="rect">
            <a:avLst/>
          </a:prstGeom>
        </p:spPr>
        <p:txBody>
          <a:bodyPr vert="horz" lIns="91440" tIns="45720" rIns="91440" bIns="45720" rtlCol="0">
            <a:normAutofit fontScale="92500" lnSpcReduction="20000"/>
          </a:bodyPr>
          <a:lstStyle>
            <a:lvl1pPr marL="457200" indent="-457200" algn="l" defTabSz="914400" rtl="0" eaLnBrk="1" latinLnBrk="0" hangingPunct="1">
              <a:spcBef>
                <a:spcPts val="400"/>
              </a:spcBef>
              <a:buClr>
                <a:srgbClr val="0082DA"/>
              </a:buClr>
              <a:buFont typeface="Wingdings" panose="05000000000000000000" pitchFamily="2" charset="2"/>
              <a:buChar char="Ø"/>
              <a:defRPr sz="2000" kern="1200" baseline="0">
                <a:solidFill>
                  <a:schemeClr val="tx1"/>
                </a:solidFill>
                <a:latin typeface="Calibri" panose="020F0502020204030204" pitchFamily="34" charset="0"/>
                <a:ea typeface="+mn-ea"/>
                <a:cs typeface="+mn-cs"/>
              </a:defRPr>
            </a:lvl1pPr>
            <a:lvl2pPr marL="731520" indent="-274320" algn="l" defTabSz="914400" rtl="0" eaLnBrk="1" latinLnBrk="0" hangingPunct="1">
              <a:spcBef>
                <a:spcPts val="400"/>
              </a:spcBef>
              <a:buClr>
                <a:srgbClr val="0082DA"/>
              </a:buClr>
              <a:buFont typeface="Wingdings" panose="05000000000000000000" pitchFamily="2" charset="2"/>
              <a:buChar char="q"/>
              <a:defRPr sz="17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spcBef>
                <a:spcPts val="400"/>
              </a:spcBef>
              <a:buClr>
                <a:srgbClr val="0082DA"/>
              </a:buClr>
              <a:buFont typeface="Wingdings" panose="05000000000000000000" pitchFamily="2" charset="2"/>
              <a:buChar char="§"/>
              <a:defRPr sz="15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dirty="0" smtClean="0"/>
              <a:t>Scanner</a:t>
            </a:r>
          </a:p>
        </p:txBody>
      </p:sp>
    </p:spTree>
    <p:extLst>
      <p:ext uri="{BB962C8B-B14F-4D97-AF65-F5344CB8AC3E}">
        <p14:creationId xmlns:p14="http://schemas.microsoft.com/office/powerpoint/2010/main" val="161987375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 - &amp;quot;Basic ICT Skills – I&amp;quot;&quot;/&gt;&lt;property id=&quot;20307&quot; value=&quot;256&quot;/&gt;&lt;/object&gt;&lt;object type=&quot;3&quot; unique_id=&quot;10004&quot;&gt;&lt;property id=&quot;20148&quot; value=&quot;5&quot;/&gt;&lt;property id=&quot;20300&quot; value=&quot;Slide 2 - &amp;quot;Learning Objectives&amp;quot;&quot;/&gt;&lt;property id=&quot;20307&quot; value=&quot;257&quot;/&gt;&lt;/object&gt;&lt;object type=&quot;3&quot; unique_id=&quot;16608&quot;&gt;&lt;property id=&quot;20148&quot; value=&quot;5&quot;/&gt;&lt;property id=&quot;20300&quot; value=&quot;Slide 3 - &amp;quot;Introduction&amp;quot;&quot;/&gt;&lt;property id=&quot;20307&quot; value=&quot;334&quot;/&gt;&lt;/object&gt;&lt;object type=&quot;3&quot; unique_id=&quot;27591&quot;&gt;&lt;property id=&quot;20148&quot; value=&quot;5&quot;/&gt;&lt;property id=&quot;20300&quot; value=&quot;Slide 4 - &amp;quot;Session 1: Role and Benefits of ICT&amp;quot;&quot;/&gt;&lt;property id=&quot;20307&quot; value=&quot;410&quot;/&gt;&lt;/object&gt;&lt;object type=&quot;3&quot; unique_id=&quot;27592&quot;&gt;&lt;property id=&quot;20148&quot; value=&quot;5&quot;/&gt;&lt;property id=&quot;20300&quot; value=&quot;Slide 5 - &amp;quot;Session 2: ICT Tools&amp;quot;&quot;/&gt;&lt;property id=&quot;20307&quot; value=&quot;420&quot;/&gt;&lt;/object&gt;&lt;object type=&quot;3&quot; unique_id=&quot;27593&quot;&gt;&lt;property id=&quot;20148&quot; value=&quot;5&quot;/&gt;&lt;property id=&quot;20300&quot; value=&quot;Slide 6 - &amp;quot;Session 2: ICT Tools&amp;quot;&quot;/&gt;&lt;property id=&quot;20307&quot; value=&quot;425&quot;/&gt;&lt;/object&gt;&lt;object type=&quot;3&quot; unique_id=&quot;27594&quot;&gt;&lt;property id=&quot;20148&quot; value=&quot;5&quot;/&gt;&lt;property id=&quot;20300&quot; value=&quot;Slide 7 - &amp;quot;Session 3: Basic Components of a Computer System&amp;quot;&quot;/&gt;&lt;property id=&quot;20307&quot; value=&quot;421&quot;/&gt;&lt;/object&gt;&lt;object type=&quot;3&quot; unique_id=&quot;27595&quot;&gt;&lt;property id=&quot;20148&quot; value=&quot;5&quot;/&gt;&lt;property id=&quot;20300&quot; value=&quot;Slide 8 - &amp;quot;Input Devices&amp;quot;&quot;/&gt;&lt;property id=&quot;20307&quot; value=&quot;426&quot;/&gt;&lt;/object&gt;&lt;object type=&quot;3&quot; unique_id=&quot;27596&quot;&gt;&lt;property id=&quot;20148&quot; value=&quot;5&quot;/&gt;&lt;property id=&quot;20300&quot; value=&quot;Slide 9 - &amp;quot;Input Devices&amp;quot;&quot;/&gt;&lt;property id=&quot;20307&quot; value=&quot;427&quot;/&gt;&lt;/object&gt;&lt;object type=&quot;3&quot; unique_id=&quot;27597&quot;&gt;&lt;property id=&quot;20148&quot; value=&quot;5&quot;/&gt;&lt;property id=&quot;20300&quot; value=&quot;Slide 10 - &amp;quot;Input Devices&amp;quot;&quot;/&gt;&lt;property id=&quot;20307&quot; value=&quot;428&quot;/&gt;&lt;/object&gt;&lt;object type=&quot;3&quot; unique_id=&quot;27598&quot;&gt;&lt;property id=&quot;20148&quot; value=&quot;5&quot;/&gt;&lt;property id=&quot;20300&quot; value=&quot;Slide 11 - &amp;quot;Output Devices&amp;quot;&quot;/&gt;&lt;property id=&quot;20307&quot; value=&quot;422&quot;/&gt;&lt;/object&gt;&lt;object type=&quot;3&quot; unique_id=&quot;27599&quot;&gt;&lt;property id=&quot;20148&quot; value=&quot;5&quot;/&gt;&lt;property id=&quot;20300&quot; value=&quot;Slide 12 - &amp;quot;Output Devices&amp;quot;&quot;/&gt;&lt;property id=&quot;20307&quot; value=&quot;423&quot;/&gt;&lt;/object&gt;&lt;object type=&quot;3&quot; unique_id=&quot;27600&quot;&gt;&lt;property id=&quot;20148&quot; value=&quot;5&quot;/&gt;&lt;property id=&quot;20300&quot; value=&quot;Slide 13 - &amp;quot;Output Devices&amp;quot;&quot;/&gt;&lt;property id=&quot;20307&quot; value=&quot;424&quot;/&gt;&lt;/object&gt;&lt;object type=&quot;3&quot; unique_id=&quot;27601&quot;&gt;&lt;property id=&quot;20148&quot; value=&quot;5&quot;/&gt;&lt;property id=&quot;20300&quot; value=&quot;Slide 14 - &amp;quot;Memory&amp;quot;&quot;/&gt;&lt;property id=&quot;20307&quot; value=&quot;429&quot;/&gt;&lt;/object&gt;&lt;object type=&quot;3&quot; unique_id=&quot;27602&quot;&gt;&lt;property id=&quot;20148&quot; value=&quot;5&quot;/&gt;&lt;property id=&quot;20300&quot; value=&quot;Slide 15 - &amp;quot;Primary Memory&amp;quot;&quot;/&gt;&lt;property id=&quot;20307&quot; value=&quot;438&quot;/&gt;&lt;/object&gt;&lt;object type=&quot;3&quot; unique_id=&quot;27603&quot;&gt;&lt;property id=&quot;20148&quot; value=&quot;5&quot;/&gt;&lt;property id=&quot;20300&quot; value=&quot;Slide 16 - &amp;quot;Secondary Memory&amp;quot;&quot;/&gt;&lt;property id=&quot;20307&quot; value=&quot;431&quot;/&gt;&lt;/object&gt;&lt;object type=&quot;3&quot; unique_id=&quot;27604&quot;&gt;&lt;property id=&quot;20148&quot; value=&quot;5&quot;/&gt;&lt;property id=&quot;20300&quot; value=&quot;Slide 17 - &amp;quot;Secondary Memory&amp;quot;&quot;/&gt;&lt;property id=&quot;20307&quot; value=&quot;432&quot;/&gt;&lt;/object&gt;&lt;object type=&quot;3&quot; unique_id=&quot;27605&quot;&gt;&lt;property id=&quot;20148&quot; value=&quot;5&quot;/&gt;&lt;property id=&quot;20300&quot; value=&quot;Slide 18 - &amp;quot;Secondary Memory&amp;quot;&quot;/&gt;&lt;property id=&quot;20307&quot; value=&quot;433&quot;/&gt;&lt;/object&gt;&lt;object type=&quot;3&quot; unique_id=&quot;27606&quot;&gt;&lt;property id=&quot;20148&quot; value=&quot;5&quot;/&gt;&lt;property id=&quot;20300&quot; value=&quot;Slide 19 - &amp;quot;Secondary Memory&amp;quot;&quot;/&gt;&lt;property id=&quot;20307&quot; value=&quot;434&quot;/&gt;&lt;/object&gt;&lt;object type=&quot;3&quot; unique_id=&quot;27607&quot;&gt;&lt;property id=&quot;20148&quot; value=&quot;5&quot;/&gt;&lt;property id=&quot;20300&quot; value=&quot;Slide 20 - &amp;quot;Secondary Memory&amp;quot;&quot;/&gt;&lt;property id=&quot;20307&quot; value=&quot;435&quot;/&gt;&lt;/object&gt;&lt;object type=&quot;3&quot; unique_id=&quot;27608&quot;&gt;&lt;property id=&quot;20148&quot; value=&quot;5&quot;/&gt;&lt;property id=&quot;20300&quot; value=&quot;Slide 21 - &amp;quot;Secondary Memory&amp;quot;&quot;/&gt;&lt;property id=&quot;20307&quot; value=&quot;436&quot;/&gt;&lt;/object&gt;&lt;object type=&quot;3&quot; unique_id=&quot;27609&quot;&gt;&lt;property id=&quot;20148&quot; value=&quot;5&quot;/&gt;&lt;property id=&quot;20300&quot; value=&quot;Slide 22 - &amp;quot;Session 4: Operating System&amp;quot;&quot;/&gt;&lt;property id=&quot;20307&quot; value=&quot;437&quot;/&gt;&lt;/object&gt;&lt;object type=&quot;3&quot; unique_id=&quot;27610&quot;&gt;&lt;property id=&quot;20148&quot; value=&quot;5&quot;/&gt;&lt;property id=&quot;20300&quot; value=&quot;Slide 23 - &amp;quot;Need of an Operating System&amp;quot;&quot;/&gt;&lt;property id=&quot;20307&quot; value=&quot;439&quot;/&gt;&lt;/object&gt;&lt;object type=&quot;3&quot; unique_id=&quot;27611&quot;&gt;&lt;property id=&quot;20148&quot; value=&quot;5&quot;/&gt;&lt;property id=&quot;20300&quot; value=&quot;Slide 24 - &amp;quot;Commonly Used Operating Systems&amp;quot;&quot;/&gt;&lt;property id=&quot;20307&quot; value=&quot;440&quot;/&gt;&lt;/object&gt;&lt;object type=&quot;3&quot; unique_id=&quot;27612&quot;&gt;&lt;property id=&quot;20148&quot; value=&quot;5&quot;/&gt;&lt;property id=&quot;20300&quot; value=&quot;Slide 25 - &amp;quot;Commonly Used Operating Systems&amp;quot;&quot;/&gt;&lt;property id=&quot;20307&quot; value=&quot;447&quot;/&gt;&lt;/object&gt;&lt;object type=&quot;3&quot; unique_id=&quot;27613&quot;&gt;&lt;property id=&quot;20148&quot; value=&quot;5&quot;/&gt;&lt;property id=&quot;20300&quot; value=&quot;Slide 26 - &amp;quot;Introducing Desktop Environment of Operating Systems&amp;quot;&quot;/&gt;&lt;property id=&quot;20307&quot; value=&quot;441&quot;/&gt;&lt;/object&gt;&lt;object type=&quot;3&quot; unique_id=&quot;27614&quot;&gt;&lt;property id=&quot;20148&quot; value=&quot;5&quot;/&gt;&lt;property id=&quot;20300&quot; value=&quot;Slide 27 - &amp;quot;Linux Desktop&amp;quot;&quot;/&gt;&lt;property id=&quot;20307&quot; value=&quot;442&quot;/&gt;&lt;/object&gt;&lt;object type=&quot;3&quot; unique_id=&quot;27615&quot;&gt;&lt;property id=&quot;20148&quot; value=&quot;5&quot;/&gt;&lt;property id=&quot;20300&quot; value=&quot;Slide 28 - &amp;quot;Linux Desktop&amp;quot;&quot;/&gt;&lt;property id=&quot;20307&quot; value=&quot;448&quot;/&gt;&lt;/object&gt;&lt;object type=&quot;3&quot; unique_id=&quot;27616&quot;&gt;&lt;property id=&quot;20148&quot; value=&quot;5&quot;/&gt;&lt;property id=&quot;20300&quot; value=&quot;Slide 29 - &amp;quot;Linux Desktop&amp;quot;&quot;/&gt;&lt;property id=&quot;20307&quot; value=&quot;449&quot;/&gt;&lt;/object&gt;&lt;object type=&quot;3&quot; unique_id=&quot;27617&quot;&gt;&lt;property id=&quot;20148&quot; value=&quot;5&quot;/&gt;&lt;property id=&quot;20300&quot; value=&quot;Slide 30 - &amp;quot;Windows Desktop&amp;quot;&quot;/&gt;&lt;property id=&quot;20307&quot; value=&quot;443&quot;/&gt;&lt;/object&gt;&lt;object type=&quot;3&quot; unique_id=&quot;27618&quot;&gt;&lt;property id=&quot;20148&quot; value=&quot;5&quot;/&gt;&lt;property id=&quot;20300&quot; value=&quot;Slide 31 - &amp;quot;Windows Desktop&amp;quot;&quot;/&gt;&lt;property id=&quot;20307&quot; value=&quot;450&quot;/&gt;&lt;/object&gt;&lt;object type=&quot;3&quot; unique_id=&quot;27619&quot;&gt;&lt;property id=&quot;20148&quot; value=&quot;5&quot;/&gt;&lt;property id=&quot;20300&quot; value=&quot;Slide 32 - &amp;quot;Session 5: Common Desktop Operations&amp;quot;&quot;/&gt;&lt;property id=&quot;20307&quot; value=&quot;444&quot;/&gt;&lt;/object&gt;&lt;object type=&quot;3&quot; unique_id=&quot;27620&quot;&gt;&lt;property id=&quot;20148&quot; value=&quot;5&quot;/&gt;&lt;property id=&quot;20300&quot; value=&quot;Slide 33 - &amp;quot;Adding Icons to the Desktop&amp;quot;&quot;/&gt;&lt;property id=&quot;20307&quot; value=&quot;445&quot;/&gt;&lt;/object&gt;&lt;object type=&quot;3&quot; unique_id=&quot;27621&quot;&gt;&lt;property id=&quot;20148&quot; value=&quot;5&quot;/&gt;&lt;property id=&quot;20300&quot; value=&quot;Slide 34 - &amp;quot;Adding Shortcut Icons on Desktop&amp;quot;&quot;/&gt;&lt;property id=&quot;20307&quot; value=&quot;446&quot;/&gt;&lt;/object&gt;&lt;object type=&quot;3&quot; unique_id=&quot;27622&quot;&gt;&lt;property id=&quot;20148&quot; value=&quot;5&quot;/&gt;&lt;property id=&quot;20300&quot; value=&quot;Slide 35 - &amp;quot;Hiding Desktop Icons&amp;quot;&quot;/&gt;&lt;property id=&quot;20307&quot; value=&quot;451&quot;/&gt;&lt;/object&gt;&lt;object type=&quot;3&quot; unique_id=&quot;27623&quot;&gt;&lt;property id=&quot;20148&quot; value=&quot;5&quot;/&gt;&lt;property id=&quot;20300&quot; value=&quot;Slide 36 - &amp;quot;Adding Gadgets on Desktop&amp;quot;&quot;/&gt;&lt;property id=&quot;20307&quot; value=&quot;452&quot;/&gt;&lt;/object&gt;&lt;object type=&quot;3&quot; unique_id=&quot;27624&quot;&gt;&lt;property id=&quot;20148&quot; value=&quot;5&quot;/&gt;&lt;property id=&quot;20300&quot; value=&quot;Slide 37 - &amp;quot;Session 6: Working with Files and Folders&amp;quot;&quot;/&gt;&lt;property id=&quot;20307&quot; value=&quot;453&quot;/&gt;&lt;/object&gt;&lt;object type=&quot;3&quot; unique_id=&quot;27625&quot;&gt;&lt;property id=&quot;20148&quot; value=&quot;5&quot;/&gt;&lt;property id=&quot;20300&quot; value=&quot;Slide 38 - &amp;quot;Creating and Saving a File&amp;quot;&quot;/&gt;&lt;property id=&quot;20307&quot; value=&quot;454&quot;/&gt;&lt;/object&gt;&lt;object type=&quot;3&quot; unique_id=&quot;27626&quot;&gt;&lt;property id=&quot;20148&quot; value=&quot;5&quot;/&gt;&lt;property id=&quot;20300&quot; value=&quot;Slide 39 - &amp;quot;Creating and Saving a File&amp;quot;&quot;/&gt;&lt;property id=&quot;20307&quot; value=&quot;455&quot;/&gt;&lt;/object&gt;&lt;object type=&quot;3&quot; unique_id=&quot;27627&quot;&gt;&lt;property id=&quot;20148&quot; value=&quot;5&quot;/&gt;&lt;property id=&quot;20300&quot; value=&quot;Slide 40 - &amp;quot;Creating a Folder&amp;quot;&quot;/&gt;&lt;property id=&quot;20307&quot; value=&quot;456&quot;/&gt;&lt;/object&gt;&lt;object type=&quot;3&quot; unique_id=&quot;27628&quot;&gt;&lt;property id=&quot;20148&quot; value=&quot;5&quot;/&gt;&lt;property id=&quot;20300&quot; value=&quot;Slide 41 - &amp;quot;Renaming a File or a Folder&amp;quot;&quot;/&gt;&lt;property id=&quot;20307&quot; value=&quot;457&quot;/&gt;&lt;/object&gt;&lt;object type=&quot;3&quot; unique_id=&quot;27629&quot;&gt;&lt;property id=&quot;20148&quot; value=&quot;5&quot;/&gt;&lt;property id=&quot;20300&quot; value=&quot;Slide 42 - &amp;quot;Deleting Files and Folders&amp;quot;&quot;/&gt;&lt;property id=&quot;20307&quot; value=&quot;458&quot;/&gt;&lt;/object&gt;&lt;object type=&quot;3&quot; unique_id=&quot;27631&quot;&gt;&lt;property id=&quot;20148&quot; value=&quot;5&quot;/&gt;&lt;property id=&quot;20300&quot; value=&quot;Slide 43 - &amp;quot;Moving Files and Folders&amp;quot;&quot;/&gt;&lt;property id=&quot;20307&quot; value=&quot;459&quot;/&gt;&lt;/object&gt;&lt;object type=&quot;3&quot; unique_id=&quot;27632&quot;&gt;&lt;property id=&quot;20148&quot; value=&quot;5&quot;/&gt;&lt;property id=&quot;20300&quot; value=&quot;Slide 44 - &amp;quot;Session 7: Starting and Shutting Down a Computer&amp;quot;&quot;/&gt;&lt;property id=&quot;20307&quot; value=&quot;460&quot;/&gt;&lt;/object&gt;&lt;object type=&quot;3&quot; unique_id=&quot;27633&quot;&gt;&lt;property id=&quot;20148&quot; value=&quot;5&quot;/&gt;&lt;property id=&quot;20300&quot; value=&quot;Slide 45 - &amp;quot;Session 7: Starting and Shutting Down a Computer&amp;quot;&quot;/&gt;&lt;property id=&quot;20307&quot; value=&quot;465&quot;/&gt;&lt;/object&gt;&lt;object type=&quot;3&quot; unique_id=&quot;27634&quot;&gt;&lt;property id=&quot;20148&quot; value=&quot;5&quot;/&gt;&lt;property id=&quot;20300&quot; value=&quot;Slide 46 - &amp;quot;Session 8: Internet&amp;quot;&quot;/&gt;&lt;property id=&quot;20307&quot; value=&quot;461&quot;/&gt;&lt;/object&gt;&lt;object type=&quot;3&quot; unique_id=&quot;27635&quot;&gt;&lt;property id=&quot;20148&quot; value=&quot;5&quot;/&gt;&lt;property id=&quot;20300&quot; value=&quot;Slide 47 - &amp;quot;Applications of Internet&amp;quot;&quot;/&gt;&lt;property id=&quot;20307&quot; value=&quot;462&quot;/&gt;&lt;/object&gt;&lt;object type=&quot;3&quot; unique_id=&quot;27636&quot;&gt;&lt;property id=&quot;20148&quot; value=&quot;5&quot;/&gt;&lt;property id=&quot;20300&quot; value=&quot;Slide 48 - &amp;quot;Web Browser&amp;quot;&quot;/&gt;&lt;property id=&quot;20307&quot; value=&quot;468&quot;/&gt;&lt;/object&gt;&lt;object type=&quot;3&quot; unique_id=&quot;27637&quot;&gt;&lt;property id=&quot;20148&quot; value=&quot;5&quot;/&gt;&lt;property id=&quot;20300&quot; value=&quot;Slide 49 - &amp;quot;Websites and Web Pages&amp;quot;&quot;/&gt;&lt;property id=&quot;20307&quot; value=&quot;463&quot;/&gt;&lt;/object&gt;&lt;object type=&quot;3&quot; unique_id=&quot;27638&quot;&gt;&lt;property id=&quot;20148&quot; value=&quot;5&quot;/&gt;&lt;property id=&quot;20300&quot; value=&quot;Slide 50 - &amp;quot;Session 9: Email Applications&amp;quot;&quot;/&gt;&lt;property id=&quot;20307&quot; value=&quot;466&quot;/&gt;&lt;/object&gt;&lt;object type=&quot;3&quot; unique_id=&quot;27639&quot;&gt;&lt;property id=&quot;20148&quot; value=&quot;5&quot;/&gt;&lt;property id=&quot;20300&quot; value=&quot;Slide 51 - &amp;quot;Email Accounts&amp;quot;&quot;/&gt;&lt;property id=&quot;20307&quot; value=&quot;467&quot;/&gt;&lt;/object&gt;&lt;object type=&quot;3&quot; unique_id=&quot;27640&quot;&gt;&lt;property id=&quot;20148&quot; value=&quot;5&quot;/&gt;&lt;property id=&quot;20300&quot; value=&quot;Slide 52 - &amp;quot;Sending and Receiving Email&amp;quot;&quot;/&gt;&lt;property id=&quot;20307&quot; value=&quot;469&quot;/&gt;&lt;/object&gt;&lt;object type=&quot;3&quot; unique_id=&quot;27641&quot;&gt;&lt;property id=&quot;20148&quot; value=&quot;5&quot;/&gt;&lt;property id=&quot;20300&quot; value=&quot;Slide 53 - &amp;quot;Sending and Receiving Email&amp;quot;&quot;/&gt;&lt;property id=&quot;20307&quot; value=&quot;470&quot;/&gt;&lt;/object&gt;&lt;object type=&quot;3&quot; unique_id=&quot;27642&quot;&gt;&lt;property id=&quot;20148&quot; value=&quot;5&quot;/&gt;&lt;property id=&quot;20300&quot; value=&quot;Slide 54 - &amp;quot;Session 10: Introduction to Social Media&amp;quot;&quot;/&gt;&lt;property id=&quot;20307&quot; value=&quot;471&quot;/&gt;&lt;/object&gt;&lt;object type=&quot;3&quot; unique_id=&quot;27643&quot;&gt;&lt;property id=&quot;20148&quot; value=&quot;5&quot;/&gt;&lt;property id=&quot;20300&quot; value=&quot;Slide 55 - &amp;quot;Session 10: Introduction to Social Media&amp;quot;&quot;/&gt;&lt;property id=&quot;20307&quot; value=&quot;472&quot;/&gt;&lt;/object&gt;&lt;object type=&quot;3&quot; unique_id=&quot;27644&quot;&gt;&lt;property id=&quot;20148&quot; value=&quot;5&quot;/&gt;&lt;property id=&quot;20300&quot; value=&quot;Slide 56 - &amp;quot;Session 11: Digital India&amp;quot;&quot;/&gt;&lt;property id=&quot;20307&quot; value=&quot;473&quot;/&gt;&lt;/object&gt;&lt;object type=&quot;3&quot; unique_id=&quot;27645&quot;&gt;&lt;property id=&quot;20148&quot; value=&quot;5&quot;/&gt;&lt;property id=&quot;20300&quot; value=&quot;Slide 57&quot;/&gt;&lt;property id=&quot;20307&quot; value=&quot;411&quot;/&gt;&lt;/object&gt;&lt;/object&gt;&lt;object type=&quot;8&quot; unique_id=&quot;1008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3497</TotalTime>
  <Words>7843</Words>
  <Application>Microsoft Office PowerPoint</Application>
  <PresentationFormat>On-screen Show (4:3)</PresentationFormat>
  <Paragraphs>424</Paragraphs>
  <Slides>57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Arial</vt:lpstr>
      <vt:lpstr>Calibri</vt:lpstr>
      <vt:lpstr>Cambria Math</vt:lpstr>
      <vt:lpstr>Wingdings</vt:lpstr>
      <vt:lpstr>Office Theme</vt:lpstr>
      <vt:lpstr>Basic ICT Skills – I</vt:lpstr>
      <vt:lpstr>Learning Objectives</vt:lpstr>
      <vt:lpstr>Introduction</vt:lpstr>
      <vt:lpstr>Session 1: Role and Benefits of ICT</vt:lpstr>
      <vt:lpstr>Session 2: ICT Tools</vt:lpstr>
      <vt:lpstr>Session 2: ICT Tools</vt:lpstr>
      <vt:lpstr>Session 3: Basic Components of a Computer System</vt:lpstr>
      <vt:lpstr>Input Devices</vt:lpstr>
      <vt:lpstr>Input Devices</vt:lpstr>
      <vt:lpstr>Input Devices</vt:lpstr>
      <vt:lpstr>Output Devices</vt:lpstr>
      <vt:lpstr>Output Devices</vt:lpstr>
      <vt:lpstr>Output Devices</vt:lpstr>
      <vt:lpstr>Memory</vt:lpstr>
      <vt:lpstr>Primary Memory</vt:lpstr>
      <vt:lpstr>Secondary Memory</vt:lpstr>
      <vt:lpstr>Secondary Memory</vt:lpstr>
      <vt:lpstr>Secondary Memory</vt:lpstr>
      <vt:lpstr>Secondary Memory</vt:lpstr>
      <vt:lpstr>Secondary Memory</vt:lpstr>
      <vt:lpstr>Secondary Memory</vt:lpstr>
      <vt:lpstr>Session 4: Operating System</vt:lpstr>
      <vt:lpstr>Need of an Operating System</vt:lpstr>
      <vt:lpstr>Commonly Used Operating Systems</vt:lpstr>
      <vt:lpstr>Commonly Used Operating Systems</vt:lpstr>
      <vt:lpstr>Introducing Desktop Environment of Operating Systems</vt:lpstr>
      <vt:lpstr>Linux Desktop</vt:lpstr>
      <vt:lpstr>Linux Desktop</vt:lpstr>
      <vt:lpstr>Linux Desktop</vt:lpstr>
      <vt:lpstr>Windows Desktop</vt:lpstr>
      <vt:lpstr>Windows Desktop</vt:lpstr>
      <vt:lpstr>Session 5: Common Desktop Operations</vt:lpstr>
      <vt:lpstr>Adding Icons to the Desktop</vt:lpstr>
      <vt:lpstr>Adding Shortcut Icons on Desktop</vt:lpstr>
      <vt:lpstr>Hiding Desktop Icons</vt:lpstr>
      <vt:lpstr>Adding Gadgets on Desktop</vt:lpstr>
      <vt:lpstr>Session 6: Working with Files and Folders</vt:lpstr>
      <vt:lpstr>Creating and Saving a File</vt:lpstr>
      <vt:lpstr>Creating and Saving a File</vt:lpstr>
      <vt:lpstr>Creating a Folder</vt:lpstr>
      <vt:lpstr>Renaming a File or a Folder</vt:lpstr>
      <vt:lpstr>Deleting Files and Folders</vt:lpstr>
      <vt:lpstr>Moving Files and Folders</vt:lpstr>
      <vt:lpstr>Session 7: Starting and Shutting Down a Computer</vt:lpstr>
      <vt:lpstr>Session 7: Starting and Shutting Down a Computer</vt:lpstr>
      <vt:lpstr>Session 8: Internet</vt:lpstr>
      <vt:lpstr>Applications of Internet</vt:lpstr>
      <vt:lpstr>Web Browser</vt:lpstr>
      <vt:lpstr>Websites and Web Pages</vt:lpstr>
      <vt:lpstr>Session 9: Email Applications</vt:lpstr>
      <vt:lpstr>Email Accounts</vt:lpstr>
      <vt:lpstr>Sending and Receiving Email</vt:lpstr>
      <vt:lpstr>Sending and Receiving Email</vt:lpstr>
      <vt:lpstr>Session 10: Introduction to Social Media</vt:lpstr>
      <vt:lpstr>Session 10: Introduction to Social Media</vt:lpstr>
      <vt:lpstr>Session 11: Digital India</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Charu</dc:creator>
  <cp:lastModifiedBy>User</cp:lastModifiedBy>
  <cp:revision>1119</cp:revision>
  <dcterms:created xsi:type="dcterms:W3CDTF">2019-01-09T09:17:04Z</dcterms:created>
  <dcterms:modified xsi:type="dcterms:W3CDTF">2019-03-14T09:35:40Z</dcterms:modified>
</cp:coreProperties>
</file>