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334" r:id="rId4"/>
    <p:sldId id="412" r:id="rId5"/>
    <p:sldId id="413" r:id="rId6"/>
    <p:sldId id="428" r:id="rId7"/>
    <p:sldId id="429" r:id="rId8"/>
    <p:sldId id="414" r:id="rId9"/>
    <p:sldId id="430" r:id="rId10"/>
    <p:sldId id="415" r:id="rId11"/>
    <p:sldId id="416" r:id="rId12"/>
    <p:sldId id="417" r:id="rId13"/>
    <p:sldId id="418" r:id="rId14"/>
    <p:sldId id="411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2DA"/>
    <a:srgbClr val="0087E2"/>
    <a:srgbClr val="8D0367"/>
    <a:srgbClr val="0094D8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91" autoAdjust="0"/>
    <p:restoredTop sz="98932" autoAdjust="0"/>
  </p:normalViewPr>
  <p:slideViewPr>
    <p:cSldViewPr>
      <p:cViewPr varScale="1">
        <p:scale>
          <a:sx n="74" d="100"/>
          <a:sy n="74" d="100"/>
        </p:scale>
        <p:origin x="-152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AE9EB-A8C6-4CB3-86B1-3584AA35AB38}" type="datetimeFigureOut">
              <a:rPr lang="en-US" smtClean="0"/>
              <a:t>3/16/2019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7EB95-5F12-4ED4-8739-24E57F3A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818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838201"/>
            <a:ext cx="63246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ound Single Corner Rectangle 6"/>
          <p:cNvSpPr/>
          <p:nvPr userDrawn="1"/>
        </p:nvSpPr>
        <p:spPr>
          <a:xfrm flipV="1">
            <a:off x="0" y="-2"/>
            <a:ext cx="1828800" cy="1371600"/>
          </a:xfrm>
          <a:prstGeom prst="round1Rect">
            <a:avLst/>
          </a:prstGeom>
          <a:solidFill>
            <a:srgbClr val="0087E2"/>
          </a:solidFill>
          <a:ln>
            <a:solidFill>
              <a:srgbClr val="0087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ound Single Corner Rectangle 7"/>
          <p:cNvSpPr/>
          <p:nvPr userDrawn="1"/>
        </p:nvSpPr>
        <p:spPr>
          <a:xfrm rot="5400000" flipV="1">
            <a:off x="5676899" y="-2857499"/>
            <a:ext cx="609602" cy="6324600"/>
          </a:xfrm>
          <a:prstGeom prst="round1Rect">
            <a:avLst/>
          </a:prstGeom>
          <a:solidFill>
            <a:srgbClr val="0087E2"/>
          </a:solidFill>
          <a:ln>
            <a:solidFill>
              <a:srgbClr val="0087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364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-76200"/>
            <a:ext cx="3429000" cy="149383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2B488A-F32F-47C9-B07A-1CF7C464F104}" type="datetimeFigureOut">
              <a:rPr lang="en-US" smtClean="0"/>
              <a:t>3/16/2019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654BCB-365D-4717-9441-0EEAACC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457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2B488A-F32F-47C9-B07A-1CF7C464F104}" type="datetimeFigureOut">
              <a:rPr lang="en-US" smtClean="0"/>
              <a:t>3/16/2019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654BCB-365D-4717-9441-0EEAACC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0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166360"/>
          </a:xfrm>
        </p:spPr>
        <p:txBody>
          <a:bodyPr/>
          <a:lstStyle>
            <a:lvl1pPr marL="457200" indent="-457200">
              <a:spcBef>
                <a:spcPts val="400"/>
              </a:spcBef>
              <a:buClr>
                <a:srgbClr val="0082DA"/>
              </a:buClr>
              <a:buFont typeface="Wingdings" panose="05000000000000000000" pitchFamily="2" charset="2"/>
              <a:buChar char="Ø"/>
              <a:defRPr sz="2000"/>
            </a:lvl1pPr>
            <a:lvl2pPr marL="731520" indent="-274320">
              <a:spcBef>
                <a:spcPts val="400"/>
              </a:spcBef>
              <a:buClr>
                <a:srgbClr val="0082DA"/>
              </a:buClr>
              <a:buFont typeface="Wingdings" panose="05000000000000000000" pitchFamily="2" charset="2"/>
              <a:buChar char="q"/>
              <a:defRPr sz="1700"/>
            </a:lvl2pPr>
            <a:lvl3pPr marL="1143000" indent="-228600">
              <a:spcBef>
                <a:spcPts val="400"/>
              </a:spcBef>
              <a:buClr>
                <a:srgbClr val="0082DA"/>
              </a:buClr>
              <a:buFont typeface="Wingdings" panose="05000000000000000000" pitchFamily="2" charset="2"/>
              <a:buChar char="§"/>
              <a:defRPr sz="15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0" y="477008"/>
            <a:ext cx="9144000" cy="665992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defRPr sz="3200" b="1">
                <a:solidFill>
                  <a:srgbClr val="8D0367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4154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2B488A-F32F-47C9-B07A-1CF7C464F104}" type="datetimeFigureOut">
              <a:rPr lang="en-US" smtClean="0"/>
              <a:t>3/16/2019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654BCB-365D-4717-9441-0EEAACC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507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-76200"/>
            <a:ext cx="3429000" cy="149383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2B488A-F32F-47C9-B07A-1CF7C464F104}" type="datetimeFigureOut">
              <a:rPr lang="en-US" smtClean="0"/>
              <a:t>3/16/2019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654BCB-365D-4717-9441-0EEAACC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1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-76200"/>
            <a:ext cx="3429000" cy="14938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2B488A-F32F-47C9-B07A-1CF7C464F104}" type="datetimeFigureOut">
              <a:rPr lang="en-US" smtClean="0"/>
              <a:t>3/16/2019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654BCB-365D-4717-9441-0EEAACC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356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-76200"/>
            <a:ext cx="3429000" cy="149383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2B488A-F32F-47C9-B07A-1CF7C464F104}" type="datetimeFigureOut">
              <a:rPr lang="en-US" smtClean="0"/>
              <a:t>3/16/2019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654BCB-365D-4717-9441-0EEAACC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566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2B488A-F32F-47C9-B07A-1CF7C464F104}" type="datetimeFigureOut">
              <a:rPr lang="en-US" smtClean="0"/>
              <a:t>3/16/2019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654BCB-365D-4717-9441-0EEAACC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739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2B488A-F32F-47C9-B07A-1CF7C464F104}" type="datetimeFigureOut">
              <a:rPr lang="en-US" smtClean="0"/>
              <a:t>3/16/2019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654BCB-365D-4717-9441-0EEAACC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455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2B488A-F32F-47C9-B07A-1CF7C464F104}" type="datetimeFigureOut">
              <a:rPr lang="en-US" smtClean="0"/>
              <a:t>3/16/2019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654BCB-365D-4717-9441-0EEAACC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463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6720" y="6400800"/>
            <a:ext cx="944657" cy="390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823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Green Skills-I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57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Unit 5</a:t>
            </a:r>
            <a:endParaRPr lang="en-US" sz="24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1771650"/>
            <a:ext cx="6665913" cy="462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0306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295400"/>
            <a:ext cx="3657600" cy="5410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protection, preservation, restoration and rational use of all the </a:t>
            </a:r>
            <a:r>
              <a:rPr lang="en-US" dirty="0" smtClean="0"/>
              <a:t>natural resources </a:t>
            </a:r>
            <a:r>
              <a:rPr lang="en-US" dirty="0"/>
              <a:t>in the total environment are collectively called natural </a:t>
            </a:r>
            <a:r>
              <a:rPr lang="en-US" dirty="0" smtClean="0"/>
              <a:t>resource conservation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refers to the conservation of land, water, soil, plants </a:t>
            </a:r>
            <a:r>
              <a:rPr lang="en-US" dirty="0" smtClean="0"/>
              <a:t>and animals.</a:t>
            </a:r>
          </a:p>
          <a:p>
            <a:r>
              <a:rPr lang="en-US" dirty="0" smtClean="0"/>
              <a:t>Failure </a:t>
            </a:r>
            <a:r>
              <a:rPr lang="en-US" dirty="0"/>
              <a:t>in the conservation of the natural resources will put the future generation in tremendous hardships.</a:t>
            </a:r>
            <a:endParaRPr lang="en-US" dirty="0" smtClean="0"/>
          </a:p>
          <a:p>
            <a:r>
              <a:rPr lang="en-US" dirty="0" smtClean="0"/>
              <a:t>The given figure </a:t>
            </a:r>
            <a:r>
              <a:rPr lang="en-US" dirty="0"/>
              <a:t>displays different ways that can be used to save and conserve the natural </a:t>
            </a:r>
            <a:r>
              <a:rPr lang="en-US" dirty="0" smtClean="0"/>
              <a:t>resources</a:t>
            </a:r>
            <a:r>
              <a:rPr lang="en-US" dirty="0"/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>
                <a:solidFill>
                  <a:srgbClr val="0082DA"/>
                </a:solidFill>
              </a:rPr>
              <a:t>Session 4: Natural Resource Conservation</a:t>
            </a:r>
            <a:endParaRPr lang="en-US" dirty="0">
              <a:solidFill>
                <a:srgbClr val="0082DA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2922" y="1295400"/>
            <a:ext cx="4948678" cy="512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0778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Environmental </a:t>
            </a:r>
            <a:r>
              <a:rPr lang="en-US" dirty="0" smtClean="0"/>
              <a:t>protection and conservation can </a:t>
            </a:r>
            <a:r>
              <a:rPr lang="en-US" dirty="0"/>
              <a:t>be defined as the effort of securing the environment by the </a:t>
            </a:r>
            <a:r>
              <a:rPr lang="en-US" dirty="0" smtClean="0"/>
              <a:t>individual, government </a:t>
            </a:r>
            <a:r>
              <a:rPr lang="en-US" dirty="0"/>
              <a:t>and non-government organizations for the profit of both </a:t>
            </a:r>
            <a:r>
              <a:rPr lang="en-US" dirty="0" smtClean="0"/>
              <a:t>the living </a:t>
            </a:r>
            <a:r>
              <a:rPr lang="en-US" dirty="0"/>
              <a:t>organisms and the environment. 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For </a:t>
            </a:r>
            <a:r>
              <a:rPr lang="en-US" dirty="0"/>
              <a:t>the conservation of environment, various </a:t>
            </a:r>
            <a:r>
              <a:rPr lang="en-US" dirty="0" err="1"/>
              <a:t>programmes</a:t>
            </a:r>
            <a:r>
              <a:rPr lang="en-US" dirty="0"/>
              <a:t> like </a:t>
            </a:r>
            <a:r>
              <a:rPr lang="en-US" dirty="0" smtClean="0"/>
              <a:t>public awareness</a:t>
            </a:r>
            <a:r>
              <a:rPr lang="en-US" dirty="0"/>
              <a:t>, conservation of forest, public campaign, environmental </a:t>
            </a:r>
            <a:r>
              <a:rPr lang="en-US" dirty="0" smtClean="0"/>
              <a:t>pollution, cultural </a:t>
            </a:r>
            <a:r>
              <a:rPr lang="en-US" dirty="0"/>
              <a:t>heritage’s protection, etc., can be organized. 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The </a:t>
            </a:r>
            <a:r>
              <a:rPr lang="en-US" dirty="0"/>
              <a:t>major </a:t>
            </a:r>
            <a:r>
              <a:rPr lang="en-US" dirty="0" smtClean="0"/>
              <a:t>environmental issues </a:t>
            </a:r>
            <a:r>
              <a:rPr lang="en-US" dirty="0"/>
              <a:t>are air pollution, water pollution, solid wastes, </a:t>
            </a:r>
            <a:r>
              <a:rPr lang="en-US" dirty="0" smtClean="0"/>
              <a:t>agrochemicals, radioactive </a:t>
            </a:r>
            <a:r>
              <a:rPr lang="en-US" dirty="0"/>
              <a:t>wastes, greenhouse effect, global warming, ozone depletion </a:t>
            </a:r>
            <a:r>
              <a:rPr lang="en-US" dirty="0" smtClean="0"/>
              <a:t>in the </a:t>
            </a:r>
            <a:r>
              <a:rPr lang="en-US" dirty="0"/>
              <a:t>stratosphere, etc</a:t>
            </a:r>
            <a:r>
              <a:rPr lang="en-US" dirty="0" smtClean="0"/>
              <a:t>.</a:t>
            </a:r>
          </a:p>
          <a:p>
            <a:pPr>
              <a:lnSpc>
                <a:spcPct val="110000"/>
              </a:lnSpc>
            </a:pPr>
            <a:r>
              <a:rPr lang="en-US" dirty="0" err="1"/>
              <a:t>Ramsar</a:t>
            </a:r>
            <a:r>
              <a:rPr lang="en-US" dirty="0"/>
              <a:t> Convention, Stockholm Convention, Vienna Convention, Montreal Protocol, Rio Earth </a:t>
            </a:r>
            <a:r>
              <a:rPr lang="en-US" dirty="0" smtClean="0"/>
              <a:t>Summit, Kyoto </a:t>
            </a:r>
            <a:r>
              <a:rPr lang="en-US" dirty="0"/>
              <a:t>Protocol, Nagoya Protocol and Paris Agreement are the major environmental conventions, </a:t>
            </a:r>
            <a:r>
              <a:rPr lang="en-US" dirty="0" smtClean="0"/>
              <a:t>conferences and </a:t>
            </a:r>
            <a:r>
              <a:rPr lang="en-US" dirty="0"/>
              <a:t>summits held for the various environmental issues.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82DA"/>
                </a:solidFill>
              </a:rPr>
              <a:t>Session 5: Environmental Protection and Conservation</a:t>
            </a:r>
          </a:p>
        </p:txBody>
      </p:sp>
    </p:spTree>
    <p:extLst>
      <p:ext uri="{BB962C8B-B14F-4D97-AF65-F5344CB8AC3E}">
        <p14:creationId xmlns:p14="http://schemas.microsoft.com/office/powerpoint/2010/main" val="1692292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Green economy can be defined as a sustainable economy that improves </a:t>
            </a:r>
            <a:r>
              <a:rPr lang="en-US" dirty="0" smtClean="0"/>
              <a:t>the human </a:t>
            </a:r>
            <a:r>
              <a:rPr lang="en-US" dirty="0"/>
              <a:t>well-being and social equity and also supports the environment </a:t>
            </a:r>
            <a:r>
              <a:rPr lang="en-US" dirty="0" smtClean="0"/>
              <a:t>and ecological </a:t>
            </a:r>
            <a:r>
              <a:rPr lang="en-US" dirty="0"/>
              <a:t>system.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is about filling the gap between sustainable </a:t>
            </a:r>
            <a:r>
              <a:rPr lang="en-US" dirty="0" smtClean="0"/>
              <a:t>development and </a:t>
            </a:r>
            <a:r>
              <a:rPr lang="en-US" dirty="0"/>
              <a:t>unbalanced resources, such as water, air, soil, etc. </a:t>
            </a:r>
            <a:endParaRPr lang="en-US" dirty="0" smtClean="0"/>
          </a:p>
          <a:p>
            <a:r>
              <a:rPr lang="en-US" dirty="0" smtClean="0"/>
              <a:t>Green </a:t>
            </a:r>
            <a:r>
              <a:rPr lang="en-US" dirty="0"/>
              <a:t>economy helps </a:t>
            </a:r>
            <a:r>
              <a:rPr lang="en-US" dirty="0" smtClean="0"/>
              <a:t>in sustaining </a:t>
            </a:r>
            <a:r>
              <a:rPr lang="en-US" dirty="0"/>
              <a:t>and advancing economic, environmental and social </a:t>
            </a:r>
            <a:r>
              <a:rPr lang="en-US" dirty="0" smtClean="0"/>
              <a:t>well-being.</a:t>
            </a:r>
          </a:p>
          <a:p>
            <a:r>
              <a:rPr lang="en-US" dirty="0" smtClean="0"/>
              <a:t>Green </a:t>
            </a:r>
            <a:r>
              <a:rPr lang="en-US" dirty="0"/>
              <a:t>economy is an economy that results in the </a:t>
            </a:r>
            <a:r>
              <a:rPr lang="en-US" dirty="0" smtClean="0"/>
              <a:t>growth and </a:t>
            </a:r>
            <a:r>
              <a:rPr lang="en-US" dirty="0"/>
              <a:t>development of social well-being and that also aims at improving </a:t>
            </a:r>
            <a:r>
              <a:rPr lang="en-US" dirty="0" smtClean="0"/>
              <a:t>the environment </a:t>
            </a:r>
            <a:r>
              <a:rPr lang="en-US" dirty="0"/>
              <a:t>on safety parameters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82DA"/>
                </a:solidFill>
              </a:rPr>
              <a:t>Session 6: Green Economy</a:t>
            </a:r>
          </a:p>
        </p:txBody>
      </p:sp>
    </p:spTree>
    <p:extLst>
      <p:ext uri="{BB962C8B-B14F-4D97-AF65-F5344CB8AC3E}">
        <p14:creationId xmlns:p14="http://schemas.microsoft.com/office/powerpoint/2010/main" val="1639372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/>
              <a:t>Development experts and the World Bank have learned that if we want to succeed in ending </a:t>
            </a:r>
            <a:r>
              <a:rPr lang="en-US" dirty="0" smtClean="0"/>
              <a:t>poverty, our </a:t>
            </a:r>
            <a:r>
              <a:rPr lang="en-US" dirty="0"/>
              <a:t>growth should be inclusive and sustainable. 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The </a:t>
            </a:r>
            <a:r>
              <a:rPr lang="en-US" dirty="0"/>
              <a:t>most critical areas to achieve green economy </a:t>
            </a:r>
            <a:r>
              <a:rPr lang="en-US" dirty="0" smtClean="0"/>
              <a:t>are– responsible </a:t>
            </a:r>
            <a:r>
              <a:rPr lang="en-US" dirty="0"/>
              <a:t>resource management, access to energy and good governance.</a:t>
            </a:r>
          </a:p>
          <a:p>
            <a:pPr>
              <a:lnSpc>
                <a:spcPct val="110000"/>
              </a:lnSpc>
            </a:pPr>
            <a:r>
              <a:rPr lang="en-US" dirty="0"/>
              <a:t>The vital roles played by the green economy are as follows: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It makes the quality of life better.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The environmental balances become harmonized.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The resource efficiency increases.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It causes new technological development.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New economic commodities generate, which may be in conformity with the environment.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82DA"/>
                </a:solidFill>
              </a:rPr>
              <a:t>Session 7: Importance of Green Economy</a:t>
            </a:r>
          </a:p>
        </p:txBody>
      </p:sp>
    </p:spTree>
    <p:extLst>
      <p:ext uri="{BB962C8B-B14F-4D97-AF65-F5344CB8AC3E}">
        <p14:creationId xmlns:p14="http://schemas.microsoft.com/office/powerpoint/2010/main" val="3155621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219200" y="2971800"/>
            <a:ext cx="6705600" cy="914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kern="1200" dirty="0">
                <a:solidFill>
                  <a:srgbClr val="0082DA"/>
                </a:solidFill>
                <a:latin typeface="+mj-lt"/>
                <a:ea typeface="+mj-ea"/>
                <a:cs typeface="+mj-cs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99319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2400" dirty="0"/>
              <a:t>This Unit Covers: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Introduction to environment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Relationship between society </a:t>
            </a:r>
            <a:r>
              <a:rPr lang="en-US" dirty="0"/>
              <a:t>and environment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Ecosystem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Natural resource conservation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Environmental protection and </a:t>
            </a:r>
            <a:r>
              <a:rPr lang="en-US" dirty="0"/>
              <a:t>conservation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Green </a:t>
            </a:r>
            <a:r>
              <a:rPr lang="en-US" dirty="0"/>
              <a:t>economy and </a:t>
            </a:r>
            <a:r>
              <a:rPr lang="en-US" dirty="0" smtClean="0"/>
              <a:t>its importance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82DA"/>
                </a:solidFill>
              </a:rPr>
              <a:t>Learning Objectives</a:t>
            </a:r>
            <a:endParaRPr lang="en-US" dirty="0">
              <a:solidFill>
                <a:srgbClr val="0082D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359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Green economy aims to provide a high quality of life by the efficient </a:t>
            </a:r>
            <a:r>
              <a:rPr lang="en-US" dirty="0" smtClean="0"/>
              <a:t>use of </a:t>
            </a:r>
            <a:r>
              <a:rPr lang="en-US" dirty="0"/>
              <a:t>natural resources.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factors behind adopting green economy </a:t>
            </a:r>
            <a:r>
              <a:rPr lang="en-US" dirty="0" smtClean="0"/>
              <a:t>are consumption </a:t>
            </a:r>
            <a:r>
              <a:rPr lang="en-US" dirty="0"/>
              <a:t>of vast amount of non-renewable resources, </a:t>
            </a:r>
            <a:r>
              <a:rPr lang="en-US" dirty="0" smtClean="0"/>
              <a:t>non-availability of </a:t>
            </a:r>
            <a:r>
              <a:rPr lang="en-US" dirty="0"/>
              <a:t>mineral and energy-resources frequently and growing number of </a:t>
            </a:r>
            <a:r>
              <a:rPr lang="en-US" dirty="0" smtClean="0"/>
              <a:t>poor people.</a:t>
            </a:r>
          </a:p>
          <a:p>
            <a:r>
              <a:rPr lang="en-US" dirty="0" smtClean="0"/>
              <a:t>The </a:t>
            </a:r>
            <a:r>
              <a:rPr lang="en-US" dirty="0"/>
              <a:t>steps towards developing green economy also make an impact </a:t>
            </a:r>
            <a:r>
              <a:rPr lang="en-US" dirty="0" smtClean="0"/>
              <a:t>on employment </a:t>
            </a:r>
            <a:r>
              <a:rPr lang="en-US" dirty="0"/>
              <a:t>rate by offering green jobs which will define its </a:t>
            </a:r>
            <a:r>
              <a:rPr lang="en-US" dirty="0" smtClean="0"/>
              <a:t>significance in </a:t>
            </a:r>
            <a:r>
              <a:rPr lang="en-US" dirty="0"/>
              <a:t>the future. </a:t>
            </a:r>
            <a:endParaRPr lang="en-US" dirty="0" smtClean="0"/>
          </a:p>
          <a:p>
            <a:r>
              <a:rPr lang="en-US" dirty="0" smtClean="0"/>
              <a:t>Green </a:t>
            </a:r>
            <a:r>
              <a:rPr lang="en-US" dirty="0"/>
              <a:t>jobs can be created in different sectors, such </a:t>
            </a:r>
            <a:r>
              <a:rPr lang="en-US" dirty="0" smtClean="0"/>
              <a:t>as agriculture</a:t>
            </a:r>
            <a:r>
              <a:rPr lang="en-US" dirty="0"/>
              <a:t>, industry, services or administration. </a:t>
            </a:r>
            <a:r>
              <a:rPr lang="en-US" dirty="0" smtClean="0"/>
              <a:t>These </a:t>
            </a:r>
            <a:r>
              <a:rPr lang="en-US" dirty="0"/>
              <a:t>sectors </a:t>
            </a:r>
            <a:r>
              <a:rPr lang="en-US" dirty="0" smtClean="0"/>
              <a:t>may include </a:t>
            </a:r>
            <a:r>
              <a:rPr lang="en-US" dirty="0"/>
              <a:t>the kinds of jobs that provide protection of ecosystems; </a:t>
            </a:r>
            <a:r>
              <a:rPr lang="en-US" dirty="0" smtClean="0"/>
              <a:t>reduce the </a:t>
            </a:r>
            <a:r>
              <a:rPr lang="en-US" dirty="0"/>
              <a:t>consumption of energy, raw materials and water; and minimize </a:t>
            </a:r>
            <a:r>
              <a:rPr lang="en-US" dirty="0" smtClean="0"/>
              <a:t>waste and </a:t>
            </a:r>
            <a:r>
              <a:rPr lang="en-US" dirty="0"/>
              <a:t>pollution. Now, to do such green jobs, some </a:t>
            </a:r>
            <a:r>
              <a:rPr lang="en-US" dirty="0" smtClean="0"/>
              <a:t>necessary green skills </a:t>
            </a:r>
            <a:r>
              <a:rPr lang="en-US" dirty="0"/>
              <a:t>are required.</a:t>
            </a:r>
            <a:endParaRPr lang="en-US" dirty="0" smtClean="0"/>
          </a:p>
          <a:p>
            <a:r>
              <a:rPr lang="en-US" dirty="0"/>
              <a:t>G</a:t>
            </a:r>
            <a:r>
              <a:rPr lang="en-US" dirty="0" smtClean="0"/>
              <a:t>reen </a:t>
            </a:r>
            <a:r>
              <a:rPr lang="en-US" dirty="0"/>
              <a:t>skills are the skills </a:t>
            </a:r>
            <a:r>
              <a:rPr lang="en-US" dirty="0" smtClean="0"/>
              <a:t>required to </a:t>
            </a:r>
            <a:r>
              <a:rPr lang="en-US" dirty="0"/>
              <a:t>adapt the processes, services and products for climate change </a:t>
            </a:r>
            <a:r>
              <a:rPr lang="en-US" dirty="0" smtClean="0"/>
              <a:t>in compliance </a:t>
            </a:r>
            <a:r>
              <a:rPr lang="en-US" dirty="0"/>
              <a:t>with the environment rules and regulations related to them.</a:t>
            </a: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82DA"/>
                </a:solidFill>
              </a:rPr>
              <a:t>Introduction</a:t>
            </a:r>
            <a:endParaRPr lang="en-US" dirty="0">
              <a:solidFill>
                <a:srgbClr val="0082D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54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Environment can be defined as everything that is around us.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can be living and non-living organisms. </a:t>
            </a:r>
            <a:r>
              <a:rPr lang="en-US" dirty="0" smtClean="0"/>
              <a:t>It also </a:t>
            </a:r>
            <a:r>
              <a:rPr lang="en-US" dirty="0"/>
              <a:t>includes physical, chemical and natural forces. </a:t>
            </a:r>
            <a:endParaRPr lang="en-US" dirty="0" smtClean="0"/>
          </a:p>
          <a:p>
            <a:r>
              <a:rPr lang="en-US" dirty="0" smtClean="0"/>
              <a:t>All </a:t>
            </a:r>
            <a:r>
              <a:rPr lang="en-US" dirty="0"/>
              <a:t>living organisms live in their physical </a:t>
            </a:r>
            <a:r>
              <a:rPr lang="en-US" dirty="0" smtClean="0"/>
              <a:t>environment. They </a:t>
            </a:r>
            <a:r>
              <a:rPr lang="en-US" dirty="0"/>
              <a:t>continuously interact with each other and adapt themselves to their physical environment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Environment </a:t>
            </a:r>
            <a:r>
              <a:rPr lang="en-US" dirty="0"/>
              <a:t>is the place, people, </a:t>
            </a:r>
            <a:r>
              <a:rPr lang="en-US" dirty="0" smtClean="0"/>
              <a:t>things and </a:t>
            </a:r>
            <a:r>
              <a:rPr lang="en-US" dirty="0"/>
              <a:t>nature that surround any living organism.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is our basic life support system which provides us </a:t>
            </a:r>
            <a:r>
              <a:rPr lang="en-US" dirty="0" smtClean="0"/>
              <a:t>the air</a:t>
            </a:r>
            <a:r>
              <a:rPr lang="en-US" dirty="0"/>
              <a:t>, the water, the food and the land we need in our daily life. </a:t>
            </a:r>
            <a:endParaRPr lang="en-US" dirty="0" smtClean="0"/>
          </a:p>
          <a:p>
            <a:r>
              <a:rPr lang="en-US" dirty="0" smtClean="0"/>
              <a:t>An </a:t>
            </a:r>
            <a:r>
              <a:rPr lang="en-US" dirty="0"/>
              <a:t>ecosystem can be represented as a natural unit that contains living organisms, such as </a:t>
            </a:r>
            <a:r>
              <a:rPr lang="en-US" dirty="0" smtClean="0"/>
              <a:t>animals, plants </a:t>
            </a:r>
            <a:r>
              <a:rPr lang="en-US" dirty="0"/>
              <a:t>in order to work together with the physical environment.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organisms fulfill their needs </a:t>
            </a:r>
            <a:r>
              <a:rPr lang="en-US" dirty="0" smtClean="0"/>
              <a:t>by interacting </a:t>
            </a:r>
            <a:r>
              <a:rPr lang="en-US" dirty="0"/>
              <a:t>with the environment to which they belong. These needs include food, air, water, etc. </a:t>
            </a:r>
            <a:r>
              <a:rPr lang="en-US" dirty="0" smtClean="0"/>
              <a:t>The well-being </a:t>
            </a:r>
            <a:r>
              <a:rPr lang="en-US" dirty="0"/>
              <a:t>of all the organisms is absolutely dependent on a healthy environment.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82DA"/>
                </a:solidFill>
              </a:rPr>
              <a:t>Session 1: Introduction to Environment</a:t>
            </a:r>
          </a:p>
        </p:txBody>
      </p:sp>
    </p:spTree>
    <p:extLst>
      <p:ext uri="{BB962C8B-B14F-4D97-AF65-F5344CB8AC3E}">
        <p14:creationId xmlns:p14="http://schemas.microsoft.com/office/powerpoint/2010/main" val="3986663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Ecology </a:t>
            </a:r>
            <a:r>
              <a:rPr lang="en-US" dirty="0"/>
              <a:t>is the combination </a:t>
            </a:r>
            <a:r>
              <a:rPr lang="en-US" dirty="0" smtClean="0"/>
              <a:t>of society </a:t>
            </a:r>
            <a:r>
              <a:rPr lang="en-US" dirty="0"/>
              <a:t>people’s beliefs, cultures, activities and customs with respect to environment to fulfill </a:t>
            </a:r>
            <a:r>
              <a:rPr lang="en-US" dirty="0" smtClean="0"/>
              <a:t>their desires </a:t>
            </a:r>
            <a:r>
              <a:rPr lang="en-US" dirty="0"/>
              <a:t>and for their own development</a:t>
            </a:r>
            <a:r>
              <a:rPr lang="en-US" dirty="0" smtClean="0"/>
              <a:t>.</a:t>
            </a:r>
          </a:p>
          <a:p>
            <a:r>
              <a:rPr lang="en-US" dirty="0"/>
              <a:t>Relationship between Society and Physical </a:t>
            </a:r>
            <a:r>
              <a:rPr lang="en-US" dirty="0" smtClean="0"/>
              <a:t>Environment is shown in following figure: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82DA"/>
                </a:solidFill>
              </a:rPr>
              <a:t>Session 2: Relationship between Society and Environment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4381" y="3124200"/>
            <a:ext cx="4895238" cy="26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621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The general relations between society and physical environment </a:t>
            </a:r>
            <a:r>
              <a:rPr lang="en-US" dirty="0" smtClean="0"/>
              <a:t>are </a:t>
            </a:r>
            <a:r>
              <a:rPr lang="en-US" dirty="0"/>
              <a:t>as follows: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Human Activities: </a:t>
            </a:r>
            <a:r>
              <a:rPr lang="en-US" dirty="0"/>
              <a:t>Human activities are deeply affected by extremely hot or cold weather. </a:t>
            </a:r>
            <a:r>
              <a:rPr lang="en-US" dirty="0" smtClean="0"/>
              <a:t>Moderate temperature </a:t>
            </a:r>
            <a:r>
              <a:rPr lang="en-US" dirty="0"/>
              <a:t>is always considered as the best condition to evoke a human activity.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Culture and Civilization: </a:t>
            </a:r>
            <a:r>
              <a:rPr lang="en-US" dirty="0"/>
              <a:t>Culture and civilization are greatly influenced by the </a:t>
            </a:r>
            <a:r>
              <a:rPr lang="en-US" dirty="0" smtClean="0"/>
              <a:t>surrounding environment</a:t>
            </a:r>
            <a:r>
              <a:rPr lang="en-US" dirty="0"/>
              <a:t>. The great rivers like the Ganges, the Euphrates, the Nile, the Yangtzekiang, etc</a:t>
            </a:r>
            <a:r>
              <a:rPr lang="en-US" dirty="0" smtClean="0"/>
              <a:t>., already </a:t>
            </a:r>
            <a:r>
              <a:rPr lang="en-US" dirty="0"/>
              <a:t>nurtured our earlier civilizations. The sea coasts were always a threshold for our social </a:t>
            </a:r>
            <a:r>
              <a:rPr lang="en-US" dirty="0" smtClean="0"/>
              <a:t>and cultural </a:t>
            </a:r>
            <a:r>
              <a:rPr lang="en-US" dirty="0"/>
              <a:t>aspects along with acting as a natural barrier for our safety and security.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Economic Prosperity: </a:t>
            </a:r>
            <a:r>
              <a:rPr lang="en-US" dirty="0"/>
              <a:t>The geographical condition of a country is deeply related with the </a:t>
            </a:r>
            <a:r>
              <a:rPr lang="en-US" dirty="0" smtClean="0"/>
              <a:t>economic prosperity </a:t>
            </a:r>
            <a:r>
              <a:rPr lang="en-US" dirty="0"/>
              <a:t>of the region. Sufficient natural resources are necessary for the economic growth of </a:t>
            </a:r>
            <a:r>
              <a:rPr lang="en-US" dirty="0" smtClean="0"/>
              <a:t>a country</a:t>
            </a:r>
            <a:r>
              <a:rPr lang="en-US" dirty="0"/>
              <a:t>. The production in a certain region depends upon the raw materials available in that region.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82DA"/>
                </a:solidFill>
              </a:rPr>
              <a:t>Session 2: Relationship between Society and Environment</a:t>
            </a:r>
          </a:p>
        </p:txBody>
      </p:sp>
    </p:spTree>
    <p:extLst>
      <p:ext uri="{BB962C8B-B14F-4D97-AF65-F5344CB8AC3E}">
        <p14:creationId xmlns:p14="http://schemas.microsoft.com/office/powerpoint/2010/main" val="2822382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The various physical features of the Earth affect the society in various ways, which are as follows</a:t>
            </a:r>
            <a:r>
              <a:rPr lang="en-US" dirty="0" smtClean="0"/>
              <a:t>: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Influence on population: </a:t>
            </a:r>
            <a:r>
              <a:rPr lang="en-US" dirty="0"/>
              <a:t>The influence of plains on the population can be seen from the fact </a:t>
            </a:r>
            <a:r>
              <a:rPr lang="en-US" dirty="0" smtClean="0"/>
              <a:t>that a </a:t>
            </a:r>
            <a:r>
              <a:rPr lang="en-US" dirty="0"/>
              <a:t>greater number of people live in the plains than elsewhere</a:t>
            </a:r>
            <a:r>
              <a:rPr lang="en-US" dirty="0" smtClean="0"/>
              <a:t>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Influence on economic life: </a:t>
            </a:r>
            <a:r>
              <a:rPr lang="en-US" dirty="0"/>
              <a:t>Major industries are found in towns on the plains because of </a:t>
            </a:r>
            <a:r>
              <a:rPr lang="en-US" dirty="0" smtClean="0"/>
              <a:t>higher density </a:t>
            </a:r>
            <a:r>
              <a:rPr lang="en-US" dirty="0"/>
              <a:t>of population and availability of skilled </a:t>
            </a:r>
            <a:r>
              <a:rPr lang="en-US" dirty="0" err="1"/>
              <a:t>labour</a:t>
            </a:r>
            <a:r>
              <a:rPr lang="en-US" dirty="0" smtClean="0"/>
              <a:t>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Influence on transport and communication: </a:t>
            </a:r>
            <a:r>
              <a:rPr lang="en-US" dirty="0"/>
              <a:t>In the plains, there is a wide network of roads </a:t>
            </a:r>
            <a:r>
              <a:rPr lang="en-US" dirty="0" smtClean="0"/>
              <a:t>and railway </a:t>
            </a:r>
            <a:r>
              <a:rPr lang="en-US" dirty="0"/>
              <a:t>lines</a:t>
            </a:r>
            <a:r>
              <a:rPr lang="en-US" dirty="0" smtClean="0"/>
              <a:t>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Influence on social life: </a:t>
            </a:r>
            <a:r>
              <a:rPr lang="en-US" dirty="0"/>
              <a:t>The standard of living is higher in the plains as compared to that in </a:t>
            </a:r>
            <a:r>
              <a:rPr lang="en-US" dirty="0" smtClean="0"/>
              <a:t>the mountain </a:t>
            </a:r>
            <a:r>
              <a:rPr lang="en-US" dirty="0"/>
              <a:t>as well as in the desert</a:t>
            </a:r>
            <a:r>
              <a:rPr lang="en-US" dirty="0" smtClean="0"/>
              <a:t>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Influence on political life: </a:t>
            </a:r>
            <a:r>
              <a:rPr lang="en-US" dirty="0"/>
              <a:t>Political life in the plains is dependent upon the availability of </a:t>
            </a:r>
            <a:r>
              <a:rPr lang="en-US" dirty="0" smtClean="0"/>
              <a:t>transport and </a:t>
            </a:r>
            <a:r>
              <a:rPr lang="en-US" dirty="0"/>
              <a:t>communication.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82DA"/>
                </a:solidFill>
              </a:rPr>
              <a:t>Session 2: Relationship between Society and Environment</a:t>
            </a:r>
          </a:p>
        </p:txBody>
      </p:sp>
    </p:spTree>
    <p:extLst>
      <p:ext uri="{BB962C8B-B14F-4D97-AF65-F5344CB8AC3E}">
        <p14:creationId xmlns:p14="http://schemas.microsoft.com/office/powerpoint/2010/main" val="1929599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ecosystem can be defined as the community of the living organisms with respect to their </a:t>
            </a:r>
            <a:r>
              <a:rPr lang="en-US" dirty="0" smtClean="0"/>
              <a:t>physical environment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can be of different sizes with hundreds of different living organisms, such as plants </a:t>
            </a:r>
            <a:r>
              <a:rPr lang="en-US" dirty="0" smtClean="0"/>
              <a:t>and animals </a:t>
            </a:r>
            <a:r>
              <a:rPr lang="en-US" dirty="0"/>
              <a:t>in a fragile balance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Factors responsible </a:t>
            </a:r>
            <a:r>
              <a:rPr lang="en-US" dirty="0"/>
              <a:t>for </a:t>
            </a:r>
            <a:r>
              <a:rPr lang="en-US" dirty="0" smtClean="0"/>
              <a:t>causing imbalance </a:t>
            </a:r>
            <a:r>
              <a:rPr lang="en-US" dirty="0"/>
              <a:t>in </a:t>
            </a:r>
            <a:r>
              <a:rPr lang="en-US" dirty="0" smtClean="0"/>
              <a:t>ecosystem are shown in the following figure: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82DA"/>
                </a:solidFill>
              </a:rPr>
              <a:t>Session 3: Ecosystem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6080" y="3230880"/>
            <a:ext cx="3711840" cy="347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215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 smtClean="0"/>
              <a:t>The description of the factors </a:t>
            </a:r>
            <a:r>
              <a:rPr lang="en-US" dirty="0"/>
              <a:t>causing imbalance in the </a:t>
            </a:r>
            <a:r>
              <a:rPr lang="en-US" dirty="0" smtClean="0"/>
              <a:t>ecosystem are as follows: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Pollution: </a:t>
            </a:r>
            <a:r>
              <a:rPr lang="en-US" dirty="0"/>
              <a:t>It is one of the main reasons behind the ecosystem imbalance. It leads to an </a:t>
            </a:r>
            <a:r>
              <a:rPr lang="en-US" dirty="0" smtClean="0"/>
              <a:t>unhealthy environment </a:t>
            </a:r>
            <a:r>
              <a:rPr lang="en-US" dirty="0"/>
              <a:t>that badly influences the life of the human beings. The main types of pollution </a:t>
            </a:r>
            <a:r>
              <a:rPr lang="en-US" dirty="0" smtClean="0"/>
              <a:t>are </a:t>
            </a:r>
            <a:r>
              <a:rPr lang="fr-FR" dirty="0" smtClean="0"/>
              <a:t>water </a:t>
            </a:r>
            <a:r>
              <a:rPr lang="fr-FR" dirty="0"/>
              <a:t>pollution, air pollution, land pollution, noise pollution, etc</a:t>
            </a:r>
            <a:r>
              <a:rPr lang="fr-FR" dirty="0" smtClean="0"/>
              <a:t>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Global warming: </a:t>
            </a:r>
            <a:r>
              <a:rPr lang="en-US" dirty="0"/>
              <a:t>It continues to play a significant role to imbalance the ecosystem. It increases </a:t>
            </a:r>
            <a:r>
              <a:rPr lang="en-US" dirty="0" smtClean="0"/>
              <a:t>the temperature </a:t>
            </a:r>
            <a:r>
              <a:rPr lang="en-US" dirty="0"/>
              <a:t>of the earth and also causes the climatic changes</a:t>
            </a:r>
            <a:r>
              <a:rPr lang="en-US" dirty="0" smtClean="0"/>
              <a:t>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Degradation of land and soil erosion: </a:t>
            </a:r>
            <a:r>
              <a:rPr lang="en-US" dirty="0"/>
              <a:t>It plays a vital role in </a:t>
            </a:r>
            <a:r>
              <a:rPr lang="en-US" dirty="0" smtClean="0"/>
              <a:t>the destruction </a:t>
            </a:r>
            <a:r>
              <a:rPr lang="en-US" dirty="0"/>
              <a:t>of the ecosystem</a:t>
            </a:r>
            <a:r>
              <a:rPr lang="en-US" dirty="0" smtClean="0"/>
              <a:t>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Deforestation: </a:t>
            </a:r>
            <a:r>
              <a:rPr lang="en-US" dirty="0"/>
              <a:t>The forests are the one of the vital sources to make </a:t>
            </a:r>
            <a:r>
              <a:rPr lang="en-US" dirty="0" smtClean="0"/>
              <a:t>the ecosystem </a:t>
            </a:r>
            <a:r>
              <a:rPr lang="en-US" dirty="0"/>
              <a:t>balance</a:t>
            </a:r>
            <a:r>
              <a:rPr lang="en-US" dirty="0" smtClean="0"/>
              <a:t>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Excessive utilization of natural resources: </a:t>
            </a:r>
            <a:r>
              <a:rPr lang="en-US" dirty="0"/>
              <a:t>The large extraction of the natural resources, such as </a:t>
            </a:r>
            <a:r>
              <a:rPr lang="en-US" dirty="0" smtClean="0"/>
              <a:t>soil, water</a:t>
            </a:r>
            <a:r>
              <a:rPr lang="en-US" dirty="0"/>
              <a:t>, trees and fossil fuels for mining, logging and oil-drilling play a vital role in the </a:t>
            </a:r>
            <a:r>
              <a:rPr lang="en-US" dirty="0" smtClean="0"/>
              <a:t>destruction of </a:t>
            </a:r>
            <a:r>
              <a:rPr lang="en-US" dirty="0"/>
              <a:t>the ecosystem</a:t>
            </a:r>
            <a:r>
              <a:rPr lang="en-US" dirty="0" smtClean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82DA"/>
                </a:solidFill>
              </a:rPr>
              <a:t>Session 3: Ecosystem</a:t>
            </a:r>
          </a:p>
        </p:txBody>
      </p:sp>
    </p:spTree>
    <p:extLst>
      <p:ext uri="{BB962C8B-B14F-4D97-AF65-F5344CB8AC3E}">
        <p14:creationId xmlns:p14="http://schemas.microsoft.com/office/powerpoint/2010/main" val="188114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Green Skills-I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Learning Objectives&amp;quot;&quot;/&gt;&lt;property id=&quot;20307&quot; value=&quot;257&quot;/&gt;&lt;/object&gt;&lt;object type=&quot;3&quot; unique_id=&quot;16608&quot;&gt;&lt;property id=&quot;20148&quot; value=&quot;5&quot;/&gt;&lt;property id=&quot;20300&quot; value=&quot;Slide 3 - &amp;quot;Introduction&amp;quot;&quot;/&gt;&lt;property id=&quot;20307&quot; value=&quot;334&quot;/&gt;&lt;/object&gt;&lt;object type=&quot;3&quot; unique_id=&quot;27591&quot;&gt;&lt;property id=&quot;20148&quot; value=&quot;5&quot;/&gt;&lt;property id=&quot;20300&quot; value=&quot;Slide 4 - &amp;quot;Session 1: Introduction to Environment&amp;quot;&quot;/&gt;&lt;property id=&quot;20307&quot; value=&quot;412&quot;/&gt;&lt;/object&gt;&lt;object type=&quot;3&quot; unique_id=&quot;27592&quot;&gt;&lt;property id=&quot;20148&quot; value=&quot;5&quot;/&gt;&lt;property id=&quot;20300&quot; value=&quot;Slide 5 - &amp;quot;Session 2: Relationship between Society and Environment&amp;quot;&quot;/&gt;&lt;property id=&quot;20307&quot; value=&quot;413&quot;/&gt;&lt;/object&gt;&lt;object type=&quot;3&quot; unique_id=&quot;27593&quot;&gt;&lt;property id=&quot;20148&quot; value=&quot;5&quot;/&gt;&lt;property id=&quot;20300&quot; value=&quot;Slide 6 - &amp;quot;Session 2: Relationship between Society and Environment&amp;quot;&quot;/&gt;&lt;property id=&quot;20307&quot; value=&quot;428&quot;/&gt;&lt;/object&gt;&lt;object type=&quot;3&quot; unique_id=&quot;27594&quot;&gt;&lt;property id=&quot;20148&quot; value=&quot;5&quot;/&gt;&lt;property id=&quot;20300&quot; value=&quot;Slide 7 - &amp;quot;Session 2: Relationship between Society and Environment&amp;quot;&quot;/&gt;&lt;property id=&quot;20307&quot; value=&quot;429&quot;/&gt;&lt;/object&gt;&lt;object type=&quot;3&quot; unique_id=&quot;27595&quot;&gt;&lt;property id=&quot;20148&quot; value=&quot;5&quot;/&gt;&lt;property id=&quot;20300&quot; value=&quot;Slide 8 - &amp;quot;Session 3: Ecosystem&amp;quot;&quot;/&gt;&lt;property id=&quot;20307&quot; value=&quot;414&quot;/&gt;&lt;/object&gt;&lt;object type=&quot;3&quot; unique_id=&quot;27596&quot;&gt;&lt;property id=&quot;20148&quot; value=&quot;5&quot;/&gt;&lt;property id=&quot;20300&quot; value=&quot;Slide 9 - &amp;quot;Session 3: Ecosystem&amp;quot;&quot;/&gt;&lt;property id=&quot;20307&quot; value=&quot;430&quot;/&gt;&lt;/object&gt;&lt;object type=&quot;3&quot; unique_id=&quot;27597&quot;&gt;&lt;property id=&quot;20148&quot; value=&quot;5&quot;/&gt;&lt;property id=&quot;20300&quot; value=&quot;Slide 10 - &amp;quot;Session 4: Natural Resource Conservation&amp;quot;&quot;/&gt;&lt;property id=&quot;20307&quot; value=&quot;415&quot;/&gt;&lt;/object&gt;&lt;object type=&quot;3&quot; unique_id=&quot;27598&quot;&gt;&lt;property id=&quot;20148&quot; value=&quot;5&quot;/&gt;&lt;property id=&quot;20300&quot; value=&quot;Slide 11 - &amp;quot;Session 5: Environmental Protection and Conservation&amp;quot;&quot;/&gt;&lt;property id=&quot;20307&quot; value=&quot;416&quot;/&gt;&lt;/object&gt;&lt;object type=&quot;3&quot; unique_id=&quot;27599&quot;&gt;&lt;property id=&quot;20148&quot; value=&quot;5&quot;/&gt;&lt;property id=&quot;20300&quot; value=&quot;Slide 12 - &amp;quot;Session 6: Green Economy&amp;quot;&quot;/&gt;&lt;property id=&quot;20307&quot; value=&quot;417&quot;/&gt;&lt;/object&gt;&lt;object type=&quot;3&quot; unique_id=&quot;27600&quot;&gt;&lt;property id=&quot;20148&quot; value=&quot;5&quot;/&gt;&lt;property id=&quot;20300&quot; value=&quot;Slide 13 - &amp;quot;Session 7: Importance of Green Economy&amp;quot;&quot;/&gt;&lt;property id=&quot;20307&quot; value=&quot;418&quot;/&gt;&lt;/object&gt;&lt;object type=&quot;3&quot; unique_id=&quot;27601&quot;&gt;&lt;property id=&quot;20148&quot; value=&quot;5&quot;/&gt;&lt;property id=&quot;20300&quot; value=&quot;Slide 14&quot;/&gt;&lt;property id=&quot;20307&quot; value=&quot;411&quot;/&gt;&lt;/object&gt;&lt;/object&gt;&lt;object type=&quot;8&quot; unique_id=&quot;1008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2836</TotalTime>
  <Words>1397</Words>
  <Application>Microsoft Office PowerPoint</Application>
  <PresentationFormat>On-screen Show (4:3)</PresentationFormat>
  <Paragraphs>75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Green Skills-I</vt:lpstr>
      <vt:lpstr>Learning Objectives</vt:lpstr>
      <vt:lpstr>Introduction</vt:lpstr>
      <vt:lpstr>Session 1: Introduction to Environment</vt:lpstr>
      <vt:lpstr>Session 2: Relationship between Society and Environment</vt:lpstr>
      <vt:lpstr>Session 2: Relationship between Society and Environment</vt:lpstr>
      <vt:lpstr>Session 2: Relationship between Society and Environment</vt:lpstr>
      <vt:lpstr>Session 3: Ecosystem</vt:lpstr>
      <vt:lpstr>Session 3: Ecosystem</vt:lpstr>
      <vt:lpstr>Session 4: Natural Resource Conservation</vt:lpstr>
      <vt:lpstr>Session 5: Environmental Protection and Conservation</vt:lpstr>
      <vt:lpstr>Session 6: Green Economy</vt:lpstr>
      <vt:lpstr>Session 7: Importance of Green Economy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Charu</dc:creator>
  <cp:lastModifiedBy>Charu</cp:lastModifiedBy>
  <cp:revision>733</cp:revision>
  <dcterms:created xsi:type="dcterms:W3CDTF">2019-01-09T09:17:04Z</dcterms:created>
  <dcterms:modified xsi:type="dcterms:W3CDTF">2019-03-16T10:27:26Z</dcterms:modified>
</cp:coreProperties>
</file>