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256" r:id="rId2"/>
    <p:sldId id="257" r:id="rId3"/>
    <p:sldId id="334" r:id="rId4"/>
    <p:sldId id="412" r:id="rId5"/>
    <p:sldId id="422" r:id="rId6"/>
    <p:sldId id="414" r:id="rId7"/>
    <p:sldId id="415" r:id="rId8"/>
    <p:sldId id="416" r:id="rId9"/>
    <p:sldId id="417" r:id="rId10"/>
    <p:sldId id="418" r:id="rId11"/>
    <p:sldId id="419" r:id="rId12"/>
    <p:sldId id="428" r:id="rId13"/>
    <p:sldId id="429" r:id="rId14"/>
    <p:sldId id="430" r:id="rId15"/>
    <p:sldId id="431" r:id="rId16"/>
    <p:sldId id="432" r:id="rId17"/>
    <p:sldId id="457" r:id="rId18"/>
    <p:sldId id="433" r:id="rId19"/>
    <p:sldId id="458" r:id="rId20"/>
    <p:sldId id="420" r:id="rId21"/>
    <p:sldId id="421" r:id="rId22"/>
    <p:sldId id="436" r:id="rId23"/>
    <p:sldId id="437" r:id="rId24"/>
    <p:sldId id="438" r:id="rId25"/>
    <p:sldId id="439" r:id="rId26"/>
    <p:sldId id="447" r:id="rId27"/>
    <p:sldId id="448" r:id="rId28"/>
    <p:sldId id="440" r:id="rId29"/>
    <p:sldId id="441" r:id="rId30"/>
    <p:sldId id="442" r:id="rId31"/>
    <p:sldId id="443" r:id="rId32"/>
    <p:sldId id="449" r:id="rId33"/>
    <p:sldId id="444" r:id="rId34"/>
    <p:sldId id="450" r:id="rId35"/>
    <p:sldId id="445" r:id="rId36"/>
    <p:sldId id="446" r:id="rId37"/>
    <p:sldId id="451" r:id="rId38"/>
    <p:sldId id="452" r:id="rId39"/>
    <p:sldId id="453" r:id="rId40"/>
    <p:sldId id="454" r:id="rId41"/>
    <p:sldId id="456" r:id="rId42"/>
    <p:sldId id="411" r:id="rId43"/>
  </p:sldIdLst>
  <p:sldSz cx="9144000" cy="6858000" type="screen4x3"/>
  <p:notesSz cx="6858000" cy="9144000"/>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4D8"/>
    <a:srgbClr val="0082DA"/>
    <a:srgbClr val="0087E2"/>
    <a:srgbClr val="8D0367"/>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91" autoAdjust="0"/>
    <p:restoredTop sz="94434" autoAdjust="0"/>
  </p:normalViewPr>
  <p:slideViewPr>
    <p:cSldViewPr>
      <p:cViewPr>
        <p:scale>
          <a:sx n="66" d="100"/>
          <a:sy n="66" d="100"/>
        </p:scale>
        <p:origin x="-1764" y="-1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9AE9EB-A8C6-4CB3-86B1-3584AA35AB38}" type="datetimeFigureOut">
              <a:rPr lang="en-US" smtClean="0"/>
              <a:t>3/16/2019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27EB95-5F12-4ED4-8739-24E57F3A3777}" type="slidenum">
              <a:rPr lang="en-US" smtClean="0"/>
              <a:t>‹#›</a:t>
            </a:fld>
            <a:endParaRPr lang="en-US" dirty="0"/>
          </a:p>
        </p:txBody>
      </p:sp>
    </p:spTree>
    <p:extLst>
      <p:ext uri="{BB962C8B-B14F-4D97-AF65-F5344CB8AC3E}">
        <p14:creationId xmlns:p14="http://schemas.microsoft.com/office/powerpoint/2010/main" val="527818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19400" y="838201"/>
            <a:ext cx="6324600" cy="914400"/>
          </a:xfrm>
          <a:prstGeom prst="rect">
            <a:avLst/>
          </a:prstGeom>
        </p:spPr>
        <p:txBody>
          <a:bodyPr>
            <a:normAutofit/>
          </a:bodyPr>
          <a:lstStyle>
            <a:lvl1pPr>
              <a:defRPr sz="3200">
                <a:latin typeface="+mn-lt"/>
              </a:defRPr>
            </a:lvl1pPr>
          </a:lstStyle>
          <a:p>
            <a:r>
              <a:rPr lang="en-US" dirty="0"/>
              <a:t>Click to edit Master title style</a:t>
            </a:r>
          </a:p>
        </p:txBody>
      </p:sp>
      <p:sp>
        <p:nvSpPr>
          <p:cNvPr id="7" name="Round Single Corner Rectangle 6"/>
          <p:cNvSpPr/>
          <p:nvPr userDrawn="1"/>
        </p:nvSpPr>
        <p:spPr>
          <a:xfrm flipV="1">
            <a:off x="0" y="-2"/>
            <a:ext cx="1828800" cy="1371600"/>
          </a:xfrm>
          <a:prstGeom prst="round1Rect">
            <a:avLst/>
          </a:prstGeom>
          <a:solidFill>
            <a:srgbClr val="0087E2"/>
          </a:solidFill>
          <a:ln>
            <a:solidFill>
              <a:srgbClr val="0087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 Single Corner Rectangle 7"/>
          <p:cNvSpPr/>
          <p:nvPr userDrawn="1"/>
        </p:nvSpPr>
        <p:spPr>
          <a:xfrm rot="5400000" flipV="1">
            <a:off x="5676899" y="-2857499"/>
            <a:ext cx="609602" cy="6324600"/>
          </a:xfrm>
          <a:prstGeom prst="round1Rect">
            <a:avLst/>
          </a:prstGeom>
          <a:solidFill>
            <a:srgbClr val="0087E2"/>
          </a:solidFill>
          <a:ln>
            <a:solidFill>
              <a:srgbClr val="0087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5436437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3429000" cy="1493838"/>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2B488A-F32F-47C9-B07A-1CF7C464F104}" type="datetimeFigureOut">
              <a:rPr lang="en-US" smtClean="0"/>
              <a:t>3/16/2019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6654BCB-365D-4717-9441-0EEAACC0E8E9}" type="slidenum">
              <a:rPr lang="en-US" smtClean="0"/>
              <a:t>‹#›</a:t>
            </a:fld>
            <a:endParaRPr lang="en-US" dirty="0"/>
          </a:p>
        </p:txBody>
      </p:sp>
    </p:spTree>
    <p:extLst>
      <p:ext uri="{BB962C8B-B14F-4D97-AF65-F5344CB8AC3E}">
        <p14:creationId xmlns:p14="http://schemas.microsoft.com/office/powerpoint/2010/main" val="380045753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2B488A-F32F-47C9-B07A-1CF7C464F104}" type="datetimeFigureOut">
              <a:rPr lang="en-US" smtClean="0"/>
              <a:t>3/16/2019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6654BCB-365D-4717-9441-0EEAACC0E8E9}" type="slidenum">
              <a:rPr lang="en-US" smtClean="0"/>
              <a:t>‹#›</a:t>
            </a:fld>
            <a:endParaRPr lang="en-US" dirty="0"/>
          </a:p>
        </p:txBody>
      </p:sp>
    </p:spTree>
    <p:extLst>
      <p:ext uri="{BB962C8B-B14F-4D97-AF65-F5344CB8AC3E}">
        <p14:creationId xmlns:p14="http://schemas.microsoft.com/office/powerpoint/2010/main" val="828701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0"/>
            <a:ext cx="8610600" cy="5166360"/>
          </a:xfrm>
        </p:spPr>
        <p:txBody>
          <a:bodyPr/>
          <a:lstStyle>
            <a:lvl1pPr marL="457200" indent="-457200">
              <a:spcBef>
                <a:spcPts val="400"/>
              </a:spcBef>
              <a:buClr>
                <a:srgbClr val="0082DA"/>
              </a:buClr>
              <a:buFont typeface="Wingdings" panose="05000000000000000000" pitchFamily="2" charset="2"/>
              <a:buChar char="Ø"/>
              <a:defRPr sz="2000"/>
            </a:lvl1pPr>
            <a:lvl2pPr marL="731520" indent="-274320">
              <a:spcBef>
                <a:spcPts val="400"/>
              </a:spcBef>
              <a:buClr>
                <a:srgbClr val="0082DA"/>
              </a:buClr>
              <a:buFont typeface="Wingdings" panose="05000000000000000000" pitchFamily="2" charset="2"/>
              <a:buChar char="q"/>
              <a:defRPr sz="1700"/>
            </a:lvl2pPr>
            <a:lvl3pPr marL="1143000" indent="-228600">
              <a:spcBef>
                <a:spcPts val="400"/>
              </a:spcBef>
              <a:buClr>
                <a:srgbClr val="0082DA"/>
              </a:buClr>
              <a:buFont typeface="Wingdings" panose="05000000000000000000" pitchFamily="2" charset="2"/>
              <a:buChar char="§"/>
              <a:defRPr sz="1500"/>
            </a:lvl3pPr>
          </a:lstStyle>
          <a:p>
            <a:pPr lvl="0"/>
            <a:r>
              <a:rPr lang="en-US" dirty="0"/>
              <a:t>Click to edit Master text styles</a:t>
            </a:r>
          </a:p>
          <a:p>
            <a:pPr lvl="1"/>
            <a:r>
              <a:rPr lang="en-US" dirty="0"/>
              <a:t>Second level</a:t>
            </a:r>
          </a:p>
          <a:p>
            <a:pPr lvl="2"/>
            <a:r>
              <a:rPr lang="en-US" dirty="0"/>
              <a:t>Third </a:t>
            </a:r>
            <a:r>
              <a:rPr lang="en-US" dirty="0" smtClean="0"/>
              <a:t>level</a:t>
            </a:r>
            <a:endParaRPr lang="en-US" dirty="0"/>
          </a:p>
        </p:txBody>
      </p:sp>
      <p:sp>
        <p:nvSpPr>
          <p:cNvPr id="8" name="Title 1"/>
          <p:cNvSpPr>
            <a:spLocks noGrp="1"/>
          </p:cNvSpPr>
          <p:nvPr>
            <p:ph type="ctrTitle"/>
          </p:nvPr>
        </p:nvSpPr>
        <p:spPr>
          <a:xfrm>
            <a:off x="0" y="477008"/>
            <a:ext cx="9144000" cy="665992"/>
          </a:xfrm>
          <a:prstGeom prst="rect">
            <a:avLst/>
          </a:prstGeom>
        </p:spPr>
        <p:txBody>
          <a:bodyPr>
            <a:normAutofit/>
          </a:bodyPr>
          <a:lstStyle>
            <a:lvl1pPr algn="r">
              <a:defRPr sz="3200" b="1">
                <a:solidFill>
                  <a:srgbClr val="8D0367"/>
                </a:solidFill>
                <a:latin typeface="+mj-lt"/>
              </a:defRPr>
            </a:lvl1pPr>
          </a:lstStyle>
          <a:p>
            <a:r>
              <a:rPr lang="en-US" dirty="0"/>
              <a:t>Click to edit Master title style</a:t>
            </a: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415404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2B488A-F32F-47C9-B07A-1CF7C464F104}" type="datetimeFigureOut">
              <a:rPr lang="en-US" smtClean="0"/>
              <a:t>3/16/2019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6654BCB-365D-4717-9441-0EEAACC0E8E9}" type="slidenum">
              <a:rPr lang="en-US" smtClean="0"/>
              <a:t>‹#›</a:t>
            </a:fld>
            <a:endParaRPr lang="en-US" dirty="0"/>
          </a:p>
        </p:txBody>
      </p:sp>
    </p:spTree>
    <p:extLst>
      <p:ext uri="{BB962C8B-B14F-4D97-AF65-F5344CB8AC3E}">
        <p14:creationId xmlns:p14="http://schemas.microsoft.com/office/powerpoint/2010/main" val="329450742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3429000" cy="1493838"/>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D2B488A-F32F-47C9-B07A-1CF7C464F104}" type="datetimeFigureOut">
              <a:rPr lang="en-US" smtClean="0"/>
              <a:t>3/16/2019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6654BCB-365D-4717-9441-0EEAACC0E8E9}" type="slidenum">
              <a:rPr lang="en-US" smtClean="0"/>
              <a:t>‹#›</a:t>
            </a:fld>
            <a:endParaRPr lang="en-US" dirty="0"/>
          </a:p>
        </p:txBody>
      </p:sp>
    </p:spTree>
    <p:extLst>
      <p:ext uri="{BB962C8B-B14F-4D97-AF65-F5344CB8AC3E}">
        <p14:creationId xmlns:p14="http://schemas.microsoft.com/office/powerpoint/2010/main" val="107991285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3429000" cy="1493838"/>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D2B488A-F32F-47C9-B07A-1CF7C464F104}" type="datetimeFigureOut">
              <a:rPr lang="en-US" smtClean="0"/>
              <a:t>3/16/2019</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6654BCB-365D-4717-9441-0EEAACC0E8E9}" type="slidenum">
              <a:rPr lang="en-US" smtClean="0"/>
              <a:t>‹#›</a:t>
            </a:fld>
            <a:endParaRPr lang="en-US" dirty="0"/>
          </a:p>
        </p:txBody>
      </p:sp>
    </p:spTree>
    <p:extLst>
      <p:ext uri="{BB962C8B-B14F-4D97-AF65-F5344CB8AC3E}">
        <p14:creationId xmlns:p14="http://schemas.microsoft.com/office/powerpoint/2010/main" val="123535624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3429000" cy="1493838"/>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D2B488A-F32F-47C9-B07A-1CF7C464F104}" type="datetimeFigureOut">
              <a:rPr lang="en-US" smtClean="0"/>
              <a:t>3/16/2019</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6654BCB-365D-4717-9441-0EEAACC0E8E9}" type="slidenum">
              <a:rPr lang="en-US" smtClean="0"/>
              <a:t>‹#›</a:t>
            </a:fld>
            <a:endParaRPr lang="en-US" dirty="0"/>
          </a:p>
        </p:txBody>
      </p:sp>
    </p:spTree>
    <p:extLst>
      <p:ext uri="{BB962C8B-B14F-4D97-AF65-F5344CB8AC3E}">
        <p14:creationId xmlns:p14="http://schemas.microsoft.com/office/powerpoint/2010/main" val="383656650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D2B488A-F32F-47C9-B07A-1CF7C464F104}" type="datetimeFigureOut">
              <a:rPr lang="en-US" smtClean="0"/>
              <a:t>3/16/2019</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6654BCB-365D-4717-9441-0EEAACC0E8E9}" type="slidenum">
              <a:rPr lang="en-US" smtClean="0"/>
              <a:t>‹#›</a:t>
            </a:fld>
            <a:endParaRPr lang="en-US" dirty="0"/>
          </a:p>
        </p:txBody>
      </p:sp>
    </p:spTree>
    <p:extLst>
      <p:ext uri="{BB962C8B-B14F-4D97-AF65-F5344CB8AC3E}">
        <p14:creationId xmlns:p14="http://schemas.microsoft.com/office/powerpoint/2010/main" val="161473920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D2B488A-F32F-47C9-B07A-1CF7C464F104}" type="datetimeFigureOut">
              <a:rPr lang="en-US" smtClean="0"/>
              <a:t>3/16/2019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6654BCB-365D-4717-9441-0EEAACC0E8E9}" type="slidenum">
              <a:rPr lang="en-US" smtClean="0"/>
              <a:t>‹#›</a:t>
            </a:fld>
            <a:endParaRPr lang="en-US" dirty="0"/>
          </a:p>
        </p:txBody>
      </p:sp>
    </p:spTree>
    <p:extLst>
      <p:ext uri="{BB962C8B-B14F-4D97-AF65-F5344CB8AC3E}">
        <p14:creationId xmlns:p14="http://schemas.microsoft.com/office/powerpoint/2010/main" val="186845548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D2B488A-F32F-47C9-B07A-1CF7C464F104}" type="datetimeFigureOut">
              <a:rPr lang="en-US" smtClean="0"/>
              <a:t>3/16/2019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6654BCB-365D-4717-9441-0EEAACC0E8E9}" type="slidenum">
              <a:rPr lang="en-US" smtClean="0"/>
              <a:t>‹#›</a:t>
            </a:fld>
            <a:endParaRPr lang="en-US" dirty="0"/>
          </a:p>
        </p:txBody>
      </p:sp>
    </p:spTree>
    <p:extLst>
      <p:ext uri="{BB962C8B-B14F-4D97-AF65-F5344CB8AC3E}">
        <p14:creationId xmlns:p14="http://schemas.microsoft.com/office/powerpoint/2010/main" val="146146343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046720" y="6400800"/>
            <a:ext cx="944657" cy="390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4201823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xStyles>
    <p:titleStyle>
      <a:lvl1pPr algn="ctr"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7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5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a:bodyPr>
          <a:lstStyle/>
          <a:p>
            <a:r>
              <a:rPr lang="en-US" b="1" dirty="0"/>
              <a:t>Mastering Typing</a:t>
            </a:r>
          </a:p>
        </p:txBody>
      </p:sp>
      <p:sp>
        <p:nvSpPr>
          <p:cNvPr id="9" name="TextBox 8"/>
          <p:cNvSpPr txBox="1"/>
          <p:nvPr/>
        </p:nvSpPr>
        <p:spPr>
          <a:xfrm>
            <a:off x="0" y="457200"/>
            <a:ext cx="1828800" cy="461665"/>
          </a:xfrm>
          <a:prstGeom prst="rect">
            <a:avLst/>
          </a:prstGeom>
          <a:noFill/>
        </p:spPr>
        <p:txBody>
          <a:bodyPr wrap="square" rtlCol="0">
            <a:spAutoFit/>
          </a:bodyPr>
          <a:lstStyle/>
          <a:p>
            <a:pPr algn="ctr"/>
            <a:r>
              <a:rPr lang="en-US" sz="2400" b="1" dirty="0" smtClean="0">
                <a:solidFill>
                  <a:schemeClr val="bg1"/>
                </a:solidFill>
                <a:latin typeface="+mj-lt"/>
              </a:rPr>
              <a:t>Unit 7</a:t>
            </a:r>
            <a:endParaRPr lang="en-US" sz="2400" b="1" dirty="0">
              <a:solidFill>
                <a:schemeClr val="bg1"/>
              </a:solidFill>
              <a:latin typeface="+mj-lt"/>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9576" y="1828800"/>
            <a:ext cx="6784848" cy="4120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030603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US" b="1" dirty="0"/>
              <a:t>Typing with G and H </a:t>
            </a:r>
            <a:r>
              <a:rPr lang="en-US" b="1" dirty="0" smtClean="0"/>
              <a:t>Keys: </a:t>
            </a:r>
            <a:r>
              <a:rPr lang="en-US" dirty="0"/>
              <a:t>Both the keys are typed with the Index Fingers</a:t>
            </a:r>
            <a:r>
              <a:rPr lang="en-US" dirty="0" smtClean="0"/>
              <a:t>.</a:t>
            </a:r>
            <a:endParaRPr lang="en-US" b="1" dirty="0" smtClean="0"/>
          </a:p>
          <a:p>
            <a:pPr lvl="2"/>
            <a:r>
              <a:rPr lang="en-US" dirty="0"/>
              <a:t>Press G with the Index Finger of your Left Hand.</a:t>
            </a:r>
          </a:p>
          <a:p>
            <a:pPr lvl="2"/>
            <a:r>
              <a:rPr lang="en-US" dirty="0"/>
              <a:t>Press H with the Index Finger of your Right Hand</a:t>
            </a:r>
            <a:r>
              <a:rPr lang="en-US" dirty="0" smtClean="0"/>
              <a:t>.</a:t>
            </a:r>
          </a:p>
          <a:p>
            <a:pPr marL="914400" lvl="2" indent="0">
              <a:buNone/>
            </a:pPr>
            <a:endParaRPr lang="en-US" dirty="0" smtClean="0"/>
          </a:p>
          <a:p>
            <a:pPr marL="914400" lvl="2" indent="0">
              <a:buNone/>
            </a:pPr>
            <a:endParaRPr lang="en-US" sz="700" dirty="0" smtClean="0"/>
          </a:p>
          <a:p>
            <a:pPr marL="914400" lvl="2" indent="0">
              <a:buNone/>
            </a:pPr>
            <a:endParaRPr lang="en-US" dirty="0"/>
          </a:p>
          <a:p>
            <a:pPr marL="914400" lvl="2" indent="0">
              <a:buNone/>
            </a:pPr>
            <a:endParaRPr lang="en-US" dirty="0" smtClean="0"/>
          </a:p>
          <a:p>
            <a:pPr marL="914400" lvl="2" indent="0">
              <a:buNone/>
            </a:pPr>
            <a:endParaRPr lang="en-US" dirty="0"/>
          </a:p>
          <a:p>
            <a:pPr marL="914400" lvl="2" indent="0">
              <a:buNone/>
            </a:pPr>
            <a:endParaRPr lang="en-US" dirty="0" smtClean="0"/>
          </a:p>
          <a:p>
            <a:pPr marL="914400" lvl="2" indent="0">
              <a:buNone/>
            </a:pPr>
            <a:endParaRPr lang="en-US" dirty="0"/>
          </a:p>
          <a:p>
            <a:pPr lvl="1"/>
            <a:r>
              <a:rPr lang="en-US" b="1" dirty="0"/>
              <a:t>Typing with E and I </a:t>
            </a:r>
            <a:r>
              <a:rPr lang="en-US" b="1" dirty="0" smtClean="0"/>
              <a:t>Keys: </a:t>
            </a:r>
            <a:r>
              <a:rPr lang="en-US" dirty="0"/>
              <a:t>Y</a:t>
            </a:r>
            <a:r>
              <a:rPr lang="en-US" dirty="0" smtClean="0"/>
              <a:t>ou </a:t>
            </a:r>
            <a:r>
              <a:rPr lang="en-US" dirty="0"/>
              <a:t>should </a:t>
            </a:r>
            <a:r>
              <a:rPr lang="en-US" dirty="0" smtClean="0"/>
              <a:t>place/ move </a:t>
            </a:r>
            <a:r>
              <a:rPr lang="en-US" dirty="0"/>
              <a:t>your Middle Finger to the Upper Row.</a:t>
            </a:r>
            <a:endParaRPr lang="en-US" b="1" dirty="0" smtClean="0"/>
          </a:p>
          <a:p>
            <a:pPr lvl="2"/>
            <a:r>
              <a:rPr lang="en-US" dirty="0"/>
              <a:t>Type E by moving the Middle Finger of your Left Hand from D.</a:t>
            </a:r>
          </a:p>
          <a:p>
            <a:pPr lvl="2"/>
            <a:r>
              <a:rPr lang="en-US" dirty="0"/>
              <a:t>Type I by moving the Middle Finger of your Right Hand from K</a:t>
            </a:r>
            <a:r>
              <a:rPr lang="en-US" dirty="0" smtClean="0"/>
              <a:t>.</a:t>
            </a:r>
          </a:p>
          <a:p>
            <a:pPr lvl="2"/>
            <a:endParaRPr lang="en-US" dirty="0"/>
          </a:p>
          <a:p>
            <a:pPr marL="0" indent="0">
              <a:buNone/>
            </a:pPr>
            <a:endParaRPr lang="en-US" dirty="0"/>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Practicing Typing Words</a:t>
            </a:r>
            <a:endParaRPr lang="en-US" sz="28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1720" y="2227736"/>
            <a:ext cx="4480560" cy="1712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1720" y="4899280"/>
            <a:ext cx="4480560" cy="1714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4038600" y="2926080"/>
            <a:ext cx="256032" cy="301752"/>
          </a:xfrm>
          <a:prstGeom prst="rect">
            <a:avLst/>
          </a:prstGeom>
          <a:noFill/>
          <a:ln>
            <a:solidFill>
              <a:srgbClr val="0094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4343400" y="2926080"/>
            <a:ext cx="256032" cy="301752"/>
          </a:xfrm>
          <a:prstGeom prst="rect">
            <a:avLst/>
          </a:prstGeom>
          <a:noFill/>
          <a:ln>
            <a:solidFill>
              <a:srgbClr val="0094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3401568" y="5269992"/>
            <a:ext cx="256032" cy="301752"/>
          </a:xfrm>
          <a:prstGeom prst="rect">
            <a:avLst/>
          </a:prstGeom>
          <a:noFill/>
          <a:ln>
            <a:solidFill>
              <a:srgbClr val="0094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4876800" y="5269992"/>
            <a:ext cx="256032" cy="301752"/>
          </a:xfrm>
          <a:prstGeom prst="rect">
            <a:avLst/>
          </a:prstGeom>
          <a:noFill/>
          <a:ln>
            <a:solidFill>
              <a:srgbClr val="0094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8593924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1"/>
            <a:r>
              <a:rPr lang="en-US" b="1" dirty="0"/>
              <a:t>Typing with R and U </a:t>
            </a:r>
            <a:r>
              <a:rPr lang="en-US" b="1" dirty="0" smtClean="0"/>
              <a:t>Keys: </a:t>
            </a:r>
            <a:r>
              <a:rPr lang="en-US" dirty="0" smtClean="0"/>
              <a:t>Slide </a:t>
            </a:r>
            <a:r>
              <a:rPr lang="en-US" dirty="0"/>
              <a:t>your Index </a:t>
            </a:r>
            <a:r>
              <a:rPr lang="en-US" dirty="0" smtClean="0"/>
              <a:t>Fingers to </a:t>
            </a:r>
            <a:r>
              <a:rPr lang="en-US" dirty="0"/>
              <a:t>the Upper Row.</a:t>
            </a:r>
            <a:endParaRPr lang="en-US" b="1" dirty="0" smtClean="0"/>
          </a:p>
          <a:p>
            <a:pPr lvl="2"/>
            <a:r>
              <a:rPr lang="en-US" dirty="0"/>
              <a:t>Type R by sliding the Index Finger of your Left Hand from F.</a:t>
            </a:r>
          </a:p>
          <a:p>
            <a:pPr lvl="2"/>
            <a:r>
              <a:rPr lang="en-US" dirty="0"/>
              <a:t>Type U by sliding the Index Finger of your Right Hand from J.</a:t>
            </a:r>
            <a:endParaRPr lang="en-US" b="1" dirty="0"/>
          </a:p>
          <a:p>
            <a:pPr lvl="1"/>
            <a:endParaRPr lang="en-US" b="1" dirty="0" smtClean="0"/>
          </a:p>
          <a:p>
            <a:pPr lvl="1"/>
            <a:endParaRPr lang="en-US" b="1" dirty="0"/>
          </a:p>
          <a:p>
            <a:pPr lvl="1"/>
            <a:endParaRPr lang="en-US" b="1" dirty="0" smtClean="0"/>
          </a:p>
          <a:p>
            <a:pPr lvl="1"/>
            <a:endParaRPr lang="en-US" b="1" dirty="0" smtClean="0"/>
          </a:p>
          <a:p>
            <a:pPr lvl="1"/>
            <a:endParaRPr lang="en-US" b="1" dirty="0"/>
          </a:p>
          <a:p>
            <a:pPr marL="457200" lvl="1" indent="0">
              <a:buNone/>
            </a:pPr>
            <a:endParaRPr lang="en-US" b="1" dirty="0" smtClean="0"/>
          </a:p>
          <a:p>
            <a:pPr lvl="1"/>
            <a:r>
              <a:rPr lang="en-US" b="1" dirty="0" smtClean="0"/>
              <a:t>Typing </a:t>
            </a:r>
            <a:r>
              <a:rPr lang="en-US" b="1" dirty="0"/>
              <a:t>with T and Y </a:t>
            </a:r>
            <a:r>
              <a:rPr lang="en-US" b="1" dirty="0" smtClean="0"/>
              <a:t>Keys: </a:t>
            </a:r>
            <a:r>
              <a:rPr lang="en-US" dirty="0"/>
              <a:t>Slide your Index Fingers correctly to the Upper Row.</a:t>
            </a:r>
            <a:endParaRPr lang="en-US" b="1" dirty="0" smtClean="0"/>
          </a:p>
          <a:p>
            <a:pPr lvl="2"/>
            <a:r>
              <a:rPr lang="en-US" dirty="0"/>
              <a:t>Type T by sliding the Index Finger of your Left Hand from F.</a:t>
            </a:r>
          </a:p>
          <a:p>
            <a:pPr lvl="2"/>
            <a:r>
              <a:rPr lang="en-US" dirty="0"/>
              <a:t>Type U by sliding the Index Finger of your Right Hand from J.</a:t>
            </a:r>
            <a:endParaRPr lang="en-US" b="1" dirty="0"/>
          </a:p>
          <a:p>
            <a:pPr lvl="1"/>
            <a:endParaRPr lang="en-US" b="1" dirty="0"/>
          </a:p>
          <a:p>
            <a:pPr lvl="1"/>
            <a:endParaRPr lang="en-US" b="1" dirty="0" smtClean="0"/>
          </a:p>
          <a:p>
            <a:pPr lvl="1"/>
            <a:endParaRPr lang="en-US" b="1" dirty="0"/>
          </a:p>
          <a:p>
            <a:pPr lvl="1"/>
            <a:endParaRPr lang="en-US" b="1" dirty="0" smtClean="0"/>
          </a:p>
          <a:p>
            <a:pPr lvl="1"/>
            <a:endParaRPr lang="en-US" b="1" dirty="0"/>
          </a:p>
          <a:p>
            <a:pPr lvl="1"/>
            <a:endParaRPr lang="en-US" b="1" dirty="0"/>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Practicing Typing Words</a:t>
            </a:r>
            <a:endParaRPr lang="en-US" sz="28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1720" y="2209800"/>
            <a:ext cx="4480560" cy="1714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7440" y="4953000"/>
            <a:ext cx="4480560" cy="1714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706368" y="2590800"/>
            <a:ext cx="256032" cy="301752"/>
          </a:xfrm>
          <a:prstGeom prst="rect">
            <a:avLst/>
          </a:prstGeom>
          <a:noFill/>
          <a:ln>
            <a:solidFill>
              <a:srgbClr val="0094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5154168" y="2590800"/>
            <a:ext cx="265176" cy="301752"/>
          </a:xfrm>
          <a:prstGeom prst="rect">
            <a:avLst/>
          </a:prstGeom>
          <a:noFill/>
          <a:ln>
            <a:solidFill>
              <a:srgbClr val="0094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4038600" y="5334000"/>
            <a:ext cx="256032" cy="301752"/>
          </a:xfrm>
          <a:prstGeom prst="rect">
            <a:avLst/>
          </a:prstGeom>
          <a:noFill/>
          <a:ln>
            <a:solidFill>
              <a:srgbClr val="0094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4343400" y="5334000"/>
            <a:ext cx="256032" cy="301752"/>
          </a:xfrm>
          <a:prstGeom prst="rect">
            <a:avLst/>
          </a:prstGeom>
          <a:noFill/>
          <a:ln>
            <a:solidFill>
              <a:srgbClr val="0094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6804282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1"/>
            <a:r>
              <a:rPr lang="en-US" b="1" dirty="0"/>
              <a:t>Typing with W and O </a:t>
            </a:r>
            <a:r>
              <a:rPr lang="en-US" b="1" dirty="0" smtClean="0"/>
              <a:t>Keys: </a:t>
            </a:r>
            <a:r>
              <a:rPr lang="en-US" dirty="0"/>
              <a:t>Both the keys are typed with the Ring Fingers.</a:t>
            </a:r>
            <a:endParaRPr lang="en-US" b="1" dirty="0" smtClean="0"/>
          </a:p>
          <a:p>
            <a:pPr lvl="2"/>
            <a:r>
              <a:rPr lang="en-US" dirty="0"/>
              <a:t>Type W with the Ring Finger of your Left Hand sliding from S.</a:t>
            </a:r>
          </a:p>
          <a:p>
            <a:pPr lvl="2"/>
            <a:r>
              <a:rPr lang="en-US" dirty="0"/>
              <a:t>Type O with the Ring Finger of your Right Hand sliding from L.</a:t>
            </a:r>
          </a:p>
          <a:p>
            <a:pPr lvl="1"/>
            <a:endParaRPr lang="en-US" b="1" dirty="0"/>
          </a:p>
          <a:p>
            <a:pPr lvl="1"/>
            <a:endParaRPr lang="en-US" b="1" dirty="0" smtClean="0"/>
          </a:p>
          <a:p>
            <a:pPr marL="457200" lvl="1" indent="0">
              <a:buNone/>
            </a:pPr>
            <a:endParaRPr lang="en-US" b="1" dirty="0" smtClean="0"/>
          </a:p>
          <a:p>
            <a:pPr marL="457200" lvl="1" indent="0">
              <a:buNone/>
            </a:pPr>
            <a:endParaRPr lang="en-US" b="1" dirty="0" smtClean="0"/>
          </a:p>
          <a:p>
            <a:pPr marL="457200" lvl="1" indent="0">
              <a:buNone/>
            </a:pPr>
            <a:endParaRPr lang="en-US" b="1" dirty="0" smtClean="0"/>
          </a:p>
          <a:p>
            <a:pPr marL="457200" lvl="1" indent="0">
              <a:buNone/>
            </a:pPr>
            <a:endParaRPr lang="en-US" b="1" dirty="0" smtClean="0"/>
          </a:p>
          <a:p>
            <a:pPr lvl="1"/>
            <a:r>
              <a:rPr lang="en-US" b="1" dirty="0" smtClean="0"/>
              <a:t>Typing </a:t>
            </a:r>
            <a:r>
              <a:rPr lang="en-US" b="1" dirty="0"/>
              <a:t>with Q and P </a:t>
            </a:r>
            <a:r>
              <a:rPr lang="en-US" b="1" dirty="0" smtClean="0"/>
              <a:t>Keys: </a:t>
            </a:r>
            <a:r>
              <a:rPr lang="en-US" dirty="0"/>
              <a:t>Both the keys are typed with </a:t>
            </a:r>
            <a:r>
              <a:rPr lang="en-US" dirty="0" smtClean="0"/>
              <a:t>the Little </a:t>
            </a:r>
            <a:r>
              <a:rPr lang="en-US" dirty="0"/>
              <a:t>Fingers.</a:t>
            </a:r>
            <a:endParaRPr lang="en-US" b="1" dirty="0" smtClean="0"/>
          </a:p>
          <a:p>
            <a:pPr lvl="2"/>
            <a:r>
              <a:rPr lang="en-US" dirty="0"/>
              <a:t>Type Q with the Little Finger of your Left Hand sliding from A.</a:t>
            </a:r>
          </a:p>
          <a:p>
            <a:pPr lvl="2"/>
            <a:r>
              <a:rPr lang="en-US" dirty="0"/>
              <a:t>Type P with the Little Finger of your Right Hand sliding from ;.</a:t>
            </a:r>
            <a:endParaRPr lang="en-US" b="1" dirty="0"/>
          </a:p>
          <a:p>
            <a:pPr lvl="1"/>
            <a:endParaRPr lang="en-US" b="1" dirty="0"/>
          </a:p>
          <a:p>
            <a:pPr lvl="1"/>
            <a:endParaRPr lang="en-US" b="1" dirty="0" smtClean="0"/>
          </a:p>
          <a:p>
            <a:pPr lvl="1"/>
            <a:endParaRPr lang="en-US" b="1" dirty="0" smtClean="0"/>
          </a:p>
          <a:p>
            <a:pPr lvl="1"/>
            <a:endParaRPr lang="en-US" b="1" dirty="0"/>
          </a:p>
          <a:p>
            <a:pPr lvl="1"/>
            <a:endParaRPr lang="en-US" b="1" dirty="0" smtClean="0"/>
          </a:p>
          <a:p>
            <a:pPr lvl="1"/>
            <a:endParaRPr lang="en-US" b="1" dirty="0"/>
          </a:p>
          <a:p>
            <a:pPr lvl="1"/>
            <a:endParaRPr lang="en-US" b="1" dirty="0" smtClean="0"/>
          </a:p>
          <a:p>
            <a:pPr lvl="1"/>
            <a:endParaRPr lang="en-US" b="1" dirty="0"/>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Practicing Typing Words</a:t>
            </a:r>
            <a:endParaRPr lang="en-US" sz="28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1720" y="2284909"/>
            <a:ext cx="4480560" cy="1714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1720" y="5029200"/>
            <a:ext cx="4480560" cy="1712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124200" y="2667000"/>
            <a:ext cx="256032" cy="301752"/>
          </a:xfrm>
          <a:prstGeom prst="rect">
            <a:avLst/>
          </a:prstGeom>
          <a:noFill/>
          <a:ln>
            <a:solidFill>
              <a:srgbClr val="0094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5154168" y="2667000"/>
            <a:ext cx="265176" cy="301752"/>
          </a:xfrm>
          <a:prstGeom prst="rect">
            <a:avLst/>
          </a:prstGeom>
          <a:noFill/>
          <a:ln>
            <a:solidFill>
              <a:srgbClr val="0094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2819400" y="5410200"/>
            <a:ext cx="256032" cy="301752"/>
          </a:xfrm>
          <a:prstGeom prst="rect">
            <a:avLst/>
          </a:prstGeom>
          <a:noFill/>
          <a:ln>
            <a:solidFill>
              <a:srgbClr val="0094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5458968" y="5410200"/>
            <a:ext cx="256032" cy="301752"/>
          </a:xfrm>
          <a:prstGeom prst="rect">
            <a:avLst/>
          </a:prstGeom>
          <a:noFill/>
          <a:ln>
            <a:solidFill>
              <a:srgbClr val="0094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8234911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1"/>
            <a:r>
              <a:rPr lang="en-US" b="1" dirty="0"/>
              <a:t>Typing with C and Comma (,) </a:t>
            </a:r>
            <a:r>
              <a:rPr lang="en-US" b="1" dirty="0" smtClean="0"/>
              <a:t>Keys: </a:t>
            </a:r>
            <a:r>
              <a:rPr lang="en-US" dirty="0"/>
              <a:t>Both these keys are typed with the </a:t>
            </a:r>
            <a:r>
              <a:rPr lang="en-US" dirty="0" smtClean="0"/>
              <a:t>Middle Fingers</a:t>
            </a:r>
            <a:r>
              <a:rPr lang="en-US" dirty="0"/>
              <a:t>.</a:t>
            </a:r>
            <a:endParaRPr lang="en-US" b="1" dirty="0" smtClean="0"/>
          </a:p>
          <a:p>
            <a:pPr lvl="2"/>
            <a:r>
              <a:rPr lang="en-US" dirty="0"/>
              <a:t>Type C with the Middle Finger of your Left Hand sliding down from S.</a:t>
            </a:r>
          </a:p>
          <a:p>
            <a:pPr lvl="2"/>
            <a:r>
              <a:rPr lang="en-US" dirty="0"/>
              <a:t>Type, with the Middle Finger of your Right Hand sliding down from K.</a:t>
            </a:r>
            <a:endParaRPr lang="en-US" b="1" dirty="0"/>
          </a:p>
          <a:p>
            <a:pPr lvl="1"/>
            <a:endParaRPr lang="en-US" b="1" dirty="0" smtClean="0"/>
          </a:p>
          <a:p>
            <a:pPr marL="457200" lvl="1" indent="0">
              <a:buNone/>
            </a:pPr>
            <a:endParaRPr lang="en-US" b="1" dirty="0" smtClean="0"/>
          </a:p>
          <a:p>
            <a:pPr marL="457200" lvl="1" indent="0">
              <a:buNone/>
            </a:pPr>
            <a:endParaRPr lang="en-US" b="1" dirty="0" smtClean="0"/>
          </a:p>
          <a:p>
            <a:pPr marL="457200" lvl="1" indent="0">
              <a:buNone/>
            </a:pPr>
            <a:endParaRPr lang="en-US" b="1" dirty="0" smtClean="0"/>
          </a:p>
          <a:p>
            <a:pPr marL="457200" lvl="1" indent="0">
              <a:buNone/>
            </a:pPr>
            <a:endParaRPr lang="en-US" b="1" dirty="0" smtClean="0"/>
          </a:p>
          <a:p>
            <a:pPr marL="457200" lvl="1" indent="0">
              <a:buNone/>
            </a:pPr>
            <a:endParaRPr lang="en-US" b="1" dirty="0" smtClean="0"/>
          </a:p>
          <a:p>
            <a:pPr lvl="1"/>
            <a:r>
              <a:rPr lang="en-US" b="1" dirty="0"/>
              <a:t>Typing with V and M </a:t>
            </a:r>
            <a:r>
              <a:rPr lang="en-US" b="1" dirty="0" smtClean="0"/>
              <a:t>Keys: </a:t>
            </a:r>
            <a:r>
              <a:rPr lang="en-US" dirty="0"/>
              <a:t>Both the keys are typed with the </a:t>
            </a:r>
            <a:r>
              <a:rPr lang="en-US" dirty="0" smtClean="0"/>
              <a:t>Index Fingers</a:t>
            </a:r>
            <a:r>
              <a:rPr lang="en-US" dirty="0"/>
              <a:t>.</a:t>
            </a:r>
            <a:endParaRPr lang="en-US" b="1" dirty="0" smtClean="0"/>
          </a:p>
          <a:p>
            <a:pPr lvl="2"/>
            <a:r>
              <a:rPr lang="en-US" dirty="0"/>
              <a:t>Type V with the Index Finger of your Left Hand sliding from F.</a:t>
            </a:r>
          </a:p>
          <a:p>
            <a:pPr lvl="2"/>
            <a:r>
              <a:rPr lang="en-US" dirty="0"/>
              <a:t>Type M with the Index Finger of your Right Hand sliding from J.</a:t>
            </a:r>
            <a:endParaRPr lang="en-US" b="1" dirty="0"/>
          </a:p>
          <a:p>
            <a:pPr lvl="1"/>
            <a:endParaRPr lang="en-US" b="1" dirty="0" smtClean="0"/>
          </a:p>
          <a:p>
            <a:pPr lvl="1"/>
            <a:endParaRPr lang="en-US" b="1" dirty="0" smtClean="0"/>
          </a:p>
          <a:p>
            <a:pPr lvl="1"/>
            <a:endParaRPr lang="en-US" b="1" dirty="0"/>
          </a:p>
          <a:p>
            <a:pPr lvl="1"/>
            <a:endParaRPr lang="en-US" b="1" dirty="0" smtClean="0"/>
          </a:p>
          <a:p>
            <a:pPr lvl="1"/>
            <a:endParaRPr lang="en-US" b="1" dirty="0"/>
          </a:p>
          <a:p>
            <a:pPr lvl="1"/>
            <a:endParaRPr lang="en-US" b="1" dirty="0" smtClean="0"/>
          </a:p>
          <a:p>
            <a:pPr lvl="1"/>
            <a:endParaRPr lang="en-US" b="1" dirty="0"/>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Practicing Typing Words</a:t>
            </a:r>
            <a:endParaRPr lang="en-US" sz="28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247056"/>
            <a:ext cx="4480560" cy="1715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1720" y="4992564"/>
            <a:ext cx="4480560" cy="1713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706368" y="3276600"/>
            <a:ext cx="265176" cy="301752"/>
          </a:xfrm>
          <a:prstGeom prst="rect">
            <a:avLst/>
          </a:prstGeom>
          <a:noFill/>
          <a:ln>
            <a:solidFill>
              <a:srgbClr val="0094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5181600" y="3276600"/>
            <a:ext cx="256032" cy="301752"/>
          </a:xfrm>
          <a:prstGeom prst="rect">
            <a:avLst/>
          </a:prstGeom>
          <a:noFill/>
          <a:ln>
            <a:solidFill>
              <a:srgbClr val="0094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3971544" y="6019800"/>
            <a:ext cx="265176" cy="301752"/>
          </a:xfrm>
          <a:prstGeom prst="rect">
            <a:avLst/>
          </a:prstGeom>
          <a:noFill/>
          <a:ln>
            <a:solidFill>
              <a:srgbClr val="0094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4869688" y="6026150"/>
            <a:ext cx="256032" cy="301752"/>
          </a:xfrm>
          <a:prstGeom prst="rect">
            <a:avLst/>
          </a:prstGeom>
          <a:noFill/>
          <a:ln>
            <a:solidFill>
              <a:srgbClr val="0094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829523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1"/>
            <a:r>
              <a:rPr lang="en-US" b="1" dirty="0"/>
              <a:t>Typing with B and N </a:t>
            </a:r>
            <a:r>
              <a:rPr lang="en-US" b="1" dirty="0" smtClean="0"/>
              <a:t>Keys: </a:t>
            </a:r>
            <a:r>
              <a:rPr lang="en-US" dirty="0"/>
              <a:t>Both B and N keys are typed with the Index </a:t>
            </a:r>
            <a:r>
              <a:rPr lang="en-US" dirty="0" smtClean="0"/>
              <a:t>Fingers.</a:t>
            </a:r>
            <a:endParaRPr lang="en-US" b="1" dirty="0" smtClean="0"/>
          </a:p>
          <a:p>
            <a:pPr lvl="2"/>
            <a:r>
              <a:rPr lang="en-US" dirty="0"/>
              <a:t>Type B with the Index Finger of your Left Hand sliding from F.</a:t>
            </a:r>
          </a:p>
          <a:p>
            <a:pPr lvl="2"/>
            <a:r>
              <a:rPr lang="en-US" dirty="0"/>
              <a:t>Type N with the Index Finger of your Right Hand sliding from J.</a:t>
            </a:r>
            <a:r>
              <a:rPr lang="en-US" dirty="0" smtClean="0"/>
              <a:t>.</a:t>
            </a:r>
            <a:endParaRPr lang="en-US" b="1" dirty="0"/>
          </a:p>
          <a:p>
            <a:pPr lvl="1"/>
            <a:endParaRPr lang="en-US" b="1" dirty="0" smtClean="0"/>
          </a:p>
          <a:p>
            <a:pPr marL="457200" lvl="1" indent="0">
              <a:buNone/>
            </a:pPr>
            <a:endParaRPr lang="en-US" b="1" dirty="0" smtClean="0"/>
          </a:p>
          <a:p>
            <a:pPr marL="457200" lvl="1" indent="0">
              <a:buNone/>
            </a:pPr>
            <a:endParaRPr lang="en-US" b="1" dirty="0" smtClean="0"/>
          </a:p>
          <a:p>
            <a:pPr marL="457200" lvl="1" indent="0">
              <a:buNone/>
            </a:pPr>
            <a:endParaRPr lang="en-US" b="1" dirty="0" smtClean="0"/>
          </a:p>
          <a:p>
            <a:pPr marL="457200" lvl="1" indent="0">
              <a:buNone/>
            </a:pPr>
            <a:endParaRPr lang="en-US" b="1" dirty="0" smtClean="0"/>
          </a:p>
          <a:p>
            <a:pPr marL="457200" lvl="1" indent="0">
              <a:buNone/>
            </a:pPr>
            <a:endParaRPr lang="en-US" b="1" dirty="0" smtClean="0"/>
          </a:p>
          <a:p>
            <a:pPr lvl="1"/>
            <a:r>
              <a:rPr lang="en-US" b="1" dirty="0"/>
              <a:t>Typing with X and Full Stop (.) </a:t>
            </a:r>
            <a:r>
              <a:rPr lang="en-US" b="1" dirty="0" smtClean="0"/>
              <a:t>Keys: </a:t>
            </a:r>
            <a:r>
              <a:rPr lang="en-US" dirty="0"/>
              <a:t>Both these keys are typed with the </a:t>
            </a:r>
            <a:r>
              <a:rPr lang="en-US" dirty="0" smtClean="0"/>
              <a:t>Ring Fingers</a:t>
            </a:r>
            <a:r>
              <a:rPr lang="en-US" dirty="0"/>
              <a:t>.</a:t>
            </a:r>
            <a:endParaRPr lang="en-US" b="1" dirty="0" smtClean="0"/>
          </a:p>
          <a:p>
            <a:pPr lvl="2"/>
            <a:r>
              <a:rPr lang="en-US" dirty="0"/>
              <a:t>Type X with the Ring Finger </a:t>
            </a:r>
            <a:r>
              <a:rPr lang="en-US" dirty="0" smtClean="0"/>
              <a:t>of your </a:t>
            </a:r>
            <a:r>
              <a:rPr lang="en-US" dirty="0"/>
              <a:t>Left Hand sliding </a:t>
            </a:r>
            <a:r>
              <a:rPr lang="en-US" dirty="0" smtClean="0"/>
              <a:t>down from </a:t>
            </a:r>
            <a:r>
              <a:rPr lang="en-US" dirty="0"/>
              <a:t>S.</a:t>
            </a:r>
          </a:p>
          <a:p>
            <a:pPr lvl="2"/>
            <a:r>
              <a:rPr lang="en-US" dirty="0"/>
              <a:t>Type (.) with the Ring Finger </a:t>
            </a:r>
            <a:r>
              <a:rPr lang="en-US" dirty="0" smtClean="0"/>
              <a:t>of your </a:t>
            </a:r>
            <a:r>
              <a:rPr lang="en-US" dirty="0"/>
              <a:t>Right Hand sliding </a:t>
            </a:r>
            <a:r>
              <a:rPr lang="en-US" dirty="0" smtClean="0"/>
              <a:t>down from </a:t>
            </a:r>
            <a:r>
              <a:rPr lang="en-US" dirty="0"/>
              <a:t>L.</a:t>
            </a:r>
            <a:r>
              <a:rPr lang="en-US" dirty="0" smtClean="0"/>
              <a:t>.</a:t>
            </a:r>
            <a:endParaRPr lang="en-US" b="1" dirty="0"/>
          </a:p>
          <a:p>
            <a:pPr lvl="1"/>
            <a:endParaRPr lang="en-US" b="1" dirty="0" smtClean="0"/>
          </a:p>
          <a:p>
            <a:pPr lvl="1"/>
            <a:endParaRPr lang="en-US" b="1" dirty="0" smtClean="0"/>
          </a:p>
          <a:p>
            <a:pPr lvl="1"/>
            <a:endParaRPr lang="en-US" b="1" dirty="0"/>
          </a:p>
          <a:p>
            <a:pPr lvl="1"/>
            <a:endParaRPr lang="en-US" b="1" dirty="0" smtClean="0"/>
          </a:p>
          <a:p>
            <a:pPr lvl="1"/>
            <a:endParaRPr lang="en-US" b="1" dirty="0"/>
          </a:p>
          <a:p>
            <a:pPr lvl="1"/>
            <a:endParaRPr lang="en-US" b="1" dirty="0" smtClean="0"/>
          </a:p>
          <a:p>
            <a:pPr lvl="1"/>
            <a:endParaRPr lang="en-US" b="1" dirty="0"/>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Practicing Typing Words</a:t>
            </a:r>
            <a:endParaRPr lang="en-US" sz="28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1720" y="2250545"/>
            <a:ext cx="4480560" cy="1711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1720" y="4993235"/>
            <a:ext cx="4480560" cy="1712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267200" y="3279648"/>
            <a:ext cx="256032" cy="301752"/>
          </a:xfrm>
          <a:prstGeom prst="rect">
            <a:avLst/>
          </a:prstGeom>
          <a:noFill/>
          <a:ln>
            <a:solidFill>
              <a:srgbClr val="0094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572000" y="3276600"/>
            <a:ext cx="256032" cy="301752"/>
          </a:xfrm>
          <a:prstGeom prst="rect">
            <a:avLst/>
          </a:prstGeom>
          <a:noFill/>
          <a:ln>
            <a:solidFill>
              <a:srgbClr val="0094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3401568" y="6022848"/>
            <a:ext cx="256032" cy="301752"/>
          </a:xfrm>
          <a:prstGeom prst="rect">
            <a:avLst/>
          </a:prstGeom>
          <a:noFill/>
          <a:ln>
            <a:solidFill>
              <a:srgbClr val="0094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5458968" y="6022848"/>
            <a:ext cx="256032" cy="301752"/>
          </a:xfrm>
          <a:prstGeom prst="rect">
            <a:avLst/>
          </a:prstGeom>
          <a:noFill/>
          <a:ln>
            <a:solidFill>
              <a:srgbClr val="0094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0891532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1"/>
            <a:r>
              <a:rPr lang="en-US" b="1" dirty="0"/>
              <a:t>Typing with Z and Slash (/) </a:t>
            </a:r>
            <a:r>
              <a:rPr lang="en-US" b="1" dirty="0" smtClean="0"/>
              <a:t>Keys: </a:t>
            </a:r>
            <a:r>
              <a:rPr lang="en-US" dirty="0"/>
              <a:t>Both the keys are typed with the Little Fingers.</a:t>
            </a:r>
            <a:endParaRPr lang="en-US" b="1" dirty="0" smtClean="0"/>
          </a:p>
          <a:p>
            <a:pPr lvl="2"/>
            <a:r>
              <a:rPr lang="en-US" dirty="0"/>
              <a:t>Type Z with the Little Finger of your Left Hand sliding from A.</a:t>
            </a:r>
          </a:p>
          <a:p>
            <a:pPr lvl="2"/>
            <a:r>
              <a:rPr lang="en-US" dirty="0"/>
              <a:t>Type ( / ) with the Little Finger of your Right Hand sliding down from ;.</a:t>
            </a:r>
            <a:endParaRPr lang="en-US" b="1" dirty="0" smtClean="0"/>
          </a:p>
          <a:p>
            <a:pPr marL="457200" lvl="1" indent="0">
              <a:buNone/>
            </a:pPr>
            <a:endParaRPr lang="en-US" b="1" dirty="0" smtClean="0"/>
          </a:p>
          <a:p>
            <a:pPr marL="457200" lvl="1" indent="0">
              <a:buNone/>
            </a:pPr>
            <a:endParaRPr lang="en-US" b="1" dirty="0" smtClean="0"/>
          </a:p>
          <a:p>
            <a:pPr marL="457200" lvl="1" indent="0">
              <a:buNone/>
            </a:pPr>
            <a:endParaRPr lang="en-US" b="1" dirty="0" smtClean="0"/>
          </a:p>
          <a:p>
            <a:pPr marL="457200" lvl="1" indent="0">
              <a:buNone/>
            </a:pPr>
            <a:endParaRPr lang="en-US" b="1" dirty="0" smtClean="0"/>
          </a:p>
          <a:p>
            <a:pPr marL="457200" lvl="1" indent="0">
              <a:buNone/>
            </a:pPr>
            <a:endParaRPr lang="en-US" b="1" dirty="0" smtClean="0"/>
          </a:p>
          <a:p>
            <a:pPr marL="457200" lvl="1" indent="0">
              <a:buNone/>
            </a:pPr>
            <a:endParaRPr lang="en-US" b="1" dirty="0" smtClean="0"/>
          </a:p>
          <a:p>
            <a:pPr lvl="1"/>
            <a:r>
              <a:rPr lang="en-US" b="1" dirty="0"/>
              <a:t>Typing with ( ‘ ) </a:t>
            </a:r>
            <a:r>
              <a:rPr lang="en-US" b="1" dirty="0" smtClean="0"/>
              <a:t>Key: </a:t>
            </a:r>
            <a:r>
              <a:rPr lang="en-US" dirty="0"/>
              <a:t>This key is typed with the </a:t>
            </a:r>
            <a:r>
              <a:rPr lang="en-US" dirty="0" smtClean="0"/>
              <a:t>Little Finger </a:t>
            </a:r>
            <a:r>
              <a:rPr lang="en-US" dirty="0"/>
              <a:t>of the Right Hand.</a:t>
            </a:r>
            <a:endParaRPr lang="en-US" b="1" dirty="0" smtClean="0"/>
          </a:p>
          <a:p>
            <a:pPr lvl="2"/>
            <a:r>
              <a:rPr lang="en-US" dirty="0"/>
              <a:t>This key is typed with the </a:t>
            </a:r>
            <a:r>
              <a:rPr lang="en-US" dirty="0" smtClean="0"/>
              <a:t>Little Finger </a:t>
            </a:r>
            <a:r>
              <a:rPr lang="en-US" dirty="0"/>
              <a:t>of the Right Hand.</a:t>
            </a:r>
            <a:endParaRPr lang="en-US" b="1" dirty="0" smtClean="0"/>
          </a:p>
          <a:p>
            <a:pPr lvl="1"/>
            <a:endParaRPr lang="en-US" b="1" dirty="0" smtClean="0"/>
          </a:p>
          <a:p>
            <a:pPr lvl="1"/>
            <a:endParaRPr lang="en-US" b="1" dirty="0"/>
          </a:p>
          <a:p>
            <a:pPr lvl="1"/>
            <a:endParaRPr lang="en-US" b="1" dirty="0" smtClean="0"/>
          </a:p>
          <a:p>
            <a:pPr lvl="1"/>
            <a:endParaRPr lang="en-US" b="1" dirty="0"/>
          </a:p>
          <a:p>
            <a:pPr lvl="1"/>
            <a:endParaRPr lang="en-US" b="1" dirty="0" smtClean="0"/>
          </a:p>
          <a:p>
            <a:pPr lvl="1"/>
            <a:endParaRPr lang="en-US" b="1" dirty="0"/>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Practicing Typing Words</a:t>
            </a:r>
            <a:endParaRPr lang="en-US" sz="28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1720" y="2306212"/>
            <a:ext cx="4480560" cy="1711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4724398"/>
            <a:ext cx="4480560" cy="1714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096768" y="3352800"/>
            <a:ext cx="256032" cy="292608"/>
          </a:xfrm>
          <a:prstGeom prst="rect">
            <a:avLst/>
          </a:prstGeom>
          <a:noFill/>
          <a:ln>
            <a:solidFill>
              <a:srgbClr val="0094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839968" y="5430867"/>
            <a:ext cx="256032" cy="301752"/>
          </a:xfrm>
          <a:prstGeom prst="rect">
            <a:avLst/>
          </a:prstGeom>
          <a:noFill/>
          <a:ln>
            <a:solidFill>
              <a:srgbClr val="0094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738144" y="3343656"/>
            <a:ext cx="265176" cy="301752"/>
          </a:xfrm>
          <a:prstGeom prst="rect">
            <a:avLst/>
          </a:prstGeom>
          <a:noFill/>
          <a:ln w="19050">
            <a:solidFill>
              <a:srgbClr val="0094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9893067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1"/>
            <a:r>
              <a:rPr lang="en-US" b="1" dirty="0"/>
              <a:t>Typing with Shift </a:t>
            </a:r>
            <a:r>
              <a:rPr lang="en-US" b="1" dirty="0" smtClean="0"/>
              <a:t>Key</a:t>
            </a:r>
          </a:p>
          <a:p>
            <a:pPr lvl="2"/>
            <a:r>
              <a:rPr lang="en-US" dirty="0"/>
              <a:t>We use </a:t>
            </a:r>
            <a:r>
              <a:rPr lang="en-US" b="1" dirty="0"/>
              <a:t>Shift Key</a:t>
            </a:r>
            <a:r>
              <a:rPr lang="en-US" dirty="0" smtClean="0"/>
              <a:t> </a:t>
            </a:r>
            <a:r>
              <a:rPr lang="en-US" dirty="0"/>
              <a:t>when we need to </a:t>
            </a:r>
            <a:r>
              <a:rPr lang="en-US" dirty="0" smtClean="0"/>
              <a:t>write a </a:t>
            </a:r>
            <a:r>
              <a:rPr lang="en-US" dirty="0"/>
              <a:t>capital letter while typing small letters. </a:t>
            </a:r>
            <a:r>
              <a:rPr lang="en-US" b="1" dirty="0"/>
              <a:t>For example, if we want to type S, we press the Shift key </a:t>
            </a:r>
            <a:r>
              <a:rPr lang="en-US" b="1" dirty="0" smtClean="0"/>
              <a:t>with the </a:t>
            </a:r>
            <a:r>
              <a:rPr lang="en-US" b="1" dirty="0"/>
              <a:t>Little Finger of the Right Hand. If we want to type P, we press the Shift key with the little finger </a:t>
            </a:r>
            <a:r>
              <a:rPr lang="en-US" b="1" dirty="0" smtClean="0"/>
              <a:t>of the </a:t>
            </a:r>
            <a:r>
              <a:rPr lang="en-US" b="1" dirty="0"/>
              <a:t>Left Hand. </a:t>
            </a:r>
            <a:r>
              <a:rPr lang="en-US" dirty="0"/>
              <a:t>While using the Shift key, ensure that the Caps Lock key is not activated</a:t>
            </a:r>
            <a:r>
              <a:rPr lang="en-US" dirty="0" smtClean="0"/>
              <a:t>.</a:t>
            </a:r>
          </a:p>
          <a:p>
            <a:pPr lvl="2"/>
            <a:endParaRPr lang="en-US" b="1" dirty="0" smtClean="0"/>
          </a:p>
          <a:p>
            <a:pPr marL="457200" lvl="1" indent="0">
              <a:buNone/>
            </a:pPr>
            <a:endParaRPr lang="en-US" b="1" dirty="0" smtClean="0"/>
          </a:p>
          <a:p>
            <a:pPr marL="457200" lvl="1" indent="0">
              <a:buNone/>
            </a:pPr>
            <a:endParaRPr lang="en-US" b="1" dirty="0" smtClean="0"/>
          </a:p>
          <a:p>
            <a:pPr marL="457200" lvl="1" indent="0">
              <a:buNone/>
            </a:pPr>
            <a:endParaRPr lang="en-US" b="1" dirty="0" smtClean="0"/>
          </a:p>
          <a:p>
            <a:pPr marL="457200" lvl="1" indent="0">
              <a:buNone/>
            </a:pPr>
            <a:endParaRPr lang="en-US" b="1" dirty="0" smtClean="0"/>
          </a:p>
          <a:p>
            <a:pPr marL="457200" lvl="1" indent="0">
              <a:buNone/>
            </a:pPr>
            <a:endParaRPr lang="en-US" b="1" dirty="0"/>
          </a:p>
          <a:p>
            <a:pPr lvl="1"/>
            <a:endParaRPr lang="en-US" b="1" dirty="0"/>
          </a:p>
          <a:p>
            <a:pPr lvl="1"/>
            <a:endParaRPr lang="en-US" b="1" dirty="0" smtClean="0"/>
          </a:p>
          <a:p>
            <a:pPr lvl="1"/>
            <a:endParaRPr lang="en-US" b="1" dirty="0"/>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Practicing Typing Words</a:t>
            </a:r>
            <a:endParaRPr lang="en-US" sz="2800"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667000"/>
            <a:ext cx="4495800" cy="1749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420112" y="3727704"/>
            <a:ext cx="676656" cy="301752"/>
          </a:xfrm>
          <a:prstGeom prst="rect">
            <a:avLst/>
          </a:prstGeom>
          <a:noFill/>
          <a:ln w="19050">
            <a:solidFill>
              <a:srgbClr val="0094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6077712" y="3727704"/>
            <a:ext cx="722376" cy="301752"/>
          </a:xfrm>
          <a:prstGeom prst="rect">
            <a:avLst/>
          </a:prstGeom>
          <a:noFill/>
          <a:ln w="19050">
            <a:solidFill>
              <a:srgbClr val="0094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5596563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There </a:t>
            </a:r>
            <a:r>
              <a:rPr lang="en-US" dirty="0"/>
              <a:t>are the following stages involved in Touch typing:</a:t>
            </a:r>
          </a:p>
          <a:p>
            <a:pPr lvl="1"/>
            <a:r>
              <a:rPr lang="en-US" b="1" dirty="0"/>
              <a:t>Stage 1: </a:t>
            </a:r>
            <a:r>
              <a:rPr lang="en-US" dirty="0"/>
              <a:t>Learn to know the location of home row of the keyboard first. The home row begins with the Caps Lock key from the left hand side. You should not look at the keyboard, as looking at the keyboard is completely forbidden in touch typing. Then also learn to locate the lower row, upper row, numbers row, upper-case letters and special </a:t>
            </a:r>
            <a:r>
              <a:rPr lang="en-US" dirty="0" smtClean="0"/>
              <a:t>symbols</a:t>
            </a:r>
            <a:r>
              <a:rPr lang="en-US" dirty="0" smtClean="0"/>
              <a:t>.</a:t>
            </a:r>
          </a:p>
          <a:p>
            <a:pPr lvl="1"/>
            <a:r>
              <a:rPr lang="en-US" b="1" dirty="0"/>
              <a:t>Stage 2: </a:t>
            </a:r>
            <a:r>
              <a:rPr lang="en-US" dirty="0"/>
              <a:t>Memorize frequently the syllabus and typing words contained in the syllabuses.</a:t>
            </a:r>
          </a:p>
          <a:p>
            <a:pPr lvl="1"/>
            <a:r>
              <a:rPr lang="en-US" b="1" dirty="0"/>
              <a:t>Stage 3: </a:t>
            </a:r>
            <a:r>
              <a:rPr lang="en-US" dirty="0"/>
              <a:t>Type the actual text and improve your skills by practicing regularly.</a:t>
            </a:r>
            <a:endParaRPr lang="en-US" b="1" dirty="0"/>
          </a:p>
          <a:p>
            <a:pPr lvl="1"/>
            <a:endParaRPr lang="en-US" b="1" dirty="0" smtClean="0"/>
          </a:p>
          <a:p>
            <a:pPr lvl="1"/>
            <a:endParaRPr lang="en-US" b="1" dirty="0"/>
          </a:p>
          <a:p>
            <a:pPr lvl="1"/>
            <a:endParaRPr lang="en-US" b="1" dirty="0" smtClean="0"/>
          </a:p>
          <a:p>
            <a:pPr lvl="1"/>
            <a:endParaRPr lang="en-US" b="1" dirty="0"/>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Practicing Typing Words</a:t>
            </a:r>
            <a:endParaRPr lang="en-US" sz="2800" dirty="0"/>
          </a:p>
        </p:txBody>
      </p:sp>
    </p:spTree>
    <p:extLst>
      <p:ext uri="{BB962C8B-B14F-4D97-AF65-F5344CB8AC3E}">
        <p14:creationId xmlns:p14="http://schemas.microsoft.com/office/powerpoint/2010/main" val="304515117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The </a:t>
            </a:r>
            <a:r>
              <a:rPr lang="en-US" dirty="0" smtClean="0"/>
              <a:t>following figure shows </a:t>
            </a:r>
            <a:r>
              <a:rPr lang="en-US" dirty="0"/>
              <a:t>different </a:t>
            </a:r>
            <a:r>
              <a:rPr lang="en-US" dirty="0" smtClean="0"/>
              <a:t>keys pressed </a:t>
            </a:r>
            <a:r>
              <a:rPr lang="en-US" dirty="0"/>
              <a:t>by different fingers </a:t>
            </a:r>
            <a:r>
              <a:rPr lang="en-US" dirty="0" smtClean="0"/>
              <a:t>of the </a:t>
            </a:r>
            <a:r>
              <a:rPr lang="en-US" dirty="0"/>
              <a:t>left and right </a:t>
            </a:r>
            <a:r>
              <a:rPr lang="en-US" dirty="0" smtClean="0"/>
              <a:t>hands</a:t>
            </a:r>
            <a:r>
              <a:rPr lang="en-US" dirty="0" smtClean="0"/>
              <a:t>:</a:t>
            </a:r>
            <a:endParaRPr lang="en-US" b="1" dirty="0"/>
          </a:p>
          <a:p>
            <a:pPr lvl="1"/>
            <a:endParaRPr lang="en-US" b="1" dirty="0" smtClean="0"/>
          </a:p>
          <a:p>
            <a:pPr lvl="1"/>
            <a:endParaRPr lang="en-US" b="1" dirty="0"/>
          </a:p>
          <a:p>
            <a:pPr lvl="1"/>
            <a:endParaRPr lang="en-US" b="1" dirty="0" smtClean="0"/>
          </a:p>
          <a:p>
            <a:pPr lvl="1"/>
            <a:endParaRPr lang="en-US" b="1" dirty="0"/>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Practicing Typing Words</a:t>
            </a:r>
            <a:endParaRPr lang="en-US"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1105" y="2362200"/>
            <a:ext cx="5848350" cy="3495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612156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2100" dirty="0" smtClean="0"/>
              <a:t>In </a:t>
            </a:r>
            <a:r>
              <a:rPr lang="en-US" sz="2100" dirty="0"/>
              <a:t>the numeric pad, the number 5 key for the middle finger, 4 for the index finger and 6 for the ring finger represent the base position.</a:t>
            </a:r>
          </a:p>
          <a:p>
            <a:r>
              <a:rPr lang="en-US" sz="2100" dirty="0"/>
              <a:t>While typing the numerical data, the numeric pad must be preferred to simplify and speed up the data input.</a:t>
            </a:r>
          </a:p>
          <a:p>
            <a:r>
              <a:rPr lang="en-US" sz="2100" dirty="0"/>
              <a:t>Upper-case letters and symbols in the numbers row are typed by one hand while the little finger of the other hand holding down the Shift key.</a:t>
            </a:r>
          </a:p>
          <a:p>
            <a:r>
              <a:rPr lang="en-US" sz="2100" dirty="0"/>
              <a:t>You should try to locate the right key with your fingers, without looking at the keyboard.</a:t>
            </a:r>
          </a:p>
          <a:p>
            <a:r>
              <a:rPr lang="en-US" sz="2100" dirty="0"/>
              <a:t>Do not press the keys in a hurry at the early stages of learning. Take your time when typing to avoid mistakes as high speed makes sense when the fingers hit the right keys. You should press the keys only with the fingers for which they have been reserved.</a:t>
            </a:r>
          </a:p>
          <a:p>
            <a:r>
              <a:rPr lang="en-US" sz="2100" dirty="0"/>
              <a:t>Keep your hands and fingers close to the base position.</a:t>
            </a:r>
          </a:p>
          <a:p>
            <a:r>
              <a:rPr lang="en-US" sz="2100" dirty="0"/>
              <a:t>Don’t look at the keyboard while you are typing.</a:t>
            </a:r>
          </a:p>
          <a:p>
            <a:r>
              <a:rPr lang="en-US" sz="2100" dirty="0"/>
              <a:t>Do press keys hardly. You should check your typing does not make noise.</a:t>
            </a:r>
          </a:p>
          <a:p>
            <a:r>
              <a:rPr lang="en-US" sz="2100" dirty="0"/>
              <a:t>Use opposite hands when you have to switch between upper/lower case.</a:t>
            </a:r>
          </a:p>
          <a:p>
            <a:endParaRPr lang="en-US" b="1" dirty="0"/>
          </a:p>
          <a:p>
            <a:pPr lvl="1"/>
            <a:endParaRPr lang="en-US" b="1" dirty="0" smtClean="0"/>
          </a:p>
          <a:p>
            <a:pPr lvl="1"/>
            <a:endParaRPr lang="en-US" b="1" dirty="0"/>
          </a:p>
          <a:p>
            <a:pPr lvl="1"/>
            <a:endParaRPr lang="en-US" b="1" dirty="0" smtClean="0"/>
          </a:p>
          <a:p>
            <a:pPr lvl="1"/>
            <a:endParaRPr lang="en-US" b="1" dirty="0"/>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Practicing Typing Words</a:t>
            </a:r>
            <a:endParaRPr lang="en-US" sz="2800" dirty="0"/>
          </a:p>
        </p:txBody>
      </p:sp>
    </p:spTree>
    <p:extLst>
      <p:ext uri="{BB962C8B-B14F-4D97-AF65-F5344CB8AC3E}">
        <p14:creationId xmlns:p14="http://schemas.microsoft.com/office/powerpoint/2010/main" val="423499969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p:txBody>
          <a:bodyPr>
            <a:normAutofit/>
          </a:bodyPr>
          <a:lstStyle/>
          <a:p>
            <a:pPr marL="0" indent="0" algn="l">
              <a:buNone/>
            </a:pPr>
            <a:r>
              <a:rPr lang="en-US" sz="2400" dirty="0"/>
              <a:t>This Unit Covers:</a:t>
            </a:r>
          </a:p>
          <a:p>
            <a:pPr>
              <a:buFont typeface="Wingdings" panose="05000000000000000000" pitchFamily="2" charset="2"/>
              <a:buChar char="ü"/>
            </a:pPr>
            <a:r>
              <a:rPr lang="en-US" dirty="0" smtClean="0"/>
              <a:t>Basics </a:t>
            </a:r>
            <a:r>
              <a:rPr lang="en-US" dirty="0"/>
              <a:t>of Touch Typing</a:t>
            </a:r>
          </a:p>
          <a:p>
            <a:pPr>
              <a:buFont typeface="Wingdings" panose="05000000000000000000" pitchFamily="2" charset="2"/>
              <a:buChar char="ü"/>
            </a:pPr>
            <a:r>
              <a:rPr lang="en-US" dirty="0" smtClean="0"/>
              <a:t>RapidTyping—A Software for </a:t>
            </a:r>
            <a:r>
              <a:rPr lang="en-US" dirty="0"/>
              <a:t>Touch Typing</a:t>
            </a:r>
          </a:p>
          <a:p>
            <a:pPr>
              <a:buFont typeface="Wingdings" panose="05000000000000000000" pitchFamily="2" charset="2"/>
              <a:buChar char="ü"/>
            </a:pPr>
            <a:r>
              <a:rPr lang="en-US" dirty="0" smtClean="0"/>
              <a:t>User </a:t>
            </a:r>
            <a:r>
              <a:rPr lang="en-US" dirty="0"/>
              <a:t>interface </a:t>
            </a:r>
            <a:r>
              <a:rPr lang="en-US" dirty="0" smtClean="0"/>
              <a:t>of RapidTyping</a:t>
            </a:r>
            <a:endParaRPr lang="en-US" dirty="0"/>
          </a:p>
          <a:p>
            <a:pPr>
              <a:buFont typeface="Wingdings" panose="05000000000000000000" pitchFamily="2" charset="2"/>
              <a:buChar char="ü"/>
            </a:pPr>
            <a:r>
              <a:rPr lang="en-US" dirty="0" smtClean="0"/>
              <a:t>Viewing </a:t>
            </a:r>
            <a:r>
              <a:rPr lang="en-US" dirty="0"/>
              <a:t>and </a:t>
            </a:r>
            <a:r>
              <a:rPr lang="en-US" dirty="0" smtClean="0"/>
              <a:t>Analyzing Statistics</a:t>
            </a:r>
            <a:endParaRPr lang="en-US" dirty="0"/>
          </a:p>
          <a:p>
            <a:pPr>
              <a:buFont typeface="Wingdings" panose="05000000000000000000" pitchFamily="2" charset="2"/>
              <a:buChar char="ü"/>
            </a:pPr>
            <a:r>
              <a:rPr lang="en-US" dirty="0" smtClean="0"/>
              <a:t>Use </a:t>
            </a:r>
            <a:r>
              <a:rPr lang="en-US" dirty="0"/>
              <a:t>of Lesson editor</a:t>
            </a:r>
          </a:p>
        </p:txBody>
      </p:sp>
      <p:sp>
        <p:nvSpPr>
          <p:cNvPr id="5" name="Title 4"/>
          <p:cNvSpPr>
            <a:spLocks noGrp="1"/>
          </p:cNvSpPr>
          <p:nvPr>
            <p:ph type="ctrTitle"/>
          </p:nvPr>
        </p:nvSpPr>
        <p:spPr/>
        <p:txBody>
          <a:bodyPr>
            <a:normAutofit/>
          </a:bodyPr>
          <a:lstStyle/>
          <a:p>
            <a:r>
              <a:rPr lang="en-US" dirty="0" smtClean="0">
                <a:solidFill>
                  <a:srgbClr val="0082DA"/>
                </a:solidFill>
              </a:rPr>
              <a:t>Learning Objectives</a:t>
            </a:r>
            <a:endParaRPr lang="en-US" dirty="0">
              <a:solidFill>
                <a:srgbClr val="0082DA"/>
              </a:solidFill>
            </a:endParaRPr>
          </a:p>
        </p:txBody>
      </p:sp>
    </p:spTree>
    <p:extLst>
      <p:ext uri="{BB962C8B-B14F-4D97-AF65-F5344CB8AC3E}">
        <p14:creationId xmlns:p14="http://schemas.microsoft.com/office/powerpoint/2010/main" val="330335947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 popular software used for enhancing typing skills is RapidTyping tutor. </a:t>
            </a:r>
            <a:endParaRPr lang="en-US" dirty="0" smtClean="0"/>
          </a:p>
          <a:p>
            <a:r>
              <a:rPr lang="en-US" dirty="0" smtClean="0"/>
              <a:t>The </a:t>
            </a:r>
            <a:r>
              <a:rPr lang="en-US" dirty="0"/>
              <a:t>RapidTyping tutor is a </a:t>
            </a:r>
            <a:r>
              <a:rPr lang="en-US" dirty="0" smtClean="0"/>
              <a:t>useful and </a:t>
            </a:r>
            <a:r>
              <a:rPr lang="en-US" dirty="0"/>
              <a:t>easy-to-use application software that trains you and helps you in improving your typing speed </a:t>
            </a:r>
            <a:r>
              <a:rPr lang="en-US" dirty="0" smtClean="0"/>
              <a:t>and decreasing </a:t>
            </a:r>
            <a:r>
              <a:rPr lang="en-US" dirty="0"/>
              <a:t>typographical errors. </a:t>
            </a:r>
            <a:endParaRPr lang="en-US" dirty="0" smtClean="0"/>
          </a:p>
          <a:p>
            <a:r>
              <a:rPr lang="en-US" dirty="0" smtClean="0"/>
              <a:t>This </a:t>
            </a:r>
            <a:r>
              <a:rPr lang="en-US" dirty="0"/>
              <a:t>software mainly teaches you skills of touch typing or increases </a:t>
            </a:r>
            <a:r>
              <a:rPr lang="en-US" dirty="0" smtClean="0"/>
              <a:t>your existing </a:t>
            </a:r>
            <a:r>
              <a:rPr lang="en-US" dirty="0"/>
              <a:t>skills of touch typing</a:t>
            </a:r>
            <a:r>
              <a:rPr lang="en-US" dirty="0" smtClean="0"/>
              <a:t>.</a:t>
            </a:r>
          </a:p>
          <a:p>
            <a:r>
              <a:rPr lang="en-US" dirty="0" smtClean="0"/>
              <a:t>The </a:t>
            </a:r>
            <a:r>
              <a:rPr lang="en-US" dirty="0"/>
              <a:t>RapidTyping software is a freeware. Therefore, you can download </a:t>
            </a:r>
            <a:r>
              <a:rPr lang="en-US" dirty="0" smtClean="0"/>
              <a:t>it from </a:t>
            </a:r>
            <a:r>
              <a:rPr lang="en-US" dirty="0"/>
              <a:t>the Internet without paying any charges</a:t>
            </a:r>
            <a:r>
              <a:rPr lang="en-US" dirty="0" smtClean="0"/>
              <a:t>.</a:t>
            </a:r>
          </a:p>
          <a:p>
            <a:r>
              <a:rPr lang="en-US" dirty="0"/>
              <a:t>You can download the software from the following hyperlink:</a:t>
            </a:r>
          </a:p>
          <a:p>
            <a:pPr marL="0" indent="0">
              <a:buNone/>
            </a:pPr>
            <a:r>
              <a:rPr lang="en-US" dirty="0"/>
              <a:t> </a:t>
            </a:r>
            <a:r>
              <a:rPr lang="en-US" dirty="0" smtClean="0"/>
              <a:t>       </a:t>
            </a:r>
            <a:r>
              <a:rPr lang="en-US" b="1" dirty="0" smtClean="0"/>
              <a:t>www.rapidtyping.com/downloads.html </a:t>
            </a:r>
          </a:p>
          <a:p>
            <a:pPr marL="0" indent="0">
              <a:buNone/>
            </a:pPr>
            <a:endParaRPr lang="en-US" dirty="0"/>
          </a:p>
        </p:txBody>
      </p:sp>
      <p:sp>
        <p:nvSpPr>
          <p:cNvPr id="3" name="Title 2"/>
          <p:cNvSpPr>
            <a:spLocks noGrp="1"/>
          </p:cNvSpPr>
          <p:nvPr>
            <p:ph type="ctrTitle"/>
          </p:nvPr>
        </p:nvSpPr>
        <p:spPr/>
        <p:txBody>
          <a:bodyPr/>
          <a:lstStyle/>
          <a:p>
            <a:r>
              <a:rPr lang="en-US" dirty="0">
                <a:solidFill>
                  <a:srgbClr val="0082DA"/>
                </a:solidFill>
              </a:rPr>
              <a:t>Session 2: RapidTyping – A Software for Touch Typing</a:t>
            </a:r>
          </a:p>
        </p:txBody>
      </p:sp>
    </p:spTree>
    <p:extLst>
      <p:ext uri="{BB962C8B-B14F-4D97-AF65-F5344CB8AC3E}">
        <p14:creationId xmlns:p14="http://schemas.microsoft.com/office/powerpoint/2010/main" val="335746118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831" y="3048000"/>
            <a:ext cx="6942338" cy="3749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p:txBody>
          <a:bodyPr/>
          <a:lstStyle/>
          <a:p>
            <a:r>
              <a:rPr lang="en-US" dirty="0"/>
              <a:t>You can start the RapidTyping tutor either by double-clicking the </a:t>
            </a:r>
            <a:r>
              <a:rPr lang="en-US" b="1" dirty="0"/>
              <a:t>RapidTyping 5 </a:t>
            </a:r>
            <a:r>
              <a:rPr lang="en-US" dirty="0"/>
              <a:t>shortcut icon on </a:t>
            </a:r>
            <a:r>
              <a:rPr lang="en-US" dirty="0" smtClean="0"/>
              <a:t>the Desktop </a:t>
            </a:r>
            <a:r>
              <a:rPr lang="en-US" dirty="0"/>
              <a:t>of your computer or by selecting the following </a:t>
            </a:r>
            <a:r>
              <a:rPr lang="en-US" dirty="0" smtClean="0"/>
              <a:t>path in the Start menu:</a:t>
            </a:r>
            <a:endParaRPr lang="en-US" dirty="0"/>
          </a:p>
          <a:p>
            <a:pPr marL="0" indent="0">
              <a:buNone/>
            </a:pPr>
            <a:r>
              <a:rPr lang="en-US" b="1" dirty="0" smtClean="0"/>
              <a:t>	All </a:t>
            </a:r>
            <a:r>
              <a:rPr lang="en-US" b="1" dirty="0"/>
              <a:t>Programs </a:t>
            </a:r>
            <a:r>
              <a:rPr lang="en-US" dirty="0" smtClean="0">
                <a:latin typeface="Cambria Math"/>
                <a:ea typeface="Cambria Math"/>
                <a:sym typeface="Wingdings" panose="05000000000000000000" pitchFamily="2" charset="2"/>
              </a:rPr>
              <a:t></a:t>
            </a:r>
            <a:r>
              <a:rPr lang="en-US" dirty="0" smtClean="0"/>
              <a:t> </a:t>
            </a:r>
            <a:r>
              <a:rPr lang="en-US" b="1" dirty="0"/>
              <a:t>RapidTyping 5 </a:t>
            </a:r>
            <a:r>
              <a:rPr lang="en-US" dirty="0" smtClean="0">
                <a:latin typeface="Cambria Math"/>
                <a:ea typeface="Cambria Math"/>
                <a:sym typeface="Wingdings" panose="05000000000000000000" pitchFamily="2" charset="2"/>
              </a:rPr>
              <a:t></a:t>
            </a:r>
            <a:r>
              <a:rPr lang="en-US" dirty="0" smtClean="0"/>
              <a:t> </a:t>
            </a:r>
            <a:r>
              <a:rPr lang="en-US" b="1" dirty="0"/>
              <a:t>RapidTyping 5</a:t>
            </a:r>
          </a:p>
          <a:p>
            <a:r>
              <a:rPr lang="en-US" dirty="0" smtClean="0"/>
              <a:t>The following figure </a:t>
            </a:r>
            <a:r>
              <a:rPr lang="en-US" dirty="0"/>
              <a:t>shows the interface of RapidTyping tutor application</a:t>
            </a:r>
            <a:r>
              <a:rPr lang="en-US" dirty="0" smtClean="0"/>
              <a:t>:</a:t>
            </a:r>
          </a:p>
          <a:p>
            <a:endParaRPr lang="en-US" dirty="0"/>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User Interface of RapidTyping Application</a:t>
            </a:r>
          </a:p>
        </p:txBody>
      </p:sp>
    </p:spTree>
    <p:extLst>
      <p:ext uri="{BB962C8B-B14F-4D97-AF65-F5344CB8AC3E}">
        <p14:creationId xmlns:p14="http://schemas.microsoft.com/office/powerpoint/2010/main" val="231103329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To start practicing typing in RapidTyping, you have to first be familiar with the different options given </a:t>
            </a:r>
            <a:r>
              <a:rPr lang="en-US" dirty="0" smtClean="0"/>
              <a:t>in the </a:t>
            </a:r>
            <a:r>
              <a:rPr lang="en-US" dirty="0"/>
              <a:t>Toolbar, as shown in </a:t>
            </a:r>
            <a:r>
              <a:rPr lang="en-US" dirty="0" smtClean="0"/>
              <a:t>given figure:</a:t>
            </a:r>
          </a:p>
          <a:p>
            <a:endParaRPr lang="en-US" dirty="0"/>
          </a:p>
          <a:p>
            <a:endParaRPr lang="en-US" dirty="0" smtClean="0"/>
          </a:p>
          <a:p>
            <a:endParaRPr lang="en-US" dirty="0"/>
          </a:p>
          <a:p>
            <a:endParaRPr lang="en-US" dirty="0" smtClean="0"/>
          </a:p>
          <a:p>
            <a:endParaRPr lang="en-US" dirty="0"/>
          </a:p>
          <a:p>
            <a:pPr marL="0" indent="0">
              <a:buNone/>
            </a:pPr>
            <a:endParaRPr lang="en-US" dirty="0"/>
          </a:p>
          <a:p>
            <a:r>
              <a:rPr lang="en-US" dirty="0"/>
              <a:t>In </a:t>
            </a:r>
            <a:r>
              <a:rPr lang="en-US" dirty="0" smtClean="0"/>
              <a:t>the preceding figure, </a:t>
            </a:r>
            <a:r>
              <a:rPr lang="en-US" dirty="0"/>
              <a:t>you see the following icons:</a:t>
            </a:r>
          </a:p>
          <a:p>
            <a:pPr lvl="1"/>
            <a:r>
              <a:rPr lang="en-US" dirty="0"/>
              <a:t>Select course drop down menu</a:t>
            </a:r>
          </a:p>
          <a:p>
            <a:pPr lvl="1"/>
            <a:r>
              <a:rPr lang="en-US" dirty="0"/>
              <a:t>Select lesson drop down menu</a:t>
            </a:r>
          </a:p>
          <a:p>
            <a:pPr lvl="1"/>
            <a:r>
              <a:rPr lang="en-US" dirty="0"/>
              <a:t>Start the lesson button</a:t>
            </a:r>
          </a:p>
          <a:p>
            <a:pPr lvl="1"/>
            <a:r>
              <a:rPr lang="en-US" dirty="0"/>
              <a:t>Current lesson time drop down</a:t>
            </a:r>
          </a:p>
          <a:p>
            <a:pPr lvl="1"/>
            <a:r>
              <a:rPr lang="en-US" dirty="0"/>
              <a:t>Restart the lesson button</a:t>
            </a:r>
            <a:endParaRPr lang="en-US" dirty="0" smtClean="0"/>
          </a:p>
          <a:p>
            <a:endParaRPr lang="en-US" dirty="0"/>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Practicing Typing in RapidTyping</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057400"/>
            <a:ext cx="8501062" cy="1732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966245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8610600" cy="5410200"/>
          </a:xfrm>
        </p:spPr>
        <p:txBody>
          <a:bodyPr>
            <a:normAutofit fontScale="92500" lnSpcReduction="10000"/>
          </a:bodyPr>
          <a:lstStyle/>
          <a:p>
            <a:pPr>
              <a:lnSpc>
                <a:spcPct val="110000"/>
              </a:lnSpc>
            </a:pPr>
            <a:r>
              <a:rPr lang="en-US" sz="2200" dirty="0"/>
              <a:t>To start typing in the RapidTyping tutor application, you have to select </a:t>
            </a:r>
            <a:r>
              <a:rPr lang="en-US" sz="2200" dirty="0" smtClean="0"/>
              <a:t>a course </a:t>
            </a:r>
            <a:r>
              <a:rPr lang="en-US" sz="2200" dirty="0"/>
              <a:t>first. </a:t>
            </a:r>
            <a:r>
              <a:rPr lang="en-US" sz="2200" dirty="0" smtClean="0"/>
              <a:t>The following figure </a:t>
            </a:r>
            <a:r>
              <a:rPr lang="en-US" sz="2200" dirty="0"/>
              <a:t>shows different course skills categories in </a:t>
            </a:r>
            <a:r>
              <a:rPr lang="en-US" sz="2200" dirty="0" smtClean="0"/>
              <a:t>RapidTyping tutor </a:t>
            </a:r>
            <a:r>
              <a:rPr lang="en-US" sz="2200" dirty="0"/>
              <a:t>application</a:t>
            </a:r>
            <a:r>
              <a:rPr lang="en-US" sz="2200" dirty="0" smtClean="0"/>
              <a:t>:</a:t>
            </a:r>
          </a:p>
          <a:p>
            <a:pPr>
              <a:lnSpc>
                <a:spcPct val="110000"/>
              </a:lnSpc>
            </a:pPr>
            <a:endParaRPr lang="en-US" dirty="0" smtClean="0"/>
          </a:p>
          <a:p>
            <a:pPr>
              <a:lnSpc>
                <a:spcPct val="110000"/>
              </a:lnSpc>
            </a:pPr>
            <a:endParaRPr lang="en-US" dirty="0"/>
          </a:p>
          <a:p>
            <a:pPr>
              <a:lnSpc>
                <a:spcPct val="110000"/>
              </a:lnSpc>
            </a:pPr>
            <a:endParaRPr lang="en-US" dirty="0" smtClean="0"/>
          </a:p>
          <a:p>
            <a:pPr>
              <a:lnSpc>
                <a:spcPct val="110000"/>
              </a:lnSpc>
            </a:pPr>
            <a:endParaRPr lang="en-US" dirty="0"/>
          </a:p>
          <a:p>
            <a:pPr>
              <a:lnSpc>
                <a:spcPct val="110000"/>
              </a:lnSpc>
            </a:pPr>
            <a:endParaRPr lang="en-US" dirty="0" smtClean="0"/>
          </a:p>
          <a:p>
            <a:pPr>
              <a:lnSpc>
                <a:spcPct val="110000"/>
              </a:lnSpc>
            </a:pPr>
            <a:endParaRPr lang="en-US" dirty="0"/>
          </a:p>
          <a:p>
            <a:pPr>
              <a:lnSpc>
                <a:spcPct val="110000"/>
              </a:lnSpc>
            </a:pPr>
            <a:endParaRPr lang="en-US" dirty="0" smtClean="0"/>
          </a:p>
          <a:p>
            <a:pPr>
              <a:lnSpc>
                <a:spcPct val="110000"/>
              </a:lnSpc>
            </a:pPr>
            <a:endParaRPr lang="en-US" dirty="0"/>
          </a:p>
          <a:p>
            <a:pPr marL="0" indent="0">
              <a:lnSpc>
                <a:spcPct val="110000"/>
              </a:lnSpc>
              <a:buNone/>
            </a:pPr>
            <a:endParaRPr lang="en-US" sz="2200" dirty="0"/>
          </a:p>
          <a:p>
            <a:pPr lvl="1">
              <a:lnSpc>
                <a:spcPct val="110000"/>
              </a:lnSpc>
            </a:pPr>
            <a:r>
              <a:rPr lang="en-US" sz="1800" b="1" dirty="0"/>
              <a:t>Advanced: </a:t>
            </a:r>
            <a:r>
              <a:rPr lang="en-US" sz="1800" dirty="0"/>
              <a:t>The course enables you to enhance the perfection in typing skills by entering an actual text.</a:t>
            </a:r>
          </a:p>
          <a:p>
            <a:pPr lvl="1">
              <a:lnSpc>
                <a:spcPct val="110000"/>
              </a:lnSpc>
            </a:pPr>
            <a:r>
              <a:rPr lang="en-US" sz="1800" b="1" dirty="0"/>
              <a:t>Testing: </a:t>
            </a:r>
            <a:r>
              <a:rPr lang="en-US" sz="1800" dirty="0"/>
              <a:t>This course tests your touch typing skills.</a:t>
            </a:r>
          </a:p>
          <a:p>
            <a:pPr lvl="1">
              <a:lnSpc>
                <a:spcPct val="110000"/>
              </a:lnSpc>
            </a:pPr>
            <a:r>
              <a:rPr lang="en-US" sz="1800" b="1" dirty="0"/>
              <a:t>Add more courses: </a:t>
            </a:r>
            <a:r>
              <a:rPr lang="en-US" sz="1800" dirty="0"/>
              <a:t>This option allows you to add more courses to the application.</a:t>
            </a:r>
          </a:p>
          <a:p>
            <a:pPr>
              <a:lnSpc>
                <a:spcPct val="110000"/>
              </a:lnSpc>
            </a:pPr>
            <a:endParaRPr lang="en-US" dirty="0"/>
          </a:p>
          <a:p>
            <a:pPr>
              <a:lnSpc>
                <a:spcPct val="110000"/>
              </a:lnSpc>
            </a:pPr>
            <a:endParaRPr lang="en-US" dirty="0"/>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Selecting a Course in RapidTyping</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398" y="2206171"/>
            <a:ext cx="2150486" cy="2743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04800" y="2206171"/>
            <a:ext cx="6280067" cy="3170099"/>
          </a:xfrm>
          <a:prstGeom prst="rect">
            <a:avLst/>
          </a:prstGeom>
          <a:noFill/>
        </p:spPr>
        <p:txBody>
          <a:bodyPr wrap="square" rtlCol="0">
            <a:spAutoFit/>
          </a:bodyPr>
          <a:lstStyle/>
          <a:p>
            <a:pPr marL="457200" indent="-457200">
              <a:buClr>
                <a:srgbClr val="0082DA"/>
              </a:buClr>
              <a:buFont typeface="Wingdings" panose="05000000000000000000" pitchFamily="2" charset="2"/>
              <a:buChar char="Ø"/>
            </a:pPr>
            <a:r>
              <a:rPr lang="en-US" sz="2000" dirty="0"/>
              <a:t>The five different types of course skills are as </a:t>
            </a:r>
            <a:r>
              <a:rPr lang="en-US" sz="2000" dirty="0" smtClean="0"/>
              <a:t>follows:</a:t>
            </a:r>
          </a:p>
          <a:p>
            <a:pPr marL="731520" lvl="1" indent="-274320">
              <a:spcBef>
                <a:spcPts val="400"/>
              </a:spcBef>
              <a:buClr>
                <a:srgbClr val="0082DA"/>
              </a:buClr>
              <a:buFont typeface="Wingdings" panose="05000000000000000000" pitchFamily="2" charset="2"/>
              <a:buChar char="q"/>
            </a:pPr>
            <a:r>
              <a:rPr lang="en-US" sz="1700" b="1" dirty="0"/>
              <a:t>Introduction: </a:t>
            </a:r>
            <a:r>
              <a:rPr lang="en-US" sz="1700" dirty="0"/>
              <a:t>This category of course helps in knowing the location of keys on the keyboard. It guides in learning which finger must be used to press the keys on the keyboard. It also helps you master in typing of Shift keys, upper-case letters, symbols at numbered row and the numeric pad.</a:t>
            </a:r>
          </a:p>
          <a:p>
            <a:pPr marL="731520" lvl="1" indent="-274320">
              <a:spcBef>
                <a:spcPts val="400"/>
              </a:spcBef>
              <a:buClr>
                <a:srgbClr val="0082DA"/>
              </a:buClr>
              <a:buFont typeface="Wingdings" panose="05000000000000000000" pitchFamily="2" charset="2"/>
              <a:buChar char="q"/>
            </a:pPr>
            <a:r>
              <a:rPr lang="en-US" sz="1700" b="1" dirty="0"/>
              <a:t>Beginner: </a:t>
            </a:r>
            <a:r>
              <a:rPr lang="en-US" sz="1700" dirty="0"/>
              <a:t>The aim of beginner course is same as Introduction course having little higher level than Introduction course.</a:t>
            </a:r>
          </a:p>
          <a:p>
            <a:pPr marL="731520" lvl="1" indent="-274320">
              <a:spcBef>
                <a:spcPts val="400"/>
              </a:spcBef>
              <a:buClr>
                <a:srgbClr val="0082DA"/>
              </a:buClr>
              <a:buFont typeface="Wingdings" panose="05000000000000000000" pitchFamily="2" charset="2"/>
              <a:buChar char="q"/>
            </a:pPr>
            <a:r>
              <a:rPr lang="en-US" sz="1700" b="1" dirty="0"/>
              <a:t>Experienced: </a:t>
            </a:r>
            <a:r>
              <a:rPr lang="en-US" sz="1700" dirty="0"/>
              <a:t>This course helps in improving your typing speed by learning repeatedly used symbols and words.</a:t>
            </a:r>
          </a:p>
        </p:txBody>
      </p:sp>
    </p:spTree>
    <p:extLst>
      <p:ext uri="{BB962C8B-B14F-4D97-AF65-F5344CB8AC3E}">
        <p14:creationId xmlns:p14="http://schemas.microsoft.com/office/powerpoint/2010/main" val="279891185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4495800" cy="5181600"/>
          </a:xfrm>
        </p:spPr>
        <p:txBody>
          <a:bodyPr>
            <a:normAutofit/>
          </a:bodyPr>
          <a:lstStyle/>
          <a:p>
            <a:r>
              <a:rPr lang="en-US" dirty="0"/>
              <a:t>After selecting the course, you have to select a lesson from the Select lesson drop down </a:t>
            </a:r>
            <a:r>
              <a:rPr lang="en-US" dirty="0" smtClean="0"/>
              <a:t>menu, as shown in the given figure. </a:t>
            </a:r>
          </a:p>
          <a:p>
            <a:r>
              <a:rPr lang="en-US" dirty="0" smtClean="0"/>
              <a:t>For </a:t>
            </a:r>
            <a:r>
              <a:rPr lang="en-US" dirty="0"/>
              <a:t>example, the Introduction and Beginner courses provide the Basics, Shift keys, Digits keys </a:t>
            </a:r>
            <a:r>
              <a:rPr lang="en-US" dirty="0" smtClean="0"/>
              <a:t>and Numeric </a:t>
            </a:r>
            <a:r>
              <a:rPr lang="en-US" dirty="0"/>
              <a:t>pad categories of lessons, as shown </a:t>
            </a:r>
            <a:r>
              <a:rPr lang="en-US" dirty="0" smtClean="0"/>
              <a:t>in given figure:</a:t>
            </a:r>
            <a:endParaRPr lang="en-US" dirty="0"/>
          </a:p>
          <a:p>
            <a:r>
              <a:rPr lang="en-US" dirty="0"/>
              <a:t>After opening various categories of lessons, you have to select a lesson number. For example, in </a:t>
            </a:r>
            <a:r>
              <a:rPr lang="en-US" dirty="0" smtClean="0"/>
              <a:t>the </a:t>
            </a:r>
            <a:r>
              <a:rPr lang="en-US" b="1" dirty="0" smtClean="0"/>
              <a:t>Basics </a:t>
            </a:r>
            <a:r>
              <a:rPr lang="en-US" dirty="0"/>
              <a:t>category of lessons, </a:t>
            </a:r>
            <a:r>
              <a:rPr lang="en-US" b="1" dirty="0"/>
              <a:t>Lesson 1 </a:t>
            </a:r>
            <a:r>
              <a:rPr lang="en-US" dirty="0"/>
              <a:t>is selected, as shown in </a:t>
            </a:r>
            <a:r>
              <a:rPr lang="en-US" dirty="0" smtClean="0"/>
              <a:t>given figure.</a:t>
            </a:r>
          </a:p>
          <a:p>
            <a:endParaRPr lang="en-US" dirty="0"/>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Begin a Lesson in RapidTyping</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447800"/>
            <a:ext cx="4067174" cy="1541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9917" y="3628901"/>
            <a:ext cx="3581400" cy="2635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973062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Click the </a:t>
            </a:r>
            <a:r>
              <a:rPr lang="en-US" b="1" dirty="0"/>
              <a:t>Start the lesson </a:t>
            </a:r>
            <a:r>
              <a:rPr lang="en-US" dirty="0"/>
              <a:t>button to start typing, as shown in </a:t>
            </a:r>
            <a:r>
              <a:rPr lang="en-US" dirty="0" smtClean="0"/>
              <a:t>the given figure:</a:t>
            </a:r>
          </a:p>
          <a:p>
            <a:endParaRPr lang="en-US" dirty="0"/>
          </a:p>
          <a:p>
            <a:endParaRPr lang="en-US" dirty="0" smtClean="0"/>
          </a:p>
          <a:p>
            <a:endParaRPr lang="en-US" dirty="0"/>
          </a:p>
          <a:p>
            <a:r>
              <a:rPr lang="en-US" dirty="0"/>
              <a:t>Now, you can begin the typing by pressing those letter keys on the keyboard shown in the Text </a:t>
            </a:r>
            <a:r>
              <a:rPr lang="en-US" dirty="0" smtClean="0"/>
              <a:t>panel of </a:t>
            </a:r>
            <a:r>
              <a:rPr lang="en-US" dirty="0"/>
              <a:t>RapidTyping. </a:t>
            </a:r>
            <a:endParaRPr lang="en-US" dirty="0" smtClean="0"/>
          </a:p>
          <a:p>
            <a:r>
              <a:rPr lang="en-US" dirty="0" smtClean="0"/>
              <a:t>When </a:t>
            </a:r>
            <a:r>
              <a:rPr lang="en-US" dirty="0"/>
              <a:t>you press the correct key on the keyboard, the green color appears on </a:t>
            </a:r>
            <a:r>
              <a:rPr lang="en-US" dirty="0" smtClean="0"/>
              <a:t>letters, whereas </a:t>
            </a:r>
            <a:r>
              <a:rPr lang="en-US" dirty="0"/>
              <a:t>the red color appears on the letters in case of pressing wrong keys in the Text </a:t>
            </a:r>
            <a:r>
              <a:rPr lang="en-US" dirty="0" smtClean="0"/>
              <a:t>panel as shown in the given figure:</a:t>
            </a:r>
          </a:p>
          <a:p>
            <a:endParaRPr lang="en-US" dirty="0" smtClean="0"/>
          </a:p>
          <a:p>
            <a:endParaRPr lang="en-US" dirty="0"/>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Begin a Lesson in RapidTyping</a:t>
            </a:r>
            <a:endParaRPr lang="en-US" sz="28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4613" y="1676400"/>
            <a:ext cx="3914775"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2050" y="4410694"/>
            <a:ext cx="706755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553996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8610600" cy="5486400"/>
          </a:xfrm>
        </p:spPr>
        <p:txBody>
          <a:bodyPr/>
          <a:lstStyle/>
          <a:p>
            <a:pPr>
              <a:lnSpc>
                <a:spcPct val="110000"/>
              </a:lnSpc>
            </a:pPr>
            <a:r>
              <a:rPr lang="en-US" dirty="0"/>
              <a:t>The RapidTyping provides tips for using correct finger to type the </a:t>
            </a:r>
            <a:r>
              <a:rPr lang="en-US" dirty="0" smtClean="0"/>
              <a:t>current character </a:t>
            </a:r>
            <a:r>
              <a:rPr lang="en-US" dirty="0"/>
              <a:t>on the Status bar. It also provides a progress bar above the text:</a:t>
            </a:r>
          </a:p>
          <a:p>
            <a:pPr lvl="1">
              <a:lnSpc>
                <a:spcPct val="110000"/>
              </a:lnSpc>
            </a:pPr>
            <a:r>
              <a:rPr lang="en-US" b="1" dirty="0"/>
              <a:t>Green progress bar: </a:t>
            </a:r>
            <a:r>
              <a:rPr lang="en-US" dirty="0"/>
              <a:t>Represents the percentage of completion for </a:t>
            </a:r>
            <a:r>
              <a:rPr lang="en-US" dirty="0" smtClean="0"/>
              <a:t>the current </a:t>
            </a:r>
            <a:r>
              <a:rPr lang="en-US" dirty="0"/>
              <a:t>lesson.</a:t>
            </a:r>
          </a:p>
          <a:p>
            <a:pPr lvl="1">
              <a:lnSpc>
                <a:spcPct val="110000"/>
              </a:lnSpc>
            </a:pPr>
            <a:r>
              <a:rPr lang="en-US" b="1" dirty="0"/>
              <a:t>Yellow progress bar: </a:t>
            </a:r>
            <a:r>
              <a:rPr lang="en-US" dirty="0"/>
              <a:t>Reflects the acceptable time for typing a </a:t>
            </a:r>
            <a:r>
              <a:rPr lang="en-US" dirty="0" smtClean="0"/>
              <a:t>single character</a:t>
            </a:r>
            <a:r>
              <a:rPr lang="en-US" dirty="0"/>
              <a:t>.</a:t>
            </a:r>
          </a:p>
          <a:p>
            <a:pPr>
              <a:lnSpc>
                <a:spcPct val="110000"/>
              </a:lnSpc>
            </a:pPr>
            <a:r>
              <a:rPr lang="en-US" dirty="0"/>
              <a:t>On the completion of the lesson, the green color tick mark symbol appears besides that lesson, as </a:t>
            </a:r>
            <a:r>
              <a:rPr lang="en-US" dirty="0" smtClean="0"/>
              <a:t>shown in the following figure:</a:t>
            </a:r>
          </a:p>
          <a:p>
            <a:endParaRPr lang="en-US" dirty="0"/>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Begin a Lesson in RapidTyping</a:t>
            </a:r>
            <a:endParaRPr lang="en-US" sz="28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4925" y="3581400"/>
            <a:ext cx="7229475"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425312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310640"/>
            <a:ext cx="8610600" cy="5166360"/>
          </a:xfrm>
        </p:spPr>
        <p:txBody>
          <a:bodyPr/>
          <a:lstStyle/>
          <a:p>
            <a:r>
              <a:rPr lang="en-US" dirty="0"/>
              <a:t>To pause a lesson, click the </a:t>
            </a:r>
            <a:r>
              <a:rPr lang="en-US" b="1" dirty="0"/>
              <a:t>Pause the lesson </a:t>
            </a:r>
            <a:r>
              <a:rPr lang="en-US" dirty="0" smtClean="0"/>
              <a:t>(</a:t>
            </a:r>
            <a:r>
              <a:rPr lang="en-US" dirty="0" smtClean="0">
                <a:latin typeface="Cambria Math"/>
                <a:ea typeface="Cambria Math"/>
              </a:rPr>
              <a:t>∥</a:t>
            </a:r>
            <a:r>
              <a:rPr lang="en-US" dirty="0" smtClean="0"/>
              <a:t>) </a:t>
            </a:r>
            <a:r>
              <a:rPr lang="en-US" dirty="0"/>
              <a:t>button, which will be displayed at the place of the </a:t>
            </a:r>
            <a:r>
              <a:rPr lang="en-US" b="1" dirty="0" smtClean="0"/>
              <a:t>Start the </a:t>
            </a:r>
            <a:r>
              <a:rPr lang="en-US" b="1" dirty="0"/>
              <a:t>lesson </a:t>
            </a:r>
            <a:r>
              <a:rPr lang="en-US" dirty="0"/>
              <a:t>( </a:t>
            </a:r>
            <a:r>
              <a:rPr lang="en-US" dirty="0" smtClean="0">
                <a:latin typeface="Cambria Math"/>
                <a:ea typeface="Cambria Math"/>
              </a:rPr>
              <a:t>⊳</a:t>
            </a:r>
            <a:r>
              <a:rPr lang="en-US" dirty="0" smtClean="0"/>
              <a:t>) </a:t>
            </a:r>
            <a:r>
              <a:rPr lang="en-US" dirty="0"/>
              <a:t>button. </a:t>
            </a:r>
            <a:endParaRPr lang="en-US" dirty="0" smtClean="0"/>
          </a:p>
          <a:p>
            <a:r>
              <a:rPr lang="en-US" dirty="0" smtClean="0"/>
              <a:t>The </a:t>
            </a:r>
            <a:r>
              <a:rPr lang="en-US" b="1" dirty="0"/>
              <a:t>Current lesson time </a:t>
            </a:r>
            <a:r>
              <a:rPr lang="en-US" dirty="0"/>
              <a:t>drop down menu shows either the </a:t>
            </a:r>
            <a:r>
              <a:rPr lang="en-US" b="1" dirty="0"/>
              <a:t>Remaining time </a:t>
            </a:r>
            <a:r>
              <a:rPr lang="en-US" dirty="0" smtClean="0"/>
              <a:t>or </a:t>
            </a:r>
            <a:r>
              <a:rPr lang="en-US" b="1" dirty="0" smtClean="0"/>
              <a:t>Elapsed </a:t>
            </a:r>
            <a:r>
              <a:rPr lang="en-US" b="1" dirty="0"/>
              <a:t>time</a:t>
            </a:r>
            <a:r>
              <a:rPr lang="en-US" dirty="0"/>
              <a:t>, as per user selection </a:t>
            </a:r>
            <a:r>
              <a:rPr lang="en-US" dirty="0" smtClean="0"/>
              <a:t>as shown in the following figure:</a:t>
            </a:r>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r>
              <a:rPr lang="en-US" dirty="0" smtClean="0"/>
              <a:t>The </a:t>
            </a:r>
            <a:r>
              <a:rPr lang="en-US" b="1" dirty="0"/>
              <a:t>Restart the lesson </a:t>
            </a:r>
            <a:r>
              <a:rPr lang="en-US" dirty="0" smtClean="0"/>
              <a:t>(</a:t>
            </a:r>
            <a:r>
              <a:rPr lang="en-US" dirty="0" smtClean="0">
                <a:latin typeface="Cambria Math"/>
                <a:ea typeface="Cambria Math"/>
              </a:rPr>
              <a:t>⤺</a:t>
            </a:r>
            <a:r>
              <a:rPr lang="en-US" dirty="0" smtClean="0"/>
              <a:t> </a:t>
            </a:r>
            <a:r>
              <a:rPr lang="en-US" dirty="0"/>
              <a:t>) button is used if you want to type the same keystrokes sequence again.</a:t>
            </a:r>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Begin a Lesson in RapidTyping</a:t>
            </a:r>
            <a:endParaRPr lang="en-US" sz="28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2629" y="2797444"/>
            <a:ext cx="6198743" cy="2003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704442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When your lesson gets completed, RapidTyping displays the </a:t>
            </a:r>
            <a:r>
              <a:rPr lang="en-US" b="1" dirty="0"/>
              <a:t>results </a:t>
            </a:r>
            <a:r>
              <a:rPr lang="en-US" dirty="0"/>
              <a:t>window, as shown in </a:t>
            </a:r>
            <a:r>
              <a:rPr lang="en-US" dirty="0" smtClean="0"/>
              <a:t>the given figure.</a:t>
            </a:r>
          </a:p>
          <a:p>
            <a:r>
              <a:rPr lang="en-US" dirty="0"/>
              <a:t>The </a:t>
            </a:r>
            <a:r>
              <a:rPr lang="en-US" b="1" dirty="0"/>
              <a:t>results </a:t>
            </a:r>
            <a:r>
              <a:rPr lang="en-US" dirty="0"/>
              <a:t>window displays your performance in the following manner:</a:t>
            </a:r>
          </a:p>
          <a:p>
            <a:endParaRPr lang="en-US" dirty="0" smtClean="0"/>
          </a:p>
          <a:p>
            <a:endParaRPr lang="en-US" b="1" dirty="0"/>
          </a:p>
          <a:p>
            <a:endParaRPr lang="en-US" b="1" dirty="0" smtClean="0"/>
          </a:p>
          <a:p>
            <a:endParaRPr lang="en-US" b="1" dirty="0"/>
          </a:p>
          <a:p>
            <a:endParaRPr lang="en-US" b="1" dirty="0" smtClean="0"/>
          </a:p>
          <a:p>
            <a:endParaRPr lang="en-US" b="1" dirty="0"/>
          </a:p>
          <a:p>
            <a:endParaRPr lang="en-US" b="1" dirty="0" smtClean="0"/>
          </a:p>
          <a:p>
            <a:endParaRPr lang="en-US" b="1" dirty="0"/>
          </a:p>
          <a:p>
            <a:endParaRPr lang="en-US" b="1" dirty="0" smtClean="0"/>
          </a:p>
          <a:p>
            <a:endParaRPr lang="en-US" b="1" dirty="0"/>
          </a:p>
          <a:p>
            <a:endParaRPr lang="en-US" b="1" dirty="0" smtClean="0"/>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The Results Windows</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2535671"/>
            <a:ext cx="5279571" cy="3775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04801" y="2381173"/>
            <a:ext cx="2895599" cy="1505027"/>
          </a:xfrm>
          <a:prstGeom prst="rect">
            <a:avLst/>
          </a:prstGeom>
          <a:noFill/>
        </p:spPr>
        <p:txBody>
          <a:bodyPr wrap="square" rtlCol="0">
            <a:spAutoFit/>
          </a:bodyPr>
          <a:lstStyle/>
          <a:p>
            <a:pPr marL="742950" lvl="1" indent="-285750">
              <a:lnSpc>
                <a:spcPct val="110000"/>
              </a:lnSpc>
              <a:buClr>
                <a:srgbClr val="0082DA"/>
              </a:buClr>
              <a:buFont typeface="Wingdings" panose="05000000000000000000" pitchFamily="2" charset="2"/>
              <a:buChar char="q"/>
            </a:pPr>
            <a:r>
              <a:rPr lang="en-US" sz="1700" b="1" dirty="0" smtClean="0"/>
              <a:t>Overall </a:t>
            </a:r>
            <a:r>
              <a:rPr lang="en-US" sz="1700" b="1" dirty="0" smtClean="0"/>
              <a:t>rating</a:t>
            </a:r>
            <a:endParaRPr lang="en-US" sz="1700" dirty="0" smtClean="0"/>
          </a:p>
          <a:p>
            <a:pPr marL="742950" lvl="1" indent="-285750">
              <a:lnSpc>
                <a:spcPct val="110000"/>
              </a:lnSpc>
              <a:buClr>
                <a:srgbClr val="0082DA"/>
              </a:buClr>
              <a:buFont typeface="Wingdings" panose="05000000000000000000" pitchFamily="2" charset="2"/>
              <a:buChar char="q"/>
            </a:pPr>
            <a:r>
              <a:rPr lang="en-US" sz="1700" b="1" dirty="0" smtClean="0"/>
              <a:t>Speed </a:t>
            </a:r>
          </a:p>
          <a:p>
            <a:pPr marL="742950" lvl="1" indent="-285750">
              <a:lnSpc>
                <a:spcPct val="110000"/>
              </a:lnSpc>
              <a:buClr>
                <a:srgbClr val="0082DA"/>
              </a:buClr>
              <a:buFont typeface="Wingdings" panose="05000000000000000000" pitchFamily="2" charset="2"/>
              <a:buChar char="q"/>
            </a:pPr>
            <a:r>
              <a:rPr lang="en-US" sz="1700" b="1" dirty="0" smtClean="0"/>
              <a:t>Accuracy</a:t>
            </a:r>
            <a:endParaRPr lang="en-US" sz="1700" dirty="0"/>
          </a:p>
          <a:p>
            <a:pPr marL="742950" lvl="1" indent="-285750">
              <a:lnSpc>
                <a:spcPct val="110000"/>
              </a:lnSpc>
              <a:buClr>
                <a:srgbClr val="0082DA"/>
              </a:buClr>
              <a:buFont typeface="Wingdings" panose="05000000000000000000" pitchFamily="2" charset="2"/>
              <a:buChar char="q"/>
            </a:pPr>
            <a:r>
              <a:rPr lang="en-US" sz="1700" b="1" dirty="0" smtClean="0"/>
              <a:t>Slowdown</a:t>
            </a:r>
            <a:endParaRPr lang="en-US" dirty="0"/>
          </a:p>
          <a:p>
            <a:pPr marL="742950" lvl="1" indent="-285750">
              <a:buClr>
                <a:srgbClr val="0082DA"/>
              </a:buClr>
              <a:buFont typeface="Wingdings" panose="05000000000000000000" pitchFamily="2" charset="2"/>
              <a:buChar char="q"/>
            </a:pPr>
            <a:endParaRPr lang="en-US" sz="1700" dirty="0" smtClean="0"/>
          </a:p>
        </p:txBody>
      </p:sp>
    </p:spTree>
    <p:extLst>
      <p:ext uri="{BB962C8B-B14F-4D97-AF65-F5344CB8AC3E}">
        <p14:creationId xmlns:p14="http://schemas.microsoft.com/office/powerpoint/2010/main" val="363489616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The results window also contains three tabs: Next step, Detailed statistics and Errors overview. </a:t>
            </a:r>
            <a:endParaRPr lang="en-US" dirty="0" smtClean="0"/>
          </a:p>
          <a:p>
            <a:r>
              <a:rPr lang="en-US" dirty="0" smtClean="0"/>
              <a:t>The Next step tab provides </a:t>
            </a:r>
            <a:r>
              <a:rPr lang="en-US" dirty="0"/>
              <a:t>two options for moving to the next lesson or trying the same lesson again. </a:t>
            </a:r>
            <a:endParaRPr lang="en-US" dirty="0" smtClean="0"/>
          </a:p>
          <a:p>
            <a:r>
              <a:rPr lang="en-US" dirty="0" smtClean="0"/>
              <a:t>The Detailed statistics </a:t>
            </a:r>
            <a:r>
              <a:rPr lang="en-US" dirty="0"/>
              <a:t>tab shows your performance in the lesson in great detail. The Detailed statistics tab is </a:t>
            </a:r>
            <a:r>
              <a:rPr lang="en-US" dirty="0" smtClean="0"/>
              <a:t>shown in the following figure:</a:t>
            </a:r>
          </a:p>
          <a:p>
            <a:endParaRPr lang="en-US" dirty="0"/>
          </a:p>
          <a:p>
            <a:endParaRPr lang="en-US" dirty="0" smtClean="0"/>
          </a:p>
          <a:p>
            <a:endParaRPr lang="en-US" dirty="0"/>
          </a:p>
          <a:p>
            <a:endParaRPr lang="en-US" dirty="0" smtClean="0"/>
          </a:p>
          <a:p>
            <a:endParaRPr lang="en-US" dirty="0"/>
          </a:p>
          <a:p>
            <a:r>
              <a:rPr lang="en-US" dirty="0"/>
              <a:t>The green dashed line shows good and bad results, with good results appearing above the line. </a:t>
            </a:r>
            <a:endParaRPr lang="en-US" dirty="0" smtClean="0"/>
          </a:p>
          <a:p>
            <a:r>
              <a:rPr lang="en-US" dirty="0" smtClean="0"/>
              <a:t>If the result </a:t>
            </a:r>
            <a:r>
              <a:rPr lang="en-US" dirty="0"/>
              <a:t>is bad, the column is red; if the result is good, the column is green. </a:t>
            </a:r>
          </a:p>
          <a:p>
            <a:endParaRPr lang="en-US" dirty="0"/>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The Results Windows</a:t>
            </a:r>
            <a:endParaRPr lang="en-US" sz="28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276600"/>
            <a:ext cx="4876800" cy="1781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960732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04800" y="1295400"/>
            <a:ext cx="8686800" cy="5166360"/>
          </a:xfrm>
        </p:spPr>
        <p:txBody>
          <a:bodyPr>
            <a:noAutofit/>
          </a:bodyPr>
          <a:lstStyle/>
          <a:p>
            <a:r>
              <a:rPr lang="en-US" dirty="0"/>
              <a:t>Today, computer is used in almost every field and, therefore, it </a:t>
            </a:r>
            <a:r>
              <a:rPr lang="en-US" dirty="0" smtClean="0"/>
              <a:t>has become </a:t>
            </a:r>
            <a:r>
              <a:rPr lang="en-US" dirty="0"/>
              <a:t>an important part of our life. From booking train tickets to </a:t>
            </a:r>
            <a:r>
              <a:rPr lang="en-US" dirty="0" smtClean="0"/>
              <a:t>online shopping</a:t>
            </a:r>
            <a:r>
              <a:rPr lang="en-US" dirty="0"/>
              <a:t>, the computer is used widely. </a:t>
            </a:r>
            <a:endParaRPr lang="en-US" dirty="0" smtClean="0"/>
          </a:p>
          <a:p>
            <a:r>
              <a:rPr lang="en-US" dirty="0" smtClean="0"/>
              <a:t>Due </a:t>
            </a:r>
            <a:r>
              <a:rPr lang="en-US" dirty="0"/>
              <a:t>to wide use of computers </a:t>
            </a:r>
            <a:r>
              <a:rPr lang="en-US" dirty="0" smtClean="0"/>
              <a:t>in our </a:t>
            </a:r>
            <a:r>
              <a:rPr lang="en-US" dirty="0"/>
              <a:t>daily life, the typing has also become a significant activity in </a:t>
            </a:r>
            <a:r>
              <a:rPr lang="en-US" dirty="0" smtClean="0"/>
              <a:t>order to </a:t>
            </a:r>
            <a:r>
              <a:rPr lang="en-US" dirty="0"/>
              <a:t>work faster. </a:t>
            </a:r>
            <a:endParaRPr lang="en-US" dirty="0" smtClean="0"/>
          </a:p>
          <a:p>
            <a:r>
              <a:rPr lang="en-US" dirty="0" smtClean="0"/>
              <a:t>The </a:t>
            </a:r>
            <a:r>
              <a:rPr lang="en-US" dirty="0"/>
              <a:t>efficient and effective skills of typing are needed </a:t>
            </a:r>
            <a:r>
              <a:rPr lang="en-US" dirty="0" smtClean="0"/>
              <a:t>to operate </a:t>
            </a:r>
            <a:r>
              <a:rPr lang="en-US" dirty="0"/>
              <a:t>the computer swiftly. </a:t>
            </a:r>
            <a:endParaRPr lang="en-US" dirty="0" smtClean="0"/>
          </a:p>
          <a:p>
            <a:r>
              <a:rPr lang="en-US" dirty="0" smtClean="0"/>
              <a:t>The </a:t>
            </a:r>
            <a:r>
              <a:rPr lang="en-US" dirty="0"/>
              <a:t>high speed of typing can be </a:t>
            </a:r>
            <a:r>
              <a:rPr lang="en-US" dirty="0" smtClean="0"/>
              <a:t>gained with </a:t>
            </a:r>
            <a:r>
              <a:rPr lang="en-US" dirty="0"/>
              <a:t>constant and sincere determination in the organized </a:t>
            </a:r>
            <a:r>
              <a:rPr lang="en-US" dirty="0" smtClean="0"/>
              <a:t>environment. </a:t>
            </a:r>
          </a:p>
          <a:p>
            <a:r>
              <a:rPr lang="en-US" dirty="0" smtClean="0"/>
              <a:t>The </a:t>
            </a:r>
            <a:r>
              <a:rPr lang="en-US" dirty="0"/>
              <a:t>person with good typing skills can enter the data swiftly into </a:t>
            </a:r>
            <a:r>
              <a:rPr lang="en-US" dirty="0" smtClean="0"/>
              <a:t>the computer </a:t>
            </a:r>
            <a:r>
              <a:rPr lang="en-US" dirty="0"/>
              <a:t>with high level of accuracy. </a:t>
            </a:r>
            <a:endParaRPr lang="en-US" dirty="0" smtClean="0"/>
          </a:p>
          <a:p>
            <a:r>
              <a:rPr lang="en-US" dirty="0" smtClean="0"/>
              <a:t>The </a:t>
            </a:r>
            <a:r>
              <a:rPr lang="en-US" dirty="0"/>
              <a:t>enhanced typing skills </a:t>
            </a:r>
            <a:r>
              <a:rPr lang="en-US" dirty="0" smtClean="0"/>
              <a:t>make you </a:t>
            </a:r>
            <a:r>
              <a:rPr lang="en-US" dirty="0"/>
              <a:t>smarter than others while handling computer or entering data into it.</a:t>
            </a:r>
          </a:p>
        </p:txBody>
      </p:sp>
      <p:sp>
        <p:nvSpPr>
          <p:cNvPr id="6" name="Title 5"/>
          <p:cNvSpPr>
            <a:spLocks noGrp="1"/>
          </p:cNvSpPr>
          <p:nvPr>
            <p:ph type="ctrTitle"/>
          </p:nvPr>
        </p:nvSpPr>
        <p:spPr/>
        <p:txBody>
          <a:bodyPr>
            <a:normAutofit/>
          </a:bodyPr>
          <a:lstStyle/>
          <a:p>
            <a:r>
              <a:rPr lang="en-US" dirty="0" smtClean="0">
                <a:solidFill>
                  <a:srgbClr val="0082DA"/>
                </a:solidFill>
              </a:rPr>
              <a:t>Introduction</a:t>
            </a:r>
            <a:endParaRPr lang="en-US" dirty="0">
              <a:solidFill>
                <a:srgbClr val="0082DA"/>
              </a:solidFill>
            </a:endParaRPr>
          </a:p>
        </p:txBody>
      </p:sp>
    </p:spTree>
    <p:extLst>
      <p:ext uri="{BB962C8B-B14F-4D97-AF65-F5344CB8AC3E}">
        <p14:creationId xmlns:p14="http://schemas.microsoft.com/office/powerpoint/2010/main" val="28305455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sz="2200" dirty="0"/>
              <a:t>The </a:t>
            </a:r>
            <a:r>
              <a:rPr lang="en-US" sz="2200" dirty="0" smtClean="0"/>
              <a:t>Errors </a:t>
            </a:r>
            <a:r>
              <a:rPr lang="en-US" sz="2200" dirty="0"/>
              <a:t>overview tab displays the letters in four different colors, as shown in </a:t>
            </a:r>
            <a:r>
              <a:rPr lang="en-US" sz="2200" dirty="0" smtClean="0"/>
              <a:t>the following figure:</a:t>
            </a:r>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r>
              <a:rPr lang="en-US" sz="2200" dirty="0"/>
              <a:t>In the Error overview tab, different colored characters indicate the following:</a:t>
            </a:r>
          </a:p>
          <a:p>
            <a:pPr lvl="1"/>
            <a:r>
              <a:rPr lang="en-US" sz="1800" dirty="0"/>
              <a:t>Green color character is the correct character.</a:t>
            </a:r>
          </a:p>
          <a:p>
            <a:pPr lvl="1"/>
            <a:r>
              <a:rPr lang="en-US" sz="1800" dirty="0"/>
              <a:t>Yellow color character is the correct character, but the time for typing the character has </a:t>
            </a:r>
            <a:r>
              <a:rPr lang="en-US" sz="1800" dirty="0" smtClean="0"/>
              <a:t>been exceeded</a:t>
            </a:r>
            <a:r>
              <a:rPr lang="en-US" sz="1800" dirty="0"/>
              <a:t>.</a:t>
            </a:r>
          </a:p>
          <a:p>
            <a:pPr lvl="1"/>
            <a:r>
              <a:rPr lang="en-US" sz="1800" dirty="0"/>
              <a:t>Red color character is the incorrect character.</a:t>
            </a:r>
          </a:p>
          <a:p>
            <a:pPr lvl="1"/>
            <a:r>
              <a:rPr lang="en-US" sz="1800" dirty="0"/>
              <a:t>Orange color character is the incorrect character and the time for typing the character has </a:t>
            </a:r>
            <a:r>
              <a:rPr lang="en-US" sz="1800" dirty="0" smtClean="0"/>
              <a:t>been exceeded</a:t>
            </a:r>
            <a:r>
              <a:rPr lang="en-US" sz="1800" dirty="0"/>
              <a:t>.</a:t>
            </a:r>
          </a:p>
          <a:p>
            <a:r>
              <a:rPr lang="en-US" sz="2200" dirty="0"/>
              <a:t>Click the Go on button to close the results window and continue the typing.</a:t>
            </a:r>
          </a:p>
          <a:p>
            <a:endParaRPr lang="en-US" dirty="0"/>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The Results Windows</a:t>
            </a:r>
            <a:endParaRPr lang="en-US" sz="28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981200"/>
            <a:ext cx="5557837" cy="200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953394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You can view and analyze the performance in the lessons that you have completed using the </a:t>
            </a:r>
            <a:r>
              <a:rPr lang="en-US" dirty="0" smtClean="0"/>
              <a:t>Student statistics </a:t>
            </a:r>
            <a:r>
              <a:rPr lang="en-US" dirty="0"/>
              <a:t>window. </a:t>
            </a:r>
            <a:endParaRPr lang="en-US" dirty="0" smtClean="0"/>
          </a:p>
          <a:p>
            <a:r>
              <a:rPr lang="en-US" dirty="0" smtClean="0"/>
              <a:t>This </a:t>
            </a:r>
            <a:r>
              <a:rPr lang="en-US" dirty="0"/>
              <a:t>window can be opened by pressing the Student statistics </a:t>
            </a:r>
            <a:r>
              <a:rPr lang="en-US" dirty="0" smtClean="0"/>
              <a:t>(    ) </a:t>
            </a:r>
            <a:r>
              <a:rPr lang="en-US" dirty="0"/>
              <a:t>button, as </a:t>
            </a:r>
            <a:r>
              <a:rPr lang="en-US" dirty="0" smtClean="0"/>
              <a:t>shown in the following figure:</a:t>
            </a:r>
          </a:p>
          <a:p>
            <a:endParaRPr lang="en-US" dirty="0"/>
          </a:p>
          <a:p>
            <a:endParaRPr lang="en-US" dirty="0" smtClean="0"/>
          </a:p>
          <a:p>
            <a:endParaRPr lang="en-US" dirty="0"/>
          </a:p>
          <a:p>
            <a:endParaRPr lang="en-US" dirty="0"/>
          </a:p>
        </p:txBody>
      </p:sp>
      <p:sp>
        <p:nvSpPr>
          <p:cNvPr id="3" name="Title 2"/>
          <p:cNvSpPr>
            <a:spLocks noGrp="1"/>
          </p:cNvSpPr>
          <p:nvPr>
            <p:ph type="ctrTitle"/>
          </p:nvPr>
        </p:nvSpPr>
        <p:spPr/>
        <p:txBody>
          <a:bodyPr/>
          <a:lstStyle/>
          <a:p>
            <a:r>
              <a:rPr lang="en-US" dirty="0">
                <a:solidFill>
                  <a:srgbClr val="0082DA"/>
                </a:solidFill>
              </a:rPr>
              <a:t>Session 3: Viewing and Analyzing Statistics</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2057400"/>
            <a:ext cx="219075"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0237" y="2743200"/>
            <a:ext cx="5843526" cy="3529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836487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The Student statistics window consists of the following controls:</a:t>
            </a:r>
          </a:p>
          <a:p>
            <a:pPr lvl="1"/>
            <a:r>
              <a:rPr lang="en-US" b="1" dirty="0"/>
              <a:t>Student accounts: </a:t>
            </a:r>
            <a:r>
              <a:rPr lang="en-US" dirty="0"/>
              <a:t>This area consists of three </a:t>
            </a:r>
            <a:r>
              <a:rPr lang="en-US" dirty="0" smtClean="0"/>
              <a:t>parts:</a:t>
            </a:r>
          </a:p>
          <a:p>
            <a:pPr lvl="2"/>
            <a:r>
              <a:rPr lang="en-US" b="1" dirty="0" smtClean="0"/>
              <a:t>Student </a:t>
            </a:r>
            <a:r>
              <a:rPr lang="en-US" b="1" dirty="0"/>
              <a:t>toolbar: </a:t>
            </a:r>
            <a:r>
              <a:rPr lang="en-US" dirty="0"/>
              <a:t>It is used to add, remove, import, or save the existing student accounts </a:t>
            </a:r>
            <a:r>
              <a:rPr lang="en-US" dirty="0" smtClean="0"/>
              <a:t>and student </a:t>
            </a:r>
            <a:r>
              <a:rPr lang="en-US" dirty="0"/>
              <a:t>groups. It also allows saving student statistics in the different formats: PDF, HTML, </a:t>
            </a:r>
            <a:r>
              <a:rPr lang="en-US" dirty="0" smtClean="0"/>
              <a:t>XML and CSV.</a:t>
            </a:r>
          </a:p>
          <a:p>
            <a:pPr lvl="2"/>
            <a:r>
              <a:rPr lang="en-US" b="1" dirty="0" smtClean="0"/>
              <a:t>Student </a:t>
            </a:r>
            <a:r>
              <a:rPr lang="en-US" b="1" dirty="0"/>
              <a:t>accounts: </a:t>
            </a:r>
            <a:r>
              <a:rPr lang="en-US" dirty="0"/>
              <a:t>It allows selecting current student account or student </a:t>
            </a:r>
            <a:r>
              <a:rPr lang="en-US" dirty="0" smtClean="0"/>
              <a:t>group.</a:t>
            </a:r>
          </a:p>
          <a:p>
            <a:pPr lvl="2"/>
            <a:r>
              <a:rPr lang="en-US" b="1" dirty="0" smtClean="0"/>
              <a:t>Property </a:t>
            </a:r>
            <a:r>
              <a:rPr lang="en-US" b="1" dirty="0"/>
              <a:t>panel: </a:t>
            </a:r>
            <a:r>
              <a:rPr lang="en-US" dirty="0"/>
              <a:t>It allows editing student or group properties, which is selected in the </a:t>
            </a:r>
            <a:r>
              <a:rPr lang="en-US" dirty="0" smtClean="0"/>
              <a:t>navigation tree</a:t>
            </a:r>
            <a:r>
              <a:rPr lang="en-US" dirty="0"/>
              <a:t>.</a:t>
            </a:r>
          </a:p>
          <a:p>
            <a:pPr lvl="1"/>
            <a:r>
              <a:rPr lang="en-US" b="1" dirty="0"/>
              <a:t>Statistics Panel: </a:t>
            </a:r>
            <a:r>
              <a:rPr lang="en-US" dirty="0"/>
              <a:t>This area consists of four </a:t>
            </a:r>
            <a:r>
              <a:rPr lang="en-US" dirty="0" smtClean="0"/>
              <a:t>parts:</a:t>
            </a:r>
          </a:p>
          <a:p>
            <a:pPr lvl="2"/>
            <a:r>
              <a:rPr lang="en-US" b="1" dirty="0" smtClean="0"/>
              <a:t>Statistics </a:t>
            </a:r>
            <a:r>
              <a:rPr lang="en-US" b="1" dirty="0"/>
              <a:t>toolbar: </a:t>
            </a:r>
            <a:r>
              <a:rPr lang="en-US" dirty="0"/>
              <a:t>Having buttons for selecting courses, removing selected statistics </a:t>
            </a:r>
            <a:r>
              <a:rPr lang="en-US" dirty="0" smtClean="0"/>
              <a:t>and customizing </a:t>
            </a:r>
            <a:r>
              <a:rPr lang="en-US" dirty="0"/>
              <a:t>the statistics display </a:t>
            </a:r>
            <a:r>
              <a:rPr lang="en-US" dirty="0" smtClean="0"/>
              <a:t>options.</a:t>
            </a:r>
          </a:p>
          <a:p>
            <a:pPr lvl="2"/>
            <a:r>
              <a:rPr lang="en-US" b="1" dirty="0" smtClean="0"/>
              <a:t>Course </a:t>
            </a:r>
            <a:r>
              <a:rPr lang="en-US" b="1" dirty="0"/>
              <a:t>diagram: </a:t>
            </a:r>
            <a:r>
              <a:rPr lang="en-US" dirty="0"/>
              <a:t>Shows the common statistics for all lessons of the current </a:t>
            </a:r>
            <a:r>
              <a:rPr lang="en-US" dirty="0" smtClean="0"/>
              <a:t>course.</a:t>
            </a:r>
          </a:p>
          <a:p>
            <a:pPr lvl="2"/>
            <a:r>
              <a:rPr lang="en-US" b="1" dirty="0" smtClean="0"/>
              <a:t>Lesson </a:t>
            </a:r>
            <a:r>
              <a:rPr lang="en-US" b="1" dirty="0"/>
              <a:t>diagrams: </a:t>
            </a:r>
            <a:r>
              <a:rPr lang="en-US" dirty="0"/>
              <a:t>Show the statistics for each character or keystroke of the selected lesson </a:t>
            </a:r>
            <a:r>
              <a:rPr lang="en-US" dirty="0" smtClean="0"/>
              <a:t>in the </a:t>
            </a:r>
            <a:r>
              <a:rPr lang="en-US" dirty="0"/>
              <a:t>course </a:t>
            </a:r>
            <a:r>
              <a:rPr lang="en-US" dirty="0" smtClean="0"/>
              <a:t>diagram.</a:t>
            </a:r>
          </a:p>
          <a:p>
            <a:pPr lvl="2"/>
            <a:r>
              <a:rPr lang="en-US" b="1" dirty="0" smtClean="0"/>
              <a:t>Lesson </a:t>
            </a:r>
            <a:r>
              <a:rPr lang="en-US" b="1" dirty="0"/>
              <a:t>statistics table: </a:t>
            </a:r>
            <a:r>
              <a:rPr lang="en-US" dirty="0"/>
              <a:t>Shows the statistics of the selected lesson in the course diagram.</a:t>
            </a:r>
          </a:p>
          <a:p>
            <a:pPr lvl="1"/>
            <a:r>
              <a:rPr lang="en-US" dirty="0"/>
              <a:t>Characters used in the current lesson statistics are highlighted in red/black on the virtual keyboard.</a:t>
            </a:r>
          </a:p>
        </p:txBody>
      </p:sp>
      <p:sp>
        <p:nvSpPr>
          <p:cNvPr id="3" name="Title 2"/>
          <p:cNvSpPr>
            <a:spLocks noGrp="1"/>
          </p:cNvSpPr>
          <p:nvPr>
            <p:ph type="ctrTitle"/>
          </p:nvPr>
        </p:nvSpPr>
        <p:spPr/>
        <p:txBody>
          <a:bodyPr/>
          <a:lstStyle/>
          <a:p>
            <a:r>
              <a:rPr lang="en-US" dirty="0">
                <a:solidFill>
                  <a:srgbClr val="0082DA"/>
                </a:solidFill>
              </a:rPr>
              <a:t>Session 3: Viewing and Analyzing Statistics</a:t>
            </a:r>
          </a:p>
        </p:txBody>
      </p:sp>
    </p:spTree>
    <p:extLst>
      <p:ext uri="{BB962C8B-B14F-4D97-AF65-F5344CB8AC3E}">
        <p14:creationId xmlns:p14="http://schemas.microsoft.com/office/powerpoint/2010/main" val="136922074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a:t>
            </a:r>
            <a:r>
              <a:rPr lang="en-US" dirty="0" smtClean="0"/>
              <a:t>he </a:t>
            </a:r>
            <a:r>
              <a:rPr lang="en-US" b="1" dirty="0"/>
              <a:t>Lesson editor </a:t>
            </a:r>
            <a:r>
              <a:rPr lang="en-US" dirty="0" smtClean="0"/>
              <a:t>button </a:t>
            </a:r>
            <a:r>
              <a:rPr lang="en-US" dirty="0"/>
              <a:t>in the RapidTyping displays the </a:t>
            </a:r>
            <a:r>
              <a:rPr lang="en-US" b="1" dirty="0"/>
              <a:t>Lesson editor </a:t>
            </a:r>
            <a:r>
              <a:rPr lang="en-US" dirty="0"/>
              <a:t>window, </a:t>
            </a:r>
            <a:r>
              <a:rPr lang="en-US" dirty="0" smtClean="0"/>
              <a:t>as shown </a:t>
            </a:r>
            <a:r>
              <a:rPr lang="en-US" dirty="0"/>
              <a:t>in </a:t>
            </a:r>
            <a:r>
              <a:rPr lang="en-US" dirty="0" smtClean="0"/>
              <a:t>the following figure:</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p:txBody>
      </p:sp>
      <p:sp>
        <p:nvSpPr>
          <p:cNvPr id="3" name="Title 2"/>
          <p:cNvSpPr>
            <a:spLocks noGrp="1"/>
          </p:cNvSpPr>
          <p:nvPr>
            <p:ph type="ctrTitle"/>
          </p:nvPr>
        </p:nvSpPr>
        <p:spPr/>
        <p:txBody>
          <a:bodyPr/>
          <a:lstStyle/>
          <a:p>
            <a:r>
              <a:rPr lang="en-US" dirty="0">
                <a:solidFill>
                  <a:srgbClr val="0082DA"/>
                </a:solidFill>
              </a:rPr>
              <a:t>Session 4: Working with Lesson editor</a:t>
            </a:r>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057400"/>
            <a:ext cx="7086599" cy="4250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203681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a:t>
            </a:r>
            <a:r>
              <a:rPr lang="en-US" dirty="0" smtClean="0"/>
              <a:t>he </a:t>
            </a:r>
            <a:r>
              <a:rPr lang="en-US" dirty="0"/>
              <a:t>Lesson editor window has two tabs, </a:t>
            </a:r>
            <a:r>
              <a:rPr lang="en-US" dirty="0" smtClean="0"/>
              <a:t>namely Course </a:t>
            </a:r>
            <a:r>
              <a:rPr lang="en-US" dirty="0"/>
              <a:t>options and About course. </a:t>
            </a:r>
            <a:endParaRPr lang="en-US" dirty="0" smtClean="0"/>
          </a:p>
          <a:p>
            <a:r>
              <a:rPr lang="en-US" dirty="0" smtClean="0"/>
              <a:t>The </a:t>
            </a:r>
            <a:r>
              <a:rPr lang="en-US" dirty="0"/>
              <a:t>Course options tab shows </a:t>
            </a:r>
            <a:r>
              <a:rPr lang="en-US" dirty="0" smtClean="0"/>
              <a:t>various options </a:t>
            </a:r>
            <a:r>
              <a:rPr lang="en-US" dirty="0"/>
              <a:t>which are segregated in different sections, such as Course </a:t>
            </a:r>
            <a:r>
              <a:rPr lang="en-US" dirty="0" smtClean="0"/>
              <a:t>goals, Lesson </a:t>
            </a:r>
            <a:r>
              <a:rPr lang="en-US" dirty="0"/>
              <a:t>view, To continue the lesson, Lesson duration, Metronome setting, The end of the lesson, </a:t>
            </a:r>
            <a:r>
              <a:rPr lang="en-US" dirty="0" smtClean="0"/>
              <a:t>At the </a:t>
            </a:r>
            <a:r>
              <a:rPr lang="en-US" dirty="0"/>
              <a:t>close application and Show. </a:t>
            </a:r>
            <a:endParaRPr lang="en-US" dirty="0" smtClean="0"/>
          </a:p>
          <a:p>
            <a:r>
              <a:rPr lang="en-US" dirty="0" smtClean="0"/>
              <a:t>You </a:t>
            </a:r>
            <a:r>
              <a:rPr lang="en-US" dirty="0"/>
              <a:t>can set or select the various options provided these sections </a:t>
            </a:r>
            <a:r>
              <a:rPr lang="en-US" dirty="0" smtClean="0"/>
              <a:t>are as </a:t>
            </a:r>
            <a:r>
              <a:rPr lang="en-US" dirty="0"/>
              <a:t>per your requirement. </a:t>
            </a:r>
            <a:endParaRPr lang="en-US" dirty="0" smtClean="0"/>
          </a:p>
          <a:p>
            <a:r>
              <a:rPr lang="en-US" dirty="0" smtClean="0"/>
              <a:t>The </a:t>
            </a:r>
            <a:r>
              <a:rPr lang="en-US" dirty="0"/>
              <a:t>About course tab shows the description of the course. </a:t>
            </a:r>
            <a:endParaRPr lang="en-US" dirty="0" smtClean="0"/>
          </a:p>
          <a:p>
            <a:r>
              <a:rPr lang="en-US" dirty="0" smtClean="0"/>
              <a:t>The </a:t>
            </a:r>
            <a:r>
              <a:rPr lang="en-US" dirty="0"/>
              <a:t>right side </a:t>
            </a:r>
            <a:r>
              <a:rPr lang="en-US" dirty="0" smtClean="0"/>
              <a:t>in the </a:t>
            </a:r>
            <a:r>
              <a:rPr lang="en-US" dirty="0"/>
              <a:t>Lesson editor window shows the various lesson metrics, which include number of words, </a:t>
            </a:r>
            <a:r>
              <a:rPr lang="en-US" dirty="0" smtClean="0"/>
              <a:t>characters, spaces </a:t>
            </a:r>
            <a:r>
              <a:rPr lang="en-US" dirty="0"/>
              <a:t>and other characters or symbols present in the lesson. </a:t>
            </a:r>
            <a:endParaRPr lang="en-US" dirty="0" smtClean="0"/>
          </a:p>
        </p:txBody>
      </p:sp>
      <p:sp>
        <p:nvSpPr>
          <p:cNvPr id="3" name="Title 2"/>
          <p:cNvSpPr>
            <a:spLocks noGrp="1"/>
          </p:cNvSpPr>
          <p:nvPr>
            <p:ph type="ctrTitle"/>
          </p:nvPr>
        </p:nvSpPr>
        <p:spPr/>
        <p:txBody>
          <a:bodyPr/>
          <a:lstStyle/>
          <a:p>
            <a:r>
              <a:rPr lang="en-US" dirty="0">
                <a:solidFill>
                  <a:srgbClr val="0082DA"/>
                </a:solidFill>
              </a:rPr>
              <a:t>Session 4: Working with Lesson editor</a:t>
            </a:r>
          </a:p>
        </p:txBody>
      </p:sp>
    </p:spTree>
    <p:extLst>
      <p:ext uri="{BB962C8B-B14F-4D97-AF65-F5344CB8AC3E}">
        <p14:creationId xmlns:p14="http://schemas.microsoft.com/office/powerpoint/2010/main" val="178333992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8610600" cy="5410200"/>
          </a:xfrm>
        </p:spPr>
        <p:txBody>
          <a:bodyPr>
            <a:normAutofit lnSpcReduction="10000"/>
          </a:bodyPr>
          <a:lstStyle/>
          <a:p>
            <a:pPr>
              <a:lnSpc>
                <a:spcPct val="110000"/>
              </a:lnSpc>
            </a:pPr>
            <a:r>
              <a:rPr lang="en-US" dirty="0"/>
              <a:t>The </a:t>
            </a:r>
            <a:r>
              <a:rPr lang="en-US" b="1" dirty="0"/>
              <a:t>Lesson editor </a:t>
            </a:r>
            <a:r>
              <a:rPr lang="en-US" dirty="0"/>
              <a:t>window enables you to create or add a new </a:t>
            </a:r>
            <a:r>
              <a:rPr lang="en-US" dirty="0" smtClean="0"/>
              <a:t>user defined course </a:t>
            </a:r>
            <a:r>
              <a:rPr lang="en-US" dirty="0"/>
              <a:t>in the RapidTyping application. </a:t>
            </a:r>
            <a:endParaRPr lang="en-US" dirty="0" smtClean="0"/>
          </a:p>
          <a:p>
            <a:pPr>
              <a:lnSpc>
                <a:spcPct val="110000"/>
              </a:lnSpc>
            </a:pPr>
            <a:r>
              <a:rPr lang="en-US" dirty="0" smtClean="0"/>
              <a:t>When </a:t>
            </a:r>
            <a:r>
              <a:rPr lang="en-US" dirty="0"/>
              <a:t>you click </a:t>
            </a:r>
            <a:r>
              <a:rPr lang="en-US" dirty="0" smtClean="0"/>
              <a:t>the Course </a:t>
            </a:r>
            <a:r>
              <a:rPr lang="en-US" dirty="0"/>
              <a:t>menu, you get the options, as shown in </a:t>
            </a:r>
            <a:r>
              <a:rPr lang="en-US" dirty="0" smtClean="0"/>
              <a:t>given figure:</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a:lnSpc>
                <a:spcPct val="110000"/>
              </a:lnSpc>
            </a:pPr>
            <a:r>
              <a:rPr lang="en-US" dirty="0" smtClean="0"/>
              <a:t>You can create the new course by </a:t>
            </a:r>
            <a:r>
              <a:rPr lang="en-US" dirty="0"/>
              <a:t>clicking the </a:t>
            </a:r>
            <a:r>
              <a:rPr lang="en-US" b="1" dirty="0"/>
              <a:t>Lesson editor </a:t>
            </a:r>
            <a:r>
              <a:rPr lang="en-US" dirty="0"/>
              <a:t>tab in the  RapidTyping application and then select </a:t>
            </a:r>
            <a:r>
              <a:rPr lang="en-US" b="1" dirty="0" smtClean="0"/>
              <a:t>Course menu </a:t>
            </a:r>
            <a:r>
              <a:rPr lang="en-US" dirty="0" smtClean="0">
                <a:latin typeface="Cambria Math"/>
                <a:ea typeface="Cambria Math"/>
                <a:sym typeface="Wingdings" panose="05000000000000000000" pitchFamily="2" charset="2"/>
              </a:rPr>
              <a:t></a:t>
            </a:r>
            <a:r>
              <a:rPr lang="en-US" dirty="0" smtClean="0">
                <a:latin typeface="Cambria Math"/>
                <a:ea typeface="Cambria Math"/>
              </a:rPr>
              <a:t> </a:t>
            </a:r>
            <a:r>
              <a:rPr lang="en-US" b="1" dirty="0" smtClean="0"/>
              <a:t>Create </a:t>
            </a:r>
            <a:r>
              <a:rPr lang="en-US" b="1" dirty="0"/>
              <a:t>new course </a:t>
            </a:r>
            <a:r>
              <a:rPr lang="en-US" dirty="0" smtClean="0"/>
              <a:t>option.</a:t>
            </a:r>
          </a:p>
          <a:p>
            <a:pPr marL="0" indent="0">
              <a:buNone/>
            </a:pPr>
            <a:endParaRPr lang="en-US" dirty="0" smtClean="0"/>
          </a:p>
          <a:p>
            <a:pPr marL="0" indent="0">
              <a:buNone/>
            </a:pPr>
            <a:endParaRPr lang="en-US" dirty="0"/>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Creating a New Course</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362200"/>
            <a:ext cx="2543175" cy="249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04800" y="2590800"/>
            <a:ext cx="5715000" cy="3016210"/>
          </a:xfrm>
          <a:prstGeom prst="rect">
            <a:avLst/>
          </a:prstGeom>
          <a:noFill/>
        </p:spPr>
        <p:txBody>
          <a:bodyPr wrap="square" rtlCol="0">
            <a:spAutoFit/>
          </a:bodyPr>
          <a:lstStyle/>
          <a:p>
            <a:pPr marL="457200" indent="-457200">
              <a:buClr>
                <a:srgbClr val="0082DA"/>
              </a:buClr>
              <a:buFont typeface="Wingdings" panose="05000000000000000000" pitchFamily="2" charset="2"/>
              <a:buChar char="Ø"/>
            </a:pPr>
            <a:r>
              <a:rPr lang="en-US" sz="2000" dirty="0"/>
              <a:t>The description of these options is given </a:t>
            </a:r>
            <a:r>
              <a:rPr lang="en-US" sz="2000" dirty="0" smtClean="0"/>
              <a:t>here:</a:t>
            </a:r>
          </a:p>
          <a:p>
            <a:pPr marL="731520" lvl="1" indent="-274320">
              <a:buClr>
                <a:srgbClr val="0082DA"/>
              </a:buClr>
              <a:buFont typeface="Wingdings" panose="05000000000000000000" pitchFamily="2" charset="2"/>
              <a:buChar char="q"/>
            </a:pPr>
            <a:r>
              <a:rPr lang="en-US" sz="1700" b="1" dirty="0" smtClean="0"/>
              <a:t>Create </a:t>
            </a:r>
            <a:r>
              <a:rPr lang="en-US" sz="1700" b="1" dirty="0"/>
              <a:t>new course: </a:t>
            </a:r>
            <a:r>
              <a:rPr lang="en-US" sz="1700" dirty="0"/>
              <a:t>Allows you to create a new blank </a:t>
            </a:r>
            <a:r>
              <a:rPr lang="en-US" sz="1700" dirty="0" smtClean="0"/>
              <a:t>course by </a:t>
            </a:r>
            <a:r>
              <a:rPr lang="en-US" sz="1700" dirty="0"/>
              <a:t>just typing a new </a:t>
            </a:r>
            <a:r>
              <a:rPr lang="en-US" sz="1700" dirty="0" smtClean="0"/>
              <a:t>name.</a:t>
            </a:r>
          </a:p>
          <a:p>
            <a:pPr marL="731520" lvl="1" indent="-274320">
              <a:buClr>
                <a:srgbClr val="0082DA"/>
              </a:buClr>
              <a:buFont typeface="Wingdings" panose="05000000000000000000" pitchFamily="2" charset="2"/>
              <a:buChar char="q"/>
            </a:pPr>
            <a:r>
              <a:rPr lang="en-US" sz="1700" b="1" dirty="0" smtClean="0"/>
              <a:t>Add </a:t>
            </a:r>
            <a:r>
              <a:rPr lang="en-US" sz="1700" b="1" dirty="0"/>
              <a:t>courses: </a:t>
            </a:r>
            <a:r>
              <a:rPr lang="en-US" sz="1700" dirty="0"/>
              <a:t>Allows you to add an existing course from a </a:t>
            </a:r>
            <a:r>
              <a:rPr lang="en-US" sz="1700" dirty="0" smtClean="0"/>
              <a:t>file stored </a:t>
            </a:r>
            <a:r>
              <a:rPr lang="en-US" sz="1700" dirty="0"/>
              <a:t>in the computer’s hard disk or from an already </a:t>
            </a:r>
            <a:r>
              <a:rPr lang="en-US" sz="1700" dirty="0" smtClean="0"/>
              <a:t>existing library </a:t>
            </a:r>
            <a:r>
              <a:rPr lang="en-US" sz="1700" dirty="0"/>
              <a:t>stored in the RapidTyping </a:t>
            </a:r>
            <a:r>
              <a:rPr lang="en-US" sz="1700" dirty="0" smtClean="0"/>
              <a:t>application.</a:t>
            </a:r>
          </a:p>
          <a:p>
            <a:pPr marL="731520" lvl="1" indent="-274320">
              <a:buClr>
                <a:srgbClr val="0082DA"/>
              </a:buClr>
              <a:buFont typeface="Wingdings" panose="05000000000000000000" pitchFamily="2" charset="2"/>
              <a:buChar char="q"/>
            </a:pPr>
            <a:r>
              <a:rPr lang="en-US" sz="1700" b="1" dirty="0" smtClean="0"/>
              <a:t>Save </a:t>
            </a:r>
            <a:r>
              <a:rPr lang="en-US" sz="1700" b="1" dirty="0"/>
              <a:t>selected courses: </a:t>
            </a:r>
            <a:r>
              <a:rPr lang="en-US" sz="1700" dirty="0"/>
              <a:t>Allows you to save a selected </a:t>
            </a:r>
            <a:r>
              <a:rPr lang="en-US" sz="1700" dirty="0" smtClean="0"/>
              <a:t>course with </a:t>
            </a:r>
            <a:r>
              <a:rPr lang="en-US" sz="1700" dirty="0"/>
              <a:t>the .rapidtyping.course </a:t>
            </a:r>
            <a:r>
              <a:rPr lang="en-US" sz="1700" dirty="0" smtClean="0"/>
              <a:t>extension.</a:t>
            </a:r>
          </a:p>
          <a:p>
            <a:pPr marL="731520" lvl="1" indent="-274320">
              <a:buClr>
                <a:srgbClr val="0082DA"/>
              </a:buClr>
              <a:buFont typeface="Wingdings" panose="05000000000000000000" pitchFamily="2" charset="2"/>
              <a:buChar char="q"/>
            </a:pPr>
            <a:r>
              <a:rPr lang="en-US" sz="1700" b="1" dirty="0" smtClean="0"/>
              <a:t>Save </a:t>
            </a:r>
            <a:r>
              <a:rPr lang="en-US" sz="1700" b="1" dirty="0"/>
              <a:t>all: </a:t>
            </a:r>
            <a:r>
              <a:rPr lang="en-US" sz="1700" dirty="0"/>
              <a:t>Allows you to save all the changes in all the existing courses.</a:t>
            </a:r>
          </a:p>
        </p:txBody>
      </p:sp>
    </p:spTree>
    <p:extLst>
      <p:ext uri="{BB962C8B-B14F-4D97-AF65-F5344CB8AC3E}">
        <p14:creationId xmlns:p14="http://schemas.microsoft.com/office/powerpoint/2010/main" val="416252196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8458200" cy="5181600"/>
          </a:xfrm>
        </p:spPr>
        <p:txBody>
          <a:bodyPr/>
          <a:lstStyle/>
          <a:p>
            <a:r>
              <a:rPr lang="en-US" dirty="0" smtClean="0"/>
              <a:t>You can see </a:t>
            </a:r>
            <a:r>
              <a:rPr lang="en-US" dirty="0"/>
              <a:t>a</a:t>
            </a:r>
            <a:r>
              <a:rPr lang="en-US" dirty="0" smtClean="0"/>
              <a:t> </a:t>
            </a:r>
            <a:r>
              <a:rPr lang="en-US" dirty="0"/>
              <a:t>new course </a:t>
            </a:r>
            <a:r>
              <a:rPr lang="en-US" dirty="0" smtClean="0"/>
              <a:t>entry </a:t>
            </a:r>
            <a:r>
              <a:rPr lang="en-US" dirty="0"/>
              <a:t>in the navigation tree, as shown in </a:t>
            </a:r>
            <a:r>
              <a:rPr lang="en-US" dirty="0" smtClean="0"/>
              <a:t>given figure:</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smtClean="0"/>
          </a:p>
          <a:p>
            <a:r>
              <a:rPr lang="en-US" dirty="0" smtClean="0"/>
              <a:t>Now, you can </a:t>
            </a:r>
            <a:r>
              <a:rPr lang="en-US" i="1" dirty="0" smtClean="0"/>
              <a:t>type </a:t>
            </a:r>
            <a:r>
              <a:rPr lang="en-US" dirty="0"/>
              <a:t>a name of the </a:t>
            </a:r>
            <a:r>
              <a:rPr lang="en-US" dirty="0" smtClean="0"/>
              <a:t>course and p</a:t>
            </a:r>
            <a:r>
              <a:rPr lang="en-US" i="1" dirty="0" smtClean="0"/>
              <a:t>ress </a:t>
            </a:r>
            <a:r>
              <a:rPr lang="en-US" dirty="0"/>
              <a:t>the Enter key to enter the new course name into the system. </a:t>
            </a:r>
            <a:endParaRPr lang="en-US" dirty="0" smtClean="0"/>
          </a:p>
          <a:p>
            <a:r>
              <a:rPr lang="en-US" dirty="0" smtClean="0"/>
              <a:t>A </a:t>
            </a:r>
            <a:r>
              <a:rPr lang="en-US" dirty="0"/>
              <a:t>new course will be created </a:t>
            </a:r>
            <a:r>
              <a:rPr lang="en-US" dirty="0" smtClean="0"/>
              <a:t>and displayed </a:t>
            </a:r>
            <a:r>
              <a:rPr lang="en-US" dirty="0"/>
              <a:t>in the list of </a:t>
            </a:r>
            <a:r>
              <a:rPr lang="en-US" dirty="0" smtClean="0"/>
              <a:t>courses as shown in the given figure: </a:t>
            </a:r>
            <a:endParaRPr lang="en-US" dirty="0"/>
          </a:p>
          <a:p>
            <a:endParaRPr lang="en-US" dirty="0"/>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Creating a New Course</a:t>
            </a:r>
            <a:endParaRPr lang="en-US" sz="2800" dirty="0"/>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5700" y="1752599"/>
            <a:ext cx="1752600" cy="1940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6163" y="4867312"/>
            <a:ext cx="1971675" cy="176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87308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p:cNvSpPr txBox="1">
            <a:spLocks/>
          </p:cNvSpPr>
          <p:nvPr/>
        </p:nvSpPr>
        <p:spPr>
          <a:xfrm>
            <a:off x="304800" y="2743200"/>
            <a:ext cx="8610600" cy="5166360"/>
          </a:xfrm>
          <a:prstGeom prst="rect">
            <a:avLst/>
          </a:prstGeom>
        </p:spPr>
        <p:txBody>
          <a:bodyPr vert="horz" lIns="91440" tIns="45720" rIns="91440" bIns="45720" rtlCol="0">
            <a:normAutofit/>
          </a:bodyPr>
          <a:lstStyle>
            <a:lvl1pPr marL="457200" indent="-457200" algn="l" defTabSz="914400" rtl="0" eaLnBrk="1" latinLnBrk="0" hangingPunct="1">
              <a:spcBef>
                <a:spcPts val="400"/>
              </a:spcBef>
              <a:buClr>
                <a:srgbClr val="0082DA"/>
              </a:buClr>
              <a:buFont typeface="Wingdings" panose="05000000000000000000" pitchFamily="2" charset="2"/>
              <a:buChar char="Ø"/>
              <a:defRPr sz="2000" kern="1200">
                <a:solidFill>
                  <a:schemeClr val="tx1"/>
                </a:solidFill>
                <a:latin typeface="+mn-lt"/>
                <a:ea typeface="+mn-ea"/>
                <a:cs typeface="+mn-cs"/>
              </a:defRPr>
            </a:lvl1pPr>
            <a:lvl2pPr marL="731520" indent="-274320" algn="l" defTabSz="914400" rtl="0" eaLnBrk="1" latinLnBrk="0" hangingPunct="1">
              <a:spcBef>
                <a:spcPts val="400"/>
              </a:spcBef>
              <a:buClr>
                <a:srgbClr val="0082DA"/>
              </a:buClr>
              <a:buFont typeface="Wingdings" panose="05000000000000000000" pitchFamily="2" charset="2"/>
              <a:buChar char="q"/>
              <a:defRPr sz="1700" kern="1200">
                <a:solidFill>
                  <a:schemeClr val="tx1"/>
                </a:solidFill>
                <a:latin typeface="+mn-lt"/>
                <a:ea typeface="+mn-ea"/>
                <a:cs typeface="+mn-cs"/>
              </a:defRPr>
            </a:lvl2pPr>
            <a:lvl3pPr marL="1143000" indent="-228600" algn="l" defTabSz="914400" rtl="0" eaLnBrk="1" latinLnBrk="0" hangingPunct="1">
              <a:spcBef>
                <a:spcPts val="400"/>
              </a:spcBef>
              <a:buClr>
                <a:srgbClr val="0082DA"/>
              </a:buClr>
              <a:buFont typeface="Wingdings" panose="05000000000000000000" pitchFamily="2" charset="2"/>
              <a:buChar char="§"/>
              <a:defRPr sz="15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Now, you can select a course file from the destined location in the </a:t>
            </a:r>
            <a:r>
              <a:rPr lang="en-US" b="1" dirty="0" smtClean="0"/>
              <a:t>Open</a:t>
            </a:r>
            <a:r>
              <a:rPr lang="en-US" dirty="0" smtClean="0"/>
              <a:t> dialog box and click the </a:t>
            </a:r>
            <a:r>
              <a:rPr lang="en-US" b="1" dirty="0" smtClean="0"/>
              <a:t>Open</a:t>
            </a:r>
            <a:r>
              <a:rPr lang="en-US" dirty="0" smtClean="0"/>
              <a:t> button, as shown in the following figure:</a:t>
            </a:r>
          </a:p>
          <a:p>
            <a:endParaRPr lang="en-US" dirty="0" smtClean="0"/>
          </a:p>
          <a:p>
            <a:endParaRPr lang="en-US" dirty="0" smtClean="0"/>
          </a:p>
          <a:p>
            <a:endParaRPr lang="en-US" dirty="0"/>
          </a:p>
        </p:txBody>
      </p:sp>
      <p:sp>
        <p:nvSpPr>
          <p:cNvPr id="2" name="Content Placeholder 1"/>
          <p:cNvSpPr>
            <a:spLocks noGrp="1"/>
          </p:cNvSpPr>
          <p:nvPr>
            <p:ph idx="1"/>
          </p:nvPr>
        </p:nvSpPr>
        <p:spPr>
          <a:xfrm>
            <a:off x="304800" y="1295400"/>
            <a:ext cx="5943600" cy="5166360"/>
          </a:xfrm>
        </p:spPr>
        <p:txBody>
          <a:bodyPr/>
          <a:lstStyle/>
          <a:p>
            <a:r>
              <a:rPr lang="en-US" dirty="0" smtClean="0"/>
              <a:t>You </a:t>
            </a:r>
            <a:r>
              <a:rPr lang="en-US" dirty="0"/>
              <a:t>can </a:t>
            </a:r>
            <a:r>
              <a:rPr lang="en-US" dirty="0" smtClean="0"/>
              <a:t>add an existing course by clicking the </a:t>
            </a:r>
            <a:r>
              <a:rPr lang="en-US" b="1" dirty="0" smtClean="0"/>
              <a:t>Lesson </a:t>
            </a:r>
            <a:r>
              <a:rPr lang="en-US" b="1" dirty="0"/>
              <a:t>editor </a:t>
            </a:r>
            <a:r>
              <a:rPr lang="en-US" dirty="0"/>
              <a:t>tab </a:t>
            </a:r>
            <a:r>
              <a:rPr lang="en-US" dirty="0" smtClean="0"/>
              <a:t>in the  </a:t>
            </a:r>
            <a:r>
              <a:rPr lang="en-US" dirty="0"/>
              <a:t>RapidTyping application and </a:t>
            </a:r>
            <a:r>
              <a:rPr lang="en-US" dirty="0" smtClean="0"/>
              <a:t>then select </a:t>
            </a:r>
            <a:r>
              <a:rPr lang="en-US" b="1" dirty="0" smtClean="0"/>
              <a:t>Course </a:t>
            </a:r>
            <a:r>
              <a:rPr lang="en-US" b="1" dirty="0"/>
              <a:t>menu </a:t>
            </a:r>
            <a:r>
              <a:rPr lang="en-US" dirty="0" smtClean="0">
                <a:latin typeface="Cambria Math"/>
                <a:ea typeface="Cambria Math"/>
                <a:sym typeface="Wingdings" panose="05000000000000000000" pitchFamily="2" charset="2"/>
              </a:rPr>
              <a:t></a:t>
            </a:r>
            <a:r>
              <a:rPr lang="en-US" dirty="0" smtClean="0">
                <a:latin typeface="Cambria Math"/>
                <a:ea typeface="Cambria Math"/>
              </a:rPr>
              <a:t> </a:t>
            </a:r>
            <a:r>
              <a:rPr lang="en-US" b="1" dirty="0" smtClean="0"/>
              <a:t>Add courses </a:t>
            </a:r>
            <a:r>
              <a:rPr lang="en-US" dirty="0" smtClean="0">
                <a:latin typeface="Cambria Math"/>
                <a:ea typeface="Cambria Math"/>
                <a:sym typeface="Wingdings" panose="05000000000000000000" pitchFamily="2" charset="2"/>
              </a:rPr>
              <a:t></a:t>
            </a:r>
            <a:r>
              <a:rPr lang="en-US" b="1" dirty="0" smtClean="0"/>
              <a:t>From file</a:t>
            </a:r>
            <a:r>
              <a:rPr lang="en-US" dirty="0" smtClean="0"/>
              <a:t>, </a:t>
            </a:r>
            <a:r>
              <a:rPr lang="en-US" dirty="0"/>
              <a:t>as shown </a:t>
            </a:r>
            <a:r>
              <a:rPr lang="en-US" dirty="0" smtClean="0"/>
              <a:t>in the given figure.</a:t>
            </a:r>
          </a:p>
          <a:p>
            <a:endParaRPr lang="en-US" dirty="0"/>
          </a:p>
          <a:p>
            <a:endParaRPr lang="en-US" dirty="0"/>
          </a:p>
        </p:txBody>
      </p:sp>
      <p:sp>
        <p:nvSpPr>
          <p:cNvPr id="3" name="Title 2"/>
          <p:cNvSpPr>
            <a:spLocks noGrp="1"/>
          </p:cNvSpPr>
          <p:nvPr>
            <p:ph type="ctrTitle"/>
          </p:nvPr>
        </p:nvSpPr>
        <p:spPr/>
        <p:txBody>
          <a:bodyPr>
            <a:normAutofit/>
          </a:bodyPr>
          <a:lstStyle/>
          <a:p>
            <a:r>
              <a:rPr lang="en-US" sz="2400" dirty="0">
                <a:solidFill>
                  <a:schemeClr val="accent2"/>
                </a:solidFill>
              </a:rPr>
              <a:t>Adding </a:t>
            </a:r>
            <a:r>
              <a:rPr lang="en-US" sz="2400" dirty="0" smtClean="0">
                <a:solidFill>
                  <a:schemeClr val="accent2"/>
                </a:solidFill>
              </a:rPr>
              <a:t>an Existing Course</a:t>
            </a:r>
            <a:endParaRPr lang="en-US" sz="2400" dirty="0">
              <a:solidFill>
                <a:schemeClr val="accent2"/>
              </a:solidFill>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336032"/>
            <a:ext cx="2122218" cy="1401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8747" y="3566830"/>
            <a:ext cx="4346506" cy="3047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121401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a:t>
            </a:r>
            <a:r>
              <a:rPr lang="en-US" b="1" dirty="0"/>
              <a:t>Lesson editor </a:t>
            </a:r>
            <a:r>
              <a:rPr lang="en-US" dirty="0"/>
              <a:t>window also enables you to create or add a new user-defined lesson to a course. </a:t>
            </a:r>
            <a:endParaRPr lang="en-US" dirty="0" smtClean="0"/>
          </a:p>
          <a:p>
            <a:r>
              <a:rPr lang="en-US" dirty="0" smtClean="0"/>
              <a:t>When you </a:t>
            </a:r>
            <a:r>
              <a:rPr lang="en-US" dirty="0"/>
              <a:t>click the Lesson menu, you get the options, as shown in </a:t>
            </a:r>
            <a:r>
              <a:rPr lang="en-US" dirty="0" smtClean="0"/>
              <a:t>the given figure:</a:t>
            </a:r>
          </a:p>
          <a:p>
            <a:endParaRPr lang="en-US" dirty="0" smtClean="0"/>
          </a:p>
          <a:p>
            <a:pPr marL="0" indent="0">
              <a:buNone/>
            </a:pPr>
            <a:endParaRPr lang="en-US" dirty="0"/>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Creating and Adding a New Lesson</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2819400"/>
            <a:ext cx="2400300" cy="2352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04800" y="2644692"/>
            <a:ext cx="5715000" cy="2702278"/>
          </a:xfrm>
          <a:prstGeom prst="rect">
            <a:avLst/>
          </a:prstGeom>
          <a:noFill/>
        </p:spPr>
        <p:txBody>
          <a:bodyPr wrap="square" rtlCol="0">
            <a:spAutoFit/>
          </a:bodyPr>
          <a:lstStyle/>
          <a:p>
            <a:pPr marL="457200" indent="-457200">
              <a:buClr>
                <a:srgbClr val="0082DA"/>
              </a:buClr>
              <a:buFont typeface="Wingdings" panose="05000000000000000000" pitchFamily="2" charset="2"/>
              <a:buChar char="Ø"/>
            </a:pPr>
            <a:r>
              <a:rPr lang="en-US" sz="2000" dirty="0"/>
              <a:t>The description of these options is given </a:t>
            </a:r>
            <a:r>
              <a:rPr lang="en-US" sz="2000" dirty="0" smtClean="0"/>
              <a:t>here:</a:t>
            </a:r>
          </a:p>
          <a:p>
            <a:pPr marL="731520" lvl="1" indent="-274320">
              <a:lnSpc>
                <a:spcPct val="110000"/>
              </a:lnSpc>
              <a:buClr>
                <a:srgbClr val="0082DA"/>
              </a:buClr>
              <a:buFont typeface="Wingdings" panose="05000000000000000000" pitchFamily="2" charset="2"/>
              <a:buChar char="q"/>
            </a:pPr>
            <a:r>
              <a:rPr lang="en-US" sz="1700" b="1" dirty="0" smtClean="0"/>
              <a:t>Create </a:t>
            </a:r>
            <a:r>
              <a:rPr lang="en-US" sz="1700" b="1" dirty="0"/>
              <a:t>a new lesson: </a:t>
            </a:r>
            <a:r>
              <a:rPr lang="en-US" sz="1700" dirty="0"/>
              <a:t>Allows you to create a new blank lesson by just typing a new </a:t>
            </a:r>
            <a:r>
              <a:rPr lang="en-US" sz="1700" dirty="0" smtClean="0"/>
              <a:t>name.</a:t>
            </a:r>
          </a:p>
          <a:p>
            <a:pPr marL="731520" lvl="1" indent="-274320">
              <a:lnSpc>
                <a:spcPct val="110000"/>
              </a:lnSpc>
              <a:buClr>
                <a:srgbClr val="0082DA"/>
              </a:buClr>
              <a:buFont typeface="Wingdings" panose="05000000000000000000" pitchFamily="2" charset="2"/>
              <a:buChar char="q"/>
            </a:pPr>
            <a:r>
              <a:rPr lang="en-US" sz="1700" b="1" dirty="0" smtClean="0"/>
              <a:t>Add </a:t>
            </a:r>
            <a:r>
              <a:rPr lang="en-US" sz="1700" b="1" dirty="0"/>
              <a:t>the existing lessons: </a:t>
            </a:r>
            <a:r>
              <a:rPr lang="en-US" sz="1700" dirty="0"/>
              <a:t>Allows you to add an existing lesson from a file stored in the </a:t>
            </a:r>
            <a:r>
              <a:rPr lang="en-US" sz="1700" dirty="0" smtClean="0"/>
              <a:t>computer’s hard </a:t>
            </a:r>
            <a:r>
              <a:rPr lang="en-US" sz="1700" dirty="0"/>
              <a:t>disk or from an already existing library stored in the RapidTyping </a:t>
            </a:r>
            <a:r>
              <a:rPr lang="en-US" sz="1700" dirty="0" smtClean="0"/>
              <a:t>application.</a:t>
            </a:r>
          </a:p>
          <a:p>
            <a:pPr marL="731520" lvl="1" indent="-274320">
              <a:lnSpc>
                <a:spcPct val="110000"/>
              </a:lnSpc>
              <a:buClr>
                <a:srgbClr val="0082DA"/>
              </a:buClr>
              <a:buFont typeface="Wingdings" panose="05000000000000000000" pitchFamily="2" charset="2"/>
              <a:buChar char="q"/>
            </a:pPr>
            <a:r>
              <a:rPr lang="en-US" sz="1700" b="1" dirty="0" smtClean="0"/>
              <a:t>Save </a:t>
            </a:r>
            <a:r>
              <a:rPr lang="en-US" sz="1700" b="1" dirty="0"/>
              <a:t>a selected lessons: </a:t>
            </a:r>
            <a:r>
              <a:rPr lang="en-US" sz="1700" dirty="0"/>
              <a:t>Allows you save a selected lesson.</a:t>
            </a:r>
          </a:p>
        </p:txBody>
      </p:sp>
    </p:spTree>
    <p:extLst>
      <p:ext uri="{BB962C8B-B14F-4D97-AF65-F5344CB8AC3E}">
        <p14:creationId xmlns:p14="http://schemas.microsoft.com/office/powerpoint/2010/main" val="312627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8686800" cy="5181600"/>
          </a:xfrm>
        </p:spPr>
        <p:txBody>
          <a:bodyPr>
            <a:normAutofit/>
          </a:bodyPr>
          <a:lstStyle/>
          <a:p>
            <a:r>
              <a:rPr lang="en-US" dirty="0"/>
              <a:t>You can add and create a new lesson by </a:t>
            </a:r>
            <a:r>
              <a:rPr lang="en-US" dirty="0" smtClean="0"/>
              <a:t>selecting </a:t>
            </a:r>
            <a:r>
              <a:rPr lang="en-US" dirty="0"/>
              <a:t>the course in the navigation tree in which you want to add a </a:t>
            </a:r>
            <a:r>
              <a:rPr lang="en-US" dirty="0" smtClean="0"/>
              <a:t>lesson in the </a:t>
            </a:r>
            <a:r>
              <a:rPr lang="en-US" b="1" dirty="0"/>
              <a:t>Lesson editor </a:t>
            </a:r>
            <a:r>
              <a:rPr lang="en-US" dirty="0" smtClean="0"/>
              <a:t>window.</a:t>
            </a:r>
          </a:p>
          <a:p>
            <a:r>
              <a:rPr lang="en-US" dirty="0" smtClean="0"/>
              <a:t>Now, click </a:t>
            </a:r>
            <a:r>
              <a:rPr lang="en-US" dirty="0"/>
              <a:t>the </a:t>
            </a:r>
            <a:r>
              <a:rPr lang="en-US" b="1" dirty="0"/>
              <a:t>Lesson menu </a:t>
            </a:r>
            <a:r>
              <a:rPr lang="en-US" dirty="0"/>
              <a:t>and select the </a:t>
            </a:r>
            <a:r>
              <a:rPr lang="en-US" b="1" dirty="0"/>
              <a:t>Create new lesson </a:t>
            </a:r>
            <a:r>
              <a:rPr lang="en-US" dirty="0" smtClean="0"/>
              <a:t>option.</a:t>
            </a:r>
            <a:r>
              <a:rPr lang="en-US" dirty="0"/>
              <a:t> A new lesson entry is shown in </a:t>
            </a:r>
            <a:r>
              <a:rPr lang="en-US" dirty="0" smtClean="0"/>
              <a:t>the navigation tree. </a:t>
            </a:r>
          </a:p>
          <a:p>
            <a:r>
              <a:rPr lang="en-US" dirty="0" smtClean="0"/>
              <a:t>Now, type </a:t>
            </a:r>
            <a:r>
              <a:rPr lang="en-US" dirty="0"/>
              <a:t>a name of the </a:t>
            </a:r>
            <a:r>
              <a:rPr lang="en-US" dirty="0" smtClean="0"/>
              <a:t>lesson.</a:t>
            </a:r>
            <a:endParaRPr lang="en-US" dirty="0"/>
          </a:p>
          <a:p>
            <a:endParaRPr lang="en-US" dirty="0"/>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Creating and Adding a New Lesson</a:t>
            </a:r>
            <a:endParaRPr lang="en-US" sz="2800"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264" y="3358833"/>
            <a:ext cx="1946030" cy="1828800"/>
          </a:xfrm>
          <a:prstGeom prst="rect">
            <a:avLst/>
          </a:prstGeom>
          <a:noFill/>
          <a:ln w="9525">
            <a:solidFill>
              <a:srgbClr val="0094D8"/>
            </a:solidFill>
            <a:miter lim="800000"/>
            <a:headEnd/>
            <a:tailEnd/>
          </a:ln>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2645" y="3358833"/>
            <a:ext cx="2597729" cy="1828800"/>
          </a:xfrm>
          <a:prstGeom prst="rect">
            <a:avLst/>
          </a:prstGeom>
          <a:noFill/>
          <a:ln w="9525">
            <a:solidFill>
              <a:srgbClr val="0094D8"/>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3358833"/>
            <a:ext cx="1971922" cy="1828800"/>
          </a:xfrm>
          <a:prstGeom prst="rect">
            <a:avLst/>
          </a:prstGeom>
          <a:noFill/>
          <a:ln w="9525">
            <a:solidFill>
              <a:srgbClr val="0094D8"/>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953434" y="5199699"/>
            <a:ext cx="1595309" cy="292388"/>
          </a:xfrm>
          <a:prstGeom prst="rect">
            <a:avLst/>
          </a:prstGeom>
        </p:spPr>
        <p:txBody>
          <a:bodyPr wrap="none">
            <a:spAutoFit/>
          </a:bodyPr>
          <a:lstStyle/>
          <a:p>
            <a:r>
              <a:rPr lang="en-US" sz="1300" dirty="0" smtClean="0">
                <a:latin typeface="UniversLT-Condensed"/>
              </a:rPr>
              <a:t>Selecting a Course</a:t>
            </a:r>
            <a:endParaRPr lang="en-US" sz="1300" dirty="0"/>
          </a:p>
        </p:txBody>
      </p:sp>
      <p:sp>
        <p:nvSpPr>
          <p:cNvPr id="9" name="Rectangle 8"/>
          <p:cNvSpPr/>
          <p:nvPr/>
        </p:nvSpPr>
        <p:spPr>
          <a:xfrm>
            <a:off x="3627584" y="5193666"/>
            <a:ext cx="2524217" cy="292388"/>
          </a:xfrm>
          <a:prstGeom prst="rect">
            <a:avLst/>
          </a:prstGeom>
        </p:spPr>
        <p:txBody>
          <a:bodyPr wrap="none">
            <a:spAutoFit/>
          </a:bodyPr>
          <a:lstStyle/>
          <a:p>
            <a:r>
              <a:rPr lang="en-US" sz="1300" dirty="0" smtClean="0">
                <a:latin typeface="UniversLT-Condensed"/>
              </a:rPr>
              <a:t>Displaying </a:t>
            </a:r>
            <a:r>
              <a:rPr lang="en-US" sz="1300" dirty="0" smtClean="0"/>
              <a:t>a Newly Added Lesson</a:t>
            </a:r>
            <a:endParaRPr lang="en-US" sz="1300" dirty="0"/>
          </a:p>
        </p:txBody>
      </p:sp>
      <p:sp>
        <p:nvSpPr>
          <p:cNvPr id="10" name="Rectangle 9"/>
          <p:cNvSpPr/>
          <p:nvPr/>
        </p:nvSpPr>
        <p:spPr>
          <a:xfrm>
            <a:off x="6747923" y="5187633"/>
            <a:ext cx="2219325" cy="292388"/>
          </a:xfrm>
          <a:prstGeom prst="rect">
            <a:avLst/>
          </a:prstGeom>
        </p:spPr>
        <p:txBody>
          <a:bodyPr wrap="none">
            <a:spAutoFit/>
          </a:bodyPr>
          <a:lstStyle/>
          <a:p>
            <a:r>
              <a:rPr lang="en-US" sz="1300" dirty="0" smtClean="0">
                <a:latin typeface="UniversLT-Condensed"/>
              </a:rPr>
              <a:t>Typing a Name of a Lesson</a:t>
            </a:r>
            <a:endParaRPr lang="en-US" sz="1300" dirty="0"/>
          </a:p>
        </p:txBody>
      </p:sp>
    </p:spTree>
    <p:extLst>
      <p:ext uri="{BB962C8B-B14F-4D97-AF65-F5344CB8AC3E}">
        <p14:creationId xmlns:p14="http://schemas.microsoft.com/office/powerpoint/2010/main" val="225730121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Touch typing is a technique of typing using all the fingers and thumbs </a:t>
            </a:r>
            <a:r>
              <a:rPr lang="en-US" dirty="0" smtClean="0"/>
              <a:t>of both </a:t>
            </a:r>
            <a:r>
              <a:rPr lang="en-US" dirty="0"/>
              <a:t>hands, but without looking at the keyboard. </a:t>
            </a:r>
            <a:endParaRPr lang="en-US" dirty="0" smtClean="0"/>
          </a:p>
          <a:p>
            <a:r>
              <a:rPr lang="en-US" dirty="0" smtClean="0"/>
              <a:t>In </a:t>
            </a:r>
            <a:r>
              <a:rPr lang="en-US" dirty="0"/>
              <a:t>touch typing, we </a:t>
            </a:r>
            <a:r>
              <a:rPr lang="en-US" dirty="0" smtClean="0"/>
              <a:t>use fingers </a:t>
            </a:r>
            <a:r>
              <a:rPr lang="en-US" dirty="0"/>
              <a:t>of both the hands to type the text in such a way that all the </a:t>
            </a:r>
            <a:r>
              <a:rPr lang="en-US" dirty="0" smtClean="0"/>
              <a:t>fingers as </a:t>
            </a:r>
            <a:r>
              <a:rPr lang="en-US" dirty="0"/>
              <a:t>well as thumbs are equally used for typing. </a:t>
            </a:r>
            <a:endParaRPr lang="en-US" dirty="0" smtClean="0"/>
          </a:p>
          <a:p>
            <a:r>
              <a:rPr lang="en-US" dirty="0" smtClean="0"/>
              <a:t>Each </a:t>
            </a:r>
            <a:r>
              <a:rPr lang="en-US" dirty="0"/>
              <a:t>finger and thumb </a:t>
            </a:r>
            <a:r>
              <a:rPr lang="en-US" dirty="0" smtClean="0"/>
              <a:t>are assigned </a:t>
            </a:r>
            <a:r>
              <a:rPr lang="en-US" dirty="0"/>
              <a:t>some keys on the keyboard. </a:t>
            </a:r>
            <a:endParaRPr lang="en-US" dirty="0" smtClean="0"/>
          </a:p>
          <a:p>
            <a:r>
              <a:rPr lang="en-US" dirty="0" smtClean="0"/>
              <a:t>By </a:t>
            </a:r>
            <a:r>
              <a:rPr lang="en-US" dirty="0"/>
              <a:t>practice, our fingers memorize </a:t>
            </a:r>
            <a:r>
              <a:rPr lang="en-US" dirty="0" smtClean="0"/>
              <a:t>the positions </a:t>
            </a:r>
            <a:r>
              <a:rPr lang="en-US" dirty="0"/>
              <a:t>of letters on the keyboard and then we can easily type these </a:t>
            </a:r>
            <a:r>
              <a:rPr lang="en-US" dirty="0" smtClean="0"/>
              <a:t>letters without </a:t>
            </a:r>
            <a:r>
              <a:rPr lang="en-US" dirty="0"/>
              <a:t>looking at the keyboard</a:t>
            </a:r>
            <a:r>
              <a:rPr lang="en-US" dirty="0" smtClean="0"/>
              <a:t>.</a:t>
            </a:r>
          </a:p>
          <a:p>
            <a:endParaRPr lang="en-US" dirty="0"/>
          </a:p>
        </p:txBody>
      </p:sp>
      <p:sp>
        <p:nvSpPr>
          <p:cNvPr id="3" name="Title 2"/>
          <p:cNvSpPr>
            <a:spLocks noGrp="1"/>
          </p:cNvSpPr>
          <p:nvPr>
            <p:ph type="ctrTitle"/>
          </p:nvPr>
        </p:nvSpPr>
        <p:spPr/>
        <p:txBody>
          <a:bodyPr/>
          <a:lstStyle/>
          <a:p>
            <a:r>
              <a:rPr lang="en-US" dirty="0">
                <a:solidFill>
                  <a:srgbClr val="0082DA"/>
                </a:solidFill>
              </a:rPr>
              <a:t>Session 1: Basics of Touch Typing</a:t>
            </a:r>
          </a:p>
        </p:txBody>
      </p:sp>
    </p:spTree>
    <p:extLst>
      <p:ext uri="{BB962C8B-B14F-4D97-AF65-F5344CB8AC3E}">
        <p14:creationId xmlns:p14="http://schemas.microsoft.com/office/powerpoint/2010/main" val="398666305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Now, type </a:t>
            </a:r>
            <a:r>
              <a:rPr lang="en-US" dirty="0"/>
              <a:t>the required content for typing practice to be done by a user, as shown in </a:t>
            </a:r>
            <a:r>
              <a:rPr lang="en-US" dirty="0" smtClean="0"/>
              <a:t>following figure:</a:t>
            </a:r>
          </a:p>
          <a:p>
            <a:endParaRPr lang="en-US" dirty="0"/>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Creating and Adding a New Lesson</a:t>
            </a:r>
            <a:endParaRPr lang="en-US"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079333"/>
            <a:ext cx="5486400" cy="3598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226934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lvl="1" indent="-457200">
              <a:buFont typeface="Wingdings" panose="05000000000000000000" pitchFamily="2" charset="2"/>
              <a:buChar char="Ø"/>
            </a:pPr>
            <a:r>
              <a:rPr lang="en-US" sz="2000" dirty="0" smtClean="0"/>
              <a:t>After </a:t>
            </a:r>
            <a:r>
              <a:rPr lang="en-US" sz="2000" dirty="0"/>
              <a:t>entering the required text in the lesson, you need to save the lesson.</a:t>
            </a:r>
          </a:p>
          <a:p>
            <a:pPr marL="457200" lvl="1" indent="-457200">
              <a:buFont typeface="Wingdings" panose="05000000000000000000" pitchFamily="2" charset="2"/>
              <a:buChar char="Ø"/>
            </a:pPr>
            <a:r>
              <a:rPr lang="en-US" sz="2000" dirty="0"/>
              <a:t>You can do this by clicking the </a:t>
            </a:r>
            <a:r>
              <a:rPr lang="en-US" sz="2000" b="1" dirty="0"/>
              <a:t>Lesson menu</a:t>
            </a:r>
            <a:r>
              <a:rPr lang="en-US" sz="2000" dirty="0"/>
              <a:t> </a:t>
            </a:r>
            <a:r>
              <a:rPr lang="en-US" sz="2000" dirty="0" smtClean="0"/>
              <a:t>and </a:t>
            </a:r>
            <a:r>
              <a:rPr lang="en-US" sz="2000" dirty="0"/>
              <a:t>select the </a:t>
            </a:r>
            <a:r>
              <a:rPr lang="en-US" sz="2000" b="1" dirty="0"/>
              <a:t>Save</a:t>
            </a:r>
            <a:r>
              <a:rPr lang="en-US" sz="2000" dirty="0"/>
              <a:t> </a:t>
            </a:r>
            <a:r>
              <a:rPr lang="en-US" sz="2000" b="1" dirty="0"/>
              <a:t>selected</a:t>
            </a:r>
            <a:r>
              <a:rPr lang="en-US" sz="2000" dirty="0"/>
              <a:t> </a:t>
            </a:r>
            <a:r>
              <a:rPr lang="en-US" sz="2000" b="1" dirty="0"/>
              <a:t>lessons</a:t>
            </a:r>
            <a:r>
              <a:rPr lang="en-US" sz="2000" dirty="0"/>
              <a:t> option from the menu. </a:t>
            </a:r>
          </a:p>
          <a:p>
            <a:pPr marL="457200" lvl="1" indent="-457200">
              <a:buFont typeface="Wingdings" panose="05000000000000000000" pitchFamily="2" charset="2"/>
              <a:buChar char="Ø"/>
            </a:pPr>
            <a:r>
              <a:rPr lang="en-US" sz="2000" dirty="0" smtClean="0"/>
              <a:t>Now, </a:t>
            </a:r>
            <a:r>
              <a:rPr lang="en-US" sz="2000" dirty="0"/>
              <a:t>enter the </a:t>
            </a:r>
            <a:r>
              <a:rPr lang="en-US" sz="2000" dirty="0" smtClean="0"/>
              <a:t>name </a:t>
            </a:r>
            <a:r>
              <a:rPr lang="en-US" sz="2000" dirty="0"/>
              <a:t>in the </a:t>
            </a:r>
            <a:r>
              <a:rPr lang="en-US" sz="2000" b="1" dirty="0"/>
              <a:t>Save A</a:t>
            </a:r>
            <a:r>
              <a:rPr lang="en-US" sz="2000" dirty="0"/>
              <a:t>s dialog box and click the </a:t>
            </a:r>
            <a:r>
              <a:rPr lang="en-US" sz="2000" b="1" dirty="0"/>
              <a:t>Save</a:t>
            </a:r>
            <a:r>
              <a:rPr lang="en-US" sz="2000" dirty="0"/>
              <a:t> button. </a:t>
            </a:r>
            <a:endParaRPr lang="en-US" sz="2000" dirty="0" smtClean="0"/>
          </a:p>
          <a:p>
            <a:pPr marL="457200" lvl="1" indent="-457200">
              <a:buFont typeface="Wingdings" panose="05000000000000000000" pitchFamily="2" charset="2"/>
              <a:buChar char="Ø"/>
            </a:pPr>
            <a:r>
              <a:rPr lang="en-US" sz="2000" dirty="0" smtClean="0"/>
              <a:t>The </a:t>
            </a:r>
            <a:r>
              <a:rPr lang="en-US" sz="2000" dirty="0"/>
              <a:t>lesson gets saved with the appropriate name</a:t>
            </a:r>
            <a:r>
              <a:rPr lang="en-US" sz="2000" dirty="0" smtClean="0"/>
              <a:t>.</a:t>
            </a:r>
          </a:p>
          <a:p>
            <a:pPr marL="457200" lvl="1" indent="-457200">
              <a:buFont typeface="Wingdings" panose="05000000000000000000" pitchFamily="2" charset="2"/>
              <a:buChar char="Ø"/>
            </a:pPr>
            <a:endParaRPr lang="en-US" sz="2000" dirty="0"/>
          </a:p>
          <a:p>
            <a:pPr lvl="1"/>
            <a:endParaRPr lang="en-US" dirty="0" smtClean="0"/>
          </a:p>
          <a:p>
            <a:pPr lvl="1"/>
            <a:endParaRPr lang="en-US" dirty="0"/>
          </a:p>
          <a:p>
            <a:pPr marL="457200" lvl="1" indent="-457200">
              <a:buFont typeface="Wingdings" panose="05000000000000000000" pitchFamily="2" charset="2"/>
              <a:buChar char="Ø"/>
            </a:pPr>
            <a:r>
              <a:rPr lang="en-US" sz="2000" dirty="0"/>
              <a:t>To delete a newly created course, click the </a:t>
            </a:r>
            <a:r>
              <a:rPr lang="en-US" sz="2000" b="1" dirty="0"/>
              <a:t>Delete</a:t>
            </a:r>
            <a:r>
              <a:rPr lang="en-US" sz="2000" dirty="0"/>
              <a:t> </a:t>
            </a:r>
            <a:r>
              <a:rPr lang="en-US" sz="2000" dirty="0" smtClean="0"/>
              <a:t>button </a:t>
            </a:r>
            <a:r>
              <a:rPr lang="en-US" sz="2000" dirty="0"/>
              <a:t>on the Taskbar. </a:t>
            </a:r>
          </a:p>
          <a:p>
            <a:pPr marL="457200" lvl="1" indent="-457200">
              <a:buFont typeface="Wingdings" panose="05000000000000000000" pitchFamily="2" charset="2"/>
              <a:buChar char="Ø"/>
            </a:pPr>
            <a:r>
              <a:rPr lang="en-US" sz="2000" dirty="0"/>
              <a:t>You can also view and/or change properties of the current course by clicking the button on the Taskbar. </a:t>
            </a:r>
          </a:p>
          <a:p>
            <a:pPr marL="457200" lvl="1" indent="-457200">
              <a:buFont typeface="Wingdings" panose="05000000000000000000" pitchFamily="2" charset="2"/>
              <a:buChar char="Ø"/>
            </a:pPr>
            <a:r>
              <a:rPr lang="en-US" sz="2000" dirty="0"/>
              <a:t>Moreover, you can also delete a particular course or a lesson by right-clicking them and select the Delete option.</a:t>
            </a:r>
          </a:p>
          <a:p>
            <a:endParaRPr lang="en-US" dirty="0"/>
          </a:p>
        </p:txBody>
      </p:sp>
      <p:sp>
        <p:nvSpPr>
          <p:cNvPr id="3" name="Title 2"/>
          <p:cNvSpPr>
            <a:spLocks noGrp="1"/>
          </p:cNvSpPr>
          <p:nvPr>
            <p:ph type="ctrTitle"/>
          </p:nvPr>
        </p:nvSpPr>
        <p:spPr/>
        <p:txBody>
          <a:bodyPr>
            <a:normAutofit/>
          </a:bodyPr>
          <a:lstStyle/>
          <a:p>
            <a:r>
              <a:rPr lang="en-US" sz="2400" dirty="0">
                <a:solidFill>
                  <a:schemeClr val="accent2"/>
                </a:solidFill>
              </a:rPr>
              <a:t>Saving a Course and </a:t>
            </a:r>
            <a:r>
              <a:rPr lang="en-US" sz="2400" dirty="0" smtClean="0">
                <a:solidFill>
                  <a:schemeClr val="accent2"/>
                </a:solidFill>
              </a:rPr>
              <a:t>Lesson</a:t>
            </a:r>
            <a:endParaRPr lang="en-US" sz="2400" dirty="0">
              <a:solidFill>
                <a:schemeClr val="accent2"/>
              </a:solidFill>
            </a:endParaRPr>
          </a:p>
        </p:txBody>
      </p:sp>
      <p:sp>
        <p:nvSpPr>
          <p:cNvPr id="6" name="Title 2"/>
          <p:cNvSpPr txBox="1">
            <a:spLocks/>
          </p:cNvSpPr>
          <p:nvPr/>
        </p:nvSpPr>
        <p:spPr>
          <a:xfrm>
            <a:off x="0" y="3276600"/>
            <a:ext cx="9144000" cy="665992"/>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3200" b="1" kern="1200">
                <a:solidFill>
                  <a:srgbClr val="8D0367"/>
                </a:solidFill>
                <a:latin typeface="+mj-lt"/>
                <a:ea typeface="+mj-ea"/>
                <a:cs typeface="+mj-cs"/>
              </a:defRPr>
            </a:lvl1pPr>
          </a:lstStyle>
          <a:p>
            <a:r>
              <a:rPr lang="en-US" sz="2400" dirty="0">
                <a:solidFill>
                  <a:schemeClr val="accent2"/>
                </a:solidFill>
              </a:rPr>
              <a:t>Deleting a Course and Lesson</a:t>
            </a:r>
          </a:p>
        </p:txBody>
      </p:sp>
    </p:spTree>
    <p:extLst>
      <p:ext uri="{BB962C8B-B14F-4D97-AF65-F5344CB8AC3E}">
        <p14:creationId xmlns:p14="http://schemas.microsoft.com/office/powerpoint/2010/main" val="105605553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19200" y="2971800"/>
            <a:ext cx="6705600" cy="914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kern="1200" dirty="0">
                <a:solidFill>
                  <a:srgbClr val="0082DA"/>
                </a:solidFill>
                <a:latin typeface="+mj-lt"/>
                <a:ea typeface="+mj-ea"/>
                <a:cs typeface="+mj-cs"/>
              </a:rPr>
              <a:t>Thank You</a:t>
            </a:r>
          </a:p>
        </p:txBody>
      </p:sp>
    </p:spTree>
    <p:extLst>
      <p:ext uri="{BB962C8B-B14F-4D97-AF65-F5344CB8AC3E}">
        <p14:creationId xmlns:p14="http://schemas.microsoft.com/office/powerpoint/2010/main" val="9931927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The following figure </a:t>
            </a:r>
            <a:r>
              <a:rPr lang="en-US" dirty="0"/>
              <a:t>shows the arrangement of keys in a normal keyboard</a:t>
            </a:r>
            <a:r>
              <a:rPr lang="en-US" dirty="0" smtClean="0"/>
              <a:t>:</a:t>
            </a:r>
          </a:p>
          <a:p>
            <a:endParaRPr lang="en-US" dirty="0"/>
          </a:p>
        </p:txBody>
      </p:sp>
      <p:sp>
        <p:nvSpPr>
          <p:cNvPr id="3" name="Title 2"/>
          <p:cNvSpPr>
            <a:spLocks noGrp="1"/>
          </p:cNvSpPr>
          <p:nvPr>
            <p:ph type="ctrTitle"/>
          </p:nvPr>
        </p:nvSpPr>
        <p:spPr/>
        <p:txBody>
          <a:bodyPr/>
          <a:lstStyle/>
          <a:p>
            <a:r>
              <a:rPr lang="en-US" dirty="0">
                <a:solidFill>
                  <a:srgbClr val="0082DA"/>
                </a:solidFill>
              </a:rPr>
              <a:t>Session 1: Basics of Touch Typing</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905000"/>
            <a:ext cx="7010400" cy="4303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732233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When you want to start typing on a keyboard, your fingers of left and right hands must be </a:t>
            </a:r>
            <a:r>
              <a:rPr lang="en-US" dirty="0" smtClean="0"/>
              <a:t>placed correctly</a:t>
            </a:r>
            <a:r>
              <a:rPr lang="en-US" dirty="0"/>
              <a:t>. </a:t>
            </a:r>
            <a:endParaRPr lang="en-US" dirty="0" smtClean="0"/>
          </a:p>
          <a:p>
            <a:r>
              <a:rPr lang="en-US" dirty="0" smtClean="0"/>
              <a:t>You </a:t>
            </a:r>
            <a:r>
              <a:rPr lang="en-US" dirty="0"/>
              <a:t>should place your fingers on the middle row of the keyboard which is known as ‘</a:t>
            </a:r>
            <a:r>
              <a:rPr lang="en-US" dirty="0" smtClean="0"/>
              <a:t>Home Keys</a:t>
            </a:r>
            <a:r>
              <a:rPr lang="en-US" dirty="0"/>
              <a:t>’, as shown in </a:t>
            </a:r>
            <a:r>
              <a:rPr lang="en-US" dirty="0" smtClean="0"/>
              <a:t>given figure:</a:t>
            </a:r>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Positioning of Hands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2989" y="2783774"/>
            <a:ext cx="658177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254500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Starting with you left hand, place your little finger on key A, ring finger on key S, middle finger on key D and index finger on key F. </a:t>
            </a:r>
          </a:p>
          <a:p>
            <a:r>
              <a:rPr lang="en-US" dirty="0" smtClean="0"/>
              <a:t>With </a:t>
            </a:r>
            <a:r>
              <a:rPr lang="en-US" dirty="0"/>
              <a:t>your right hand, place your Index finger on key J, middle finger on key K, ring finger on key L and your little finger on the next key. </a:t>
            </a:r>
            <a:endParaRPr lang="en-US" dirty="0" smtClean="0"/>
          </a:p>
          <a:p>
            <a:r>
              <a:rPr lang="en-US" dirty="0"/>
              <a:t>Your thumb must rest on the Space bar. </a:t>
            </a:r>
          </a:p>
          <a:p>
            <a:r>
              <a:rPr lang="en-US" dirty="0" smtClean="0"/>
              <a:t>The following figure shows </a:t>
            </a:r>
            <a:r>
              <a:rPr lang="en-US" dirty="0"/>
              <a:t>fingers used for typing </a:t>
            </a:r>
            <a:r>
              <a:rPr lang="en-US" dirty="0" smtClean="0"/>
              <a:t>keys:</a:t>
            </a:r>
          </a:p>
          <a:p>
            <a:endParaRPr lang="en-US" dirty="0"/>
          </a:p>
          <a:p>
            <a:endParaRPr lang="en-US" dirty="0"/>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Positioning of Hands</a:t>
            </a:r>
            <a:endParaRPr lang="en-US" sz="28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429000"/>
            <a:ext cx="5429250" cy="2889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903784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When you have to do typing, </a:t>
            </a:r>
            <a:r>
              <a:rPr lang="en-US" dirty="0" smtClean="0"/>
              <a:t>you should </a:t>
            </a:r>
            <a:r>
              <a:rPr lang="en-US" dirty="0"/>
              <a:t>sit on a chair and face </a:t>
            </a:r>
            <a:r>
              <a:rPr lang="en-US" dirty="0" smtClean="0"/>
              <a:t>the screen</a:t>
            </a:r>
            <a:r>
              <a:rPr lang="en-US" dirty="0"/>
              <a:t>. </a:t>
            </a:r>
            <a:endParaRPr lang="en-US" dirty="0" smtClean="0"/>
          </a:p>
          <a:p>
            <a:r>
              <a:rPr lang="en-US" dirty="0" smtClean="0"/>
              <a:t>You </a:t>
            </a:r>
            <a:r>
              <a:rPr lang="en-US" dirty="0"/>
              <a:t>must be aware of </a:t>
            </a:r>
            <a:r>
              <a:rPr lang="en-US" dirty="0" smtClean="0"/>
              <a:t>few of </a:t>
            </a:r>
            <a:r>
              <a:rPr lang="en-US" dirty="0"/>
              <a:t>the following guidelines </a:t>
            </a:r>
            <a:r>
              <a:rPr lang="en-US" dirty="0" smtClean="0"/>
              <a:t>related to </a:t>
            </a:r>
            <a:r>
              <a:rPr lang="en-US" dirty="0"/>
              <a:t>body posture while typing on </a:t>
            </a:r>
            <a:r>
              <a:rPr lang="en-US" dirty="0" smtClean="0"/>
              <a:t>a keyboard:</a:t>
            </a:r>
          </a:p>
          <a:p>
            <a:pPr lvl="1"/>
            <a:r>
              <a:rPr lang="en-US" dirty="0"/>
              <a:t>When you do typing, always </a:t>
            </a:r>
            <a:r>
              <a:rPr lang="en-US" dirty="0" smtClean="0"/>
              <a:t>sit by </a:t>
            </a:r>
            <a:r>
              <a:rPr lang="en-US" dirty="0"/>
              <a:t>keeping your back </a:t>
            </a:r>
            <a:r>
              <a:rPr lang="en-US" dirty="0" smtClean="0"/>
              <a:t>straight, as </a:t>
            </a:r>
            <a:r>
              <a:rPr lang="en-US" dirty="0"/>
              <a:t>shown in </a:t>
            </a:r>
            <a:r>
              <a:rPr lang="en-US" dirty="0" smtClean="0"/>
              <a:t>given figure.</a:t>
            </a:r>
          </a:p>
          <a:p>
            <a:pPr lvl="1"/>
            <a:r>
              <a:rPr lang="en-US" dirty="0"/>
              <a:t>You should keep your elbows to be bent at the right angle.</a:t>
            </a:r>
          </a:p>
          <a:p>
            <a:pPr lvl="1"/>
            <a:r>
              <a:rPr lang="en-US" dirty="0"/>
              <a:t>Keep your feet firmly on the ground.</a:t>
            </a:r>
          </a:p>
          <a:p>
            <a:pPr lvl="1"/>
            <a:r>
              <a:rPr lang="en-US" dirty="0"/>
              <a:t>When you see at the screen, your head must be tilted slightly forward.</a:t>
            </a:r>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smtClean="0"/>
          </a:p>
          <a:p>
            <a:pPr lvl="1"/>
            <a:endParaRPr lang="en-US" dirty="0" smtClean="0"/>
          </a:p>
          <a:p>
            <a:endParaRPr lang="en-US" dirty="0"/>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Correct Posture for Typing</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399" y="3657600"/>
            <a:ext cx="5059327"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04800" y="3547090"/>
            <a:ext cx="3657599" cy="3123932"/>
          </a:xfrm>
          <a:prstGeom prst="rect">
            <a:avLst/>
          </a:prstGeom>
        </p:spPr>
        <p:txBody>
          <a:bodyPr wrap="square">
            <a:spAutoFit/>
          </a:bodyPr>
          <a:lstStyle/>
          <a:p>
            <a:pPr marL="731520" lvl="1" indent="-274320">
              <a:spcBef>
                <a:spcPts val="400"/>
              </a:spcBef>
              <a:buClr>
                <a:srgbClr val="0082DA"/>
              </a:buClr>
              <a:buFont typeface="Wingdings" panose="05000000000000000000" pitchFamily="2" charset="2"/>
              <a:buChar char="q"/>
            </a:pPr>
            <a:r>
              <a:rPr lang="en-US" sz="1700" dirty="0" smtClean="0"/>
              <a:t>You </a:t>
            </a:r>
            <a:r>
              <a:rPr lang="en-US" sz="1700" dirty="0"/>
              <a:t>should keep at least 20-30 inches (or 45-70 cm) of distance between your eyes and the screen while typing.</a:t>
            </a:r>
          </a:p>
          <a:p>
            <a:pPr marL="731520" lvl="1" indent="-274320">
              <a:spcBef>
                <a:spcPts val="400"/>
              </a:spcBef>
              <a:buClr>
                <a:srgbClr val="0082DA"/>
              </a:buClr>
              <a:buFont typeface="Wingdings" panose="05000000000000000000" pitchFamily="2" charset="2"/>
              <a:buChar char="q"/>
            </a:pPr>
            <a:r>
              <a:rPr lang="en-US" sz="1700" dirty="0"/>
              <a:t>The keyboard must be kept at the height of 28 to 30 inches from the floor.</a:t>
            </a:r>
          </a:p>
          <a:p>
            <a:pPr marL="731520" lvl="1" indent="-274320">
              <a:spcBef>
                <a:spcPts val="400"/>
              </a:spcBef>
              <a:buClr>
                <a:srgbClr val="0082DA"/>
              </a:buClr>
              <a:buFont typeface="Wingdings" panose="05000000000000000000" pitchFamily="2" charset="2"/>
              <a:buChar char="q"/>
            </a:pPr>
            <a:r>
              <a:rPr lang="en-US" sz="1700" dirty="0"/>
              <a:t>Put the least possible strain on the shoulder, arms and wrist muscles, while typing.</a:t>
            </a:r>
          </a:p>
          <a:p>
            <a:pPr marL="731520" lvl="1" indent="-274320">
              <a:spcBef>
                <a:spcPts val="400"/>
              </a:spcBef>
              <a:buClr>
                <a:srgbClr val="0082DA"/>
              </a:buClr>
              <a:buFont typeface="Wingdings" panose="05000000000000000000" pitchFamily="2" charset="2"/>
              <a:buChar char="q"/>
            </a:pPr>
            <a:endParaRPr lang="en-US" sz="1700" dirty="0"/>
          </a:p>
        </p:txBody>
      </p:sp>
    </p:spTree>
    <p:extLst>
      <p:ext uri="{BB962C8B-B14F-4D97-AF65-F5344CB8AC3E}">
        <p14:creationId xmlns:p14="http://schemas.microsoft.com/office/powerpoint/2010/main" val="58157149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310640"/>
            <a:ext cx="8610600" cy="5166360"/>
          </a:xfrm>
        </p:spPr>
        <p:txBody>
          <a:bodyPr/>
          <a:lstStyle/>
          <a:p>
            <a:r>
              <a:rPr lang="en-US" dirty="0"/>
              <a:t>Once you learn to position your hands on a keyboard and identify the location of home row, top row </a:t>
            </a:r>
            <a:r>
              <a:rPr lang="en-US" dirty="0" smtClean="0"/>
              <a:t>and bottom </a:t>
            </a:r>
            <a:r>
              <a:rPr lang="en-US" dirty="0"/>
              <a:t>row, then you are ready to learn to type words. </a:t>
            </a:r>
            <a:endParaRPr lang="en-US" dirty="0" smtClean="0"/>
          </a:p>
          <a:p>
            <a:r>
              <a:rPr lang="en-US" dirty="0" smtClean="0"/>
              <a:t>How </a:t>
            </a:r>
            <a:r>
              <a:rPr lang="en-US" dirty="0"/>
              <a:t>to type capital letters and </a:t>
            </a:r>
            <a:r>
              <a:rPr lang="en-US" dirty="0" smtClean="0"/>
              <a:t>when to </a:t>
            </a:r>
            <a:r>
              <a:rPr lang="en-US" dirty="0"/>
              <a:t>use Space bar and Enter keys</a:t>
            </a:r>
            <a:r>
              <a:rPr lang="en-US" dirty="0" smtClean="0"/>
              <a:t>.</a:t>
            </a:r>
          </a:p>
          <a:p>
            <a:pPr lvl="1"/>
            <a:r>
              <a:rPr lang="en-US" b="1" dirty="0"/>
              <a:t>Typing with Caps Lock, Space Bar and Enter </a:t>
            </a:r>
            <a:r>
              <a:rPr lang="en-US" b="1" dirty="0" smtClean="0"/>
              <a:t>Keys</a:t>
            </a:r>
          </a:p>
          <a:p>
            <a:pPr lvl="2"/>
            <a:r>
              <a:rPr lang="en-US" dirty="0" smtClean="0"/>
              <a:t>You can press </a:t>
            </a:r>
            <a:r>
              <a:rPr lang="en-US" dirty="0"/>
              <a:t>the </a:t>
            </a:r>
            <a:r>
              <a:rPr lang="en-US" b="1" dirty="0"/>
              <a:t>Caps Lock </a:t>
            </a:r>
            <a:r>
              <a:rPr lang="en-US" dirty="0"/>
              <a:t>key to activate it so that you can write in capital letters</a:t>
            </a:r>
            <a:r>
              <a:rPr lang="en-US" dirty="0" smtClean="0"/>
              <a:t>.</a:t>
            </a:r>
          </a:p>
          <a:p>
            <a:pPr lvl="2"/>
            <a:r>
              <a:rPr lang="en-US" dirty="0"/>
              <a:t>The </a:t>
            </a:r>
            <a:r>
              <a:rPr lang="en-US" b="1" dirty="0"/>
              <a:t>Space Bar </a:t>
            </a:r>
            <a:r>
              <a:rPr lang="en-US" dirty="0"/>
              <a:t>key is used to insert a blank space</a:t>
            </a:r>
            <a:r>
              <a:rPr lang="en-US" dirty="0" smtClean="0"/>
              <a:t>.</a:t>
            </a:r>
          </a:p>
          <a:p>
            <a:pPr lvl="2"/>
            <a:r>
              <a:rPr lang="en-US" dirty="0"/>
              <a:t>Press the Enter key with the little finger of your right hand</a:t>
            </a:r>
            <a:r>
              <a:rPr lang="en-US" dirty="0" smtClean="0"/>
              <a:t>.</a:t>
            </a:r>
            <a:r>
              <a:rPr lang="en-US" dirty="0"/>
              <a:t> Always put your fingers back on the </a:t>
            </a:r>
            <a:r>
              <a:rPr lang="en-US" dirty="0" smtClean="0"/>
              <a:t>Home keys </a:t>
            </a:r>
            <a:r>
              <a:rPr lang="en-US" dirty="0"/>
              <a:t>after pressing any key.</a:t>
            </a:r>
            <a:endParaRPr lang="en-US" dirty="0" smtClean="0"/>
          </a:p>
          <a:p>
            <a:pPr marL="914400" lvl="2" indent="0">
              <a:buNone/>
            </a:pPr>
            <a:endParaRPr lang="en-US" dirty="0"/>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Practicing Typing Words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4151655"/>
            <a:ext cx="5486400" cy="2096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889760" y="5009527"/>
            <a:ext cx="548640" cy="381000"/>
          </a:xfrm>
          <a:prstGeom prst="rect">
            <a:avLst/>
          </a:prstGeom>
          <a:noFill/>
          <a:ln>
            <a:solidFill>
              <a:srgbClr val="0094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6446520" y="5009527"/>
            <a:ext cx="813816" cy="381000"/>
          </a:xfrm>
          <a:prstGeom prst="rect">
            <a:avLst/>
          </a:prstGeom>
          <a:noFill/>
          <a:ln>
            <a:solidFill>
              <a:srgbClr val="0094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3352800" y="5821680"/>
            <a:ext cx="1880616" cy="365760"/>
          </a:xfrm>
          <a:prstGeom prst="rect">
            <a:avLst/>
          </a:prstGeom>
          <a:noFill/>
          <a:ln>
            <a:solidFill>
              <a:srgbClr val="0094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1559490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 - &amp;quot;Mastering Typing&amp;quot;&quot;/&gt;&lt;property id=&quot;20307&quot; value=&quot;256&quot;/&gt;&lt;/object&gt;&lt;object type=&quot;3&quot; unique_id=&quot;10004&quot;&gt;&lt;property id=&quot;20148&quot; value=&quot;5&quot;/&gt;&lt;property id=&quot;20300&quot; value=&quot;Slide 2 - &amp;quot;Learning Objectives&amp;quot;&quot;/&gt;&lt;property id=&quot;20307&quot; value=&quot;257&quot;/&gt;&lt;/object&gt;&lt;object type=&quot;3&quot; unique_id=&quot;16608&quot;&gt;&lt;property id=&quot;20148&quot; value=&quot;5&quot;/&gt;&lt;property id=&quot;20300&quot; value=&quot;Slide 3 - &amp;quot;Introduction&amp;quot;&quot;/&gt;&lt;property id=&quot;20307&quot; value=&quot;334&quot;/&gt;&lt;/object&gt;&lt;object type=&quot;3&quot; unique_id=&quot;27591&quot;&gt;&lt;property id=&quot;20148&quot; value=&quot;5&quot;/&gt;&lt;property id=&quot;20300&quot; value=&quot;Slide 4 - &amp;quot;Session 1: Basics of Touch Typing&amp;quot;&quot;/&gt;&lt;property id=&quot;20307&quot; value=&quot;412&quot;/&gt;&lt;/object&gt;&lt;object type=&quot;3&quot; unique_id=&quot;27592&quot;&gt;&lt;property id=&quot;20148&quot; value=&quot;5&quot;/&gt;&lt;property id=&quot;20300&quot; value=&quot;Slide 5 - &amp;quot;Session 1: Basics of Touch Typing&amp;quot;&quot;/&gt;&lt;property id=&quot;20307&quot; value=&quot;422&quot;/&gt;&lt;/object&gt;&lt;object type=&quot;3&quot; unique_id=&quot;27598&quot;&gt;&lt;property id=&quot;20148&quot; value=&quot;5&quot;/&gt;&lt;property id=&quot;20300&quot; value=&quot;Slide 6 - &amp;quot;Positioning of Hands&amp;quot;&quot;/&gt;&lt;property id=&quot;20307&quot; value=&quot;414&quot;/&gt;&lt;/object&gt;&lt;object type=&quot;3&quot; unique_id=&quot;27599&quot;&gt;&lt;property id=&quot;20148&quot; value=&quot;5&quot;/&gt;&lt;property id=&quot;20300&quot; value=&quot;Slide 7 - &amp;quot;Positioning of Hands&amp;quot;&quot;/&gt;&lt;property id=&quot;20307&quot; value=&quot;415&quot;/&gt;&lt;/object&gt;&lt;object type=&quot;3&quot; unique_id=&quot;27600&quot;&gt;&lt;property id=&quot;20148&quot; value=&quot;5&quot;/&gt;&lt;property id=&quot;20300&quot; value=&quot;Slide 8 - &amp;quot;Correct Posture for Typing&amp;quot;&quot;/&gt;&lt;property id=&quot;20307&quot; value=&quot;416&quot;/&gt;&lt;/object&gt;&lt;object type=&quot;3&quot; unique_id=&quot;27602&quot;&gt;&lt;property id=&quot;20148&quot; value=&quot;5&quot;/&gt;&lt;property id=&quot;20300&quot; value=&quot;Slide 9 - &amp;quot;Practicing Typing Words&amp;quot;&quot;/&gt;&lt;property id=&quot;20307&quot; value=&quot;417&quot;/&gt;&lt;/object&gt;&lt;object type=&quot;3&quot; unique_id=&quot;27603&quot;&gt;&lt;property id=&quot;20148&quot; value=&quot;5&quot;/&gt;&lt;property id=&quot;20300&quot; value=&quot;Slide 10 - &amp;quot;Practicing Typing Words&amp;quot;&quot;/&gt;&lt;property id=&quot;20307&quot; value=&quot;418&quot;/&gt;&lt;/object&gt;&lt;object type=&quot;3&quot; unique_id=&quot;27604&quot;&gt;&lt;property id=&quot;20148&quot; value=&quot;5&quot;/&gt;&lt;property id=&quot;20300&quot; value=&quot;Slide 11 - &amp;quot;Practicing Typing Words&amp;quot;&quot;/&gt;&lt;property id=&quot;20307&quot; value=&quot;419&quot;/&gt;&lt;/object&gt;&lt;object type=&quot;3&quot; unique_id=&quot;27605&quot;&gt;&lt;property id=&quot;20148&quot; value=&quot;5&quot;/&gt;&lt;property id=&quot;20300&quot; value=&quot;Slide 12 - &amp;quot;Practicing Typing Words&amp;quot;&quot;/&gt;&lt;property id=&quot;20307&quot; value=&quot;428&quot;/&gt;&lt;/object&gt;&lt;object type=&quot;3&quot; unique_id=&quot;27606&quot;&gt;&lt;property id=&quot;20148&quot; value=&quot;5&quot;/&gt;&lt;property id=&quot;20300&quot; value=&quot;Slide 13 - &amp;quot;Practicing Typing Words&amp;quot;&quot;/&gt;&lt;property id=&quot;20307&quot; value=&quot;429&quot;/&gt;&lt;/object&gt;&lt;object type=&quot;3&quot; unique_id=&quot;27607&quot;&gt;&lt;property id=&quot;20148&quot; value=&quot;5&quot;/&gt;&lt;property id=&quot;20300&quot; value=&quot;Slide 14 - &amp;quot;Practicing Typing Words&amp;quot;&quot;/&gt;&lt;property id=&quot;20307&quot; value=&quot;430&quot;/&gt;&lt;/object&gt;&lt;object type=&quot;3&quot; unique_id=&quot;27608&quot;&gt;&lt;property id=&quot;20148&quot; value=&quot;5&quot;/&gt;&lt;property id=&quot;20300&quot; value=&quot;Slide 15 - &amp;quot;Practicing Typing Words&amp;quot;&quot;/&gt;&lt;property id=&quot;20307&quot; value=&quot;431&quot;/&gt;&lt;/object&gt;&lt;object type=&quot;3&quot; unique_id=&quot;27609&quot;&gt;&lt;property id=&quot;20148&quot; value=&quot;5&quot;/&gt;&lt;property id=&quot;20300&quot; value=&quot;Slide 16 - &amp;quot;Practicing Typing Words&amp;quot;&quot;/&gt;&lt;property id=&quot;20307&quot; value=&quot;432&quot;/&gt;&lt;/object&gt;&lt;object type=&quot;3&quot; unique_id=&quot;27610&quot;&gt;&lt;property id=&quot;20148&quot; value=&quot;5&quot;/&gt;&lt;property id=&quot;20300&quot; value=&quot;Slide 17 - &amp;quot;Practicing Typing Words&amp;quot;&quot;/&gt;&lt;property id=&quot;20307&quot; value=&quot;433&quot;/&gt;&lt;/object&gt;&lt;object type=&quot;3&quot; unique_id=&quot;27611&quot;&gt;&lt;property id=&quot;20148&quot; value=&quot;5&quot;/&gt;&lt;property id=&quot;20300&quot; value=&quot;Slide 18 - &amp;quot;Session 2: RapidTyping – A Software for Touch Typing&amp;quot;&quot;/&gt;&lt;property id=&quot;20307&quot; value=&quot;420&quot;/&gt;&lt;/object&gt;&lt;object type=&quot;3&quot; unique_id=&quot;27612&quot;&gt;&lt;property id=&quot;20148&quot; value=&quot;5&quot;/&gt;&lt;property id=&quot;20300&quot; value=&quot;Slide 19 - &amp;quot;User Interface of RapidTyping Application&amp;quot;&quot;/&gt;&lt;property id=&quot;20307&quot; value=&quot;421&quot;/&gt;&lt;/object&gt;&lt;object type=&quot;3&quot; unique_id=&quot;27615&quot;&gt;&lt;property id=&quot;20148&quot; value=&quot;5&quot;/&gt;&lt;property id=&quot;20300&quot; value=&quot;Slide 20 - &amp;quot;Practicing Typing in RapidTyping&amp;quot;&quot;/&gt;&lt;property id=&quot;20307&quot; value=&quot;436&quot;/&gt;&lt;/object&gt;&lt;object type=&quot;3&quot; unique_id=&quot;27616&quot;&gt;&lt;property id=&quot;20148&quot; value=&quot;5&quot;/&gt;&lt;property id=&quot;20300&quot; value=&quot;Slide 21 - &amp;quot;Selecting a Course in RapidTyping&amp;quot;&quot;/&gt;&lt;property id=&quot;20307&quot; value=&quot;437&quot;/&gt;&lt;/object&gt;&lt;object type=&quot;3&quot; unique_id=&quot;27617&quot;&gt;&lt;property id=&quot;20148&quot; value=&quot;5&quot;/&gt;&lt;property id=&quot;20300&quot; value=&quot;Slide 22 - &amp;quot;Begin a Lesson in RapidTyping&amp;quot;&quot;/&gt;&lt;property id=&quot;20307&quot; value=&quot;438&quot;/&gt;&lt;/object&gt;&lt;object type=&quot;3&quot; unique_id=&quot;27618&quot;&gt;&lt;property id=&quot;20148&quot; value=&quot;5&quot;/&gt;&lt;property id=&quot;20300&quot; value=&quot;Slide 23 - &amp;quot;Begin a Lesson in RapidTyping&amp;quot;&quot;/&gt;&lt;property id=&quot;20307&quot; value=&quot;439&quot;/&gt;&lt;/object&gt;&lt;object type=&quot;3&quot; unique_id=&quot;27619&quot;&gt;&lt;property id=&quot;20148&quot; value=&quot;5&quot;/&gt;&lt;property id=&quot;20300&quot; value=&quot;Slide 24 - &amp;quot;Begin a Lesson in RapidTyping&amp;quot;&quot;/&gt;&lt;property id=&quot;20307&quot; value=&quot;447&quot;/&gt;&lt;/object&gt;&lt;object type=&quot;3&quot; unique_id=&quot;27620&quot;&gt;&lt;property id=&quot;20148&quot; value=&quot;5&quot;/&gt;&lt;property id=&quot;20300&quot; value=&quot;Slide 25 - &amp;quot;Begin a Lesson in RapidTyping&amp;quot;&quot;/&gt;&lt;property id=&quot;20307&quot; value=&quot;448&quot;/&gt;&lt;/object&gt;&lt;object type=&quot;3&quot; unique_id=&quot;27621&quot;&gt;&lt;property id=&quot;20148&quot; value=&quot;5&quot;/&gt;&lt;property id=&quot;20300&quot; value=&quot;Slide 26 - &amp;quot;The Results Windows&amp;quot;&quot;/&gt;&lt;property id=&quot;20307&quot; value=&quot;440&quot;/&gt;&lt;/object&gt;&lt;object type=&quot;3&quot; unique_id=&quot;27622&quot;&gt;&lt;property id=&quot;20148&quot; value=&quot;5&quot;/&gt;&lt;property id=&quot;20300&quot; value=&quot;Slide 27 - &amp;quot;The Results Windows&amp;quot;&quot;/&gt;&lt;property id=&quot;20307&quot; value=&quot;441&quot;/&gt;&lt;/object&gt;&lt;object type=&quot;3&quot; unique_id=&quot;27623&quot;&gt;&lt;property id=&quot;20148&quot; value=&quot;5&quot;/&gt;&lt;property id=&quot;20300&quot; value=&quot;Slide 28 - &amp;quot;The Results Windows&amp;quot;&quot;/&gt;&lt;property id=&quot;20307&quot; value=&quot;442&quot;/&gt;&lt;/object&gt;&lt;object type=&quot;3&quot; unique_id=&quot;27624&quot;&gt;&lt;property id=&quot;20148&quot; value=&quot;5&quot;/&gt;&lt;property id=&quot;20300&quot; value=&quot;Slide 29 - &amp;quot;Session 3: Viewing and Analyzing Statistics&amp;quot;&quot;/&gt;&lt;property id=&quot;20307&quot; value=&quot;443&quot;/&gt;&lt;/object&gt;&lt;object type=&quot;3&quot; unique_id=&quot;27625&quot;&gt;&lt;property id=&quot;20148&quot; value=&quot;5&quot;/&gt;&lt;property id=&quot;20300&quot; value=&quot;Slide 30 - &amp;quot;Session 3: Viewing and Analyzing Statistics&amp;quot;&quot;/&gt;&lt;property id=&quot;20307&quot; value=&quot;449&quot;/&gt;&lt;/object&gt;&lt;object type=&quot;3&quot; unique_id=&quot;27626&quot;&gt;&lt;property id=&quot;20148&quot; value=&quot;5&quot;/&gt;&lt;property id=&quot;20300&quot; value=&quot;Slide 31 - &amp;quot;Session 4: Working with Lesson editor&amp;quot;&quot;/&gt;&lt;property id=&quot;20307&quot; value=&quot;444&quot;/&gt;&lt;/object&gt;&lt;object type=&quot;3&quot; unique_id=&quot;27627&quot;&gt;&lt;property id=&quot;20148&quot; value=&quot;5&quot;/&gt;&lt;property id=&quot;20300&quot; value=&quot;Slide 32 - &amp;quot;Session 4: Working with Lesson editor&amp;quot;&quot;/&gt;&lt;property id=&quot;20307&quot; value=&quot;450&quot;/&gt;&lt;/object&gt;&lt;object type=&quot;3&quot; unique_id=&quot;27628&quot;&gt;&lt;property id=&quot;20148&quot; value=&quot;5&quot;/&gt;&lt;property id=&quot;20300&quot; value=&quot;Slide 33 - &amp;quot;Creating a New Course&amp;quot;&quot;/&gt;&lt;property id=&quot;20307&quot; value=&quot;445&quot;/&gt;&lt;/object&gt;&lt;object type=&quot;3&quot; unique_id=&quot;27629&quot;&gt;&lt;property id=&quot;20148&quot; value=&quot;5&quot;/&gt;&lt;property id=&quot;20300&quot; value=&quot;Slide 34 - &amp;quot;Creating a New Course&amp;quot;&quot;/&gt;&lt;property id=&quot;20307&quot; value=&quot;446&quot;/&gt;&lt;/object&gt;&lt;object type=&quot;3&quot; unique_id=&quot;27630&quot;&gt;&lt;property id=&quot;20148&quot; value=&quot;5&quot;/&gt;&lt;property id=&quot;20300&quot; value=&quot;Slide 35 - &amp;quot;Adding an Existing Course&amp;quot;&quot;/&gt;&lt;property id=&quot;20307&quot; value=&quot;451&quot;/&gt;&lt;/object&gt;&lt;object type=&quot;3&quot; unique_id=&quot;27632&quot;&gt;&lt;property id=&quot;20148&quot; value=&quot;5&quot;/&gt;&lt;property id=&quot;20300&quot; value=&quot;Slide 36 - &amp;quot;Creating and Adding a New Lesson&amp;quot;&quot;/&gt;&lt;property id=&quot;20307&quot; value=&quot;452&quot;/&gt;&lt;/object&gt;&lt;object type=&quot;3&quot; unique_id=&quot;27633&quot;&gt;&lt;property id=&quot;20148&quot; value=&quot;5&quot;/&gt;&lt;property id=&quot;20300&quot; value=&quot;Slide 37 - &amp;quot;Creating and Adding a New Lesson&amp;quot;&quot;/&gt;&lt;property id=&quot;20307&quot; value=&quot;453&quot;/&gt;&lt;/object&gt;&lt;object type=&quot;3&quot; unique_id=&quot;27634&quot;&gt;&lt;property id=&quot;20148&quot; value=&quot;5&quot;/&gt;&lt;property id=&quot;20300&quot; value=&quot;Slide 38 - &amp;quot;Creating and Adding a New Lesson&amp;quot;&quot;/&gt;&lt;property id=&quot;20307&quot; value=&quot;454&quot;/&gt;&lt;/object&gt;&lt;object type=&quot;3&quot; unique_id=&quot;27635&quot;&gt;&lt;property id=&quot;20148&quot; value=&quot;5&quot;/&gt;&lt;property id=&quot;20300&quot; value=&quot;Slide 39 - &amp;quot;Saving a Course and Lesson&amp;quot;&quot;/&gt;&lt;property id=&quot;20307&quot; value=&quot;456&quot;/&gt;&lt;/object&gt;&lt;object type=&quot;3&quot; unique_id=&quot;27636&quot;&gt;&lt;property id=&quot;20148&quot; value=&quot;5&quot;/&gt;&lt;property id=&quot;20300&quot; value=&quot;Slide 40&quot;/&gt;&lt;property id=&quot;20307&quot; value=&quot;411&quot;/&gt;&lt;/object&gt;&lt;/object&gt;&lt;object type=&quot;8&quot; unique_id=&quot;1008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3338</TotalTime>
  <Words>3717</Words>
  <Application>Microsoft Office PowerPoint</Application>
  <PresentationFormat>On-screen Show (4:3)</PresentationFormat>
  <Paragraphs>406</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Mastering Typing</vt:lpstr>
      <vt:lpstr>Learning Objectives</vt:lpstr>
      <vt:lpstr>Introduction</vt:lpstr>
      <vt:lpstr>Session 1: Basics of Touch Typing</vt:lpstr>
      <vt:lpstr>Session 1: Basics of Touch Typing</vt:lpstr>
      <vt:lpstr>Positioning of Hands</vt:lpstr>
      <vt:lpstr>Positioning of Hands</vt:lpstr>
      <vt:lpstr>Correct Posture for Typing</vt:lpstr>
      <vt:lpstr>Practicing Typing Words</vt:lpstr>
      <vt:lpstr>Practicing Typing Words</vt:lpstr>
      <vt:lpstr>Practicing Typing Words</vt:lpstr>
      <vt:lpstr>Practicing Typing Words</vt:lpstr>
      <vt:lpstr>Practicing Typing Words</vt:lpstr>
      <vt:lpstr>Practicing Typing Words</vt:lpstr>
      <vt:lpstr>Practicing Typing Words</vt:lpstr>
      <vt:lpstr>Practicing Typing Words</vt:lpstr>
      <vt:lpstr>Practicing Typing Words</vt:lpstr>
      <vt:lpstr>Practicing Typing Words</vt:lpstr>
      <vt:lpstr>Practicing Typing Words</vt:lpstr>
      <vt:lpstr>Session 2: RapidTyping – A Software for Touch Typing</vt:lpstr>
      <vt:lpstr>User Interface of RapidTyping Application</vt:lpstr>
      <vt:lpstr>Practicing Typing in RapidTyping</vt:lpstr>
      <vt:lpstr>Selecting a Course in RapidTyping</vt:lpstr>
      <vt:lpstr>Begin a Lesson in RapidTyping</vt:lpstr>
      <vt:lpstr>Begin a Lesson in RapidTyping</vt:lpstr>
      <vt:lpstr>Begin a Lesson in RapidTyping</vt:lpstr>
      <vt:lpstr>Begin a Lesson in RapidTyping</vt:lpstr>
      <vt:lpstr>The Results Windows</vt:lpstr>
      <vt:lpstr>The Results Windows</vt:lpstr>
      <vt:lpstr>The Results Windows</vt:lpstr>
      <vt:lpstr>Session 3: Viewing and Analyzing Statistics</vt:lpstr>
      <vt:lpstr>Session 3: Viewing and Analyzing Statistics</vt:lpstr>
      <vt:lpstr>Session 4: Working with Lesson editor</vt:lpstr>
      <vt:lpstr>Session 4: Working with Lesson editor</vt:lpstr>
      <vt:lpstr>Creating a New Course</vt:lpstr>
      <vt:lpstr>Creating a New Course</vt:lpstr>
      <vt:lpstr>Adding an Existing Course</vt:lpstr>
      <vt:lpstr>Creating and Adding a New Lesson</vt:lpstr>
      <vt:lpstr>Creating and Adding a New Lesson</vt:lpstr>
      <vt:lpstr>Creating and Adding a New Lesson</vt:lpstr>
      <vt:lpstr>Saving a Course and Lesson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Charu</dc:creator>
  <cp:lastModifiedBy>Charu</cp:lastModifiedBy>
  <cp:revision>1370</cp:revision>
  <dcterms:created xsi:type="dcterms:W3CDTF">2019-01-09T09:17:04Z</dcterms:created>
  <dcterms:modified xsi:type="dcterms:W3CDTF">2019-03-16T10:58:42Z</dcterms:modified>
</cp:coreProperties>
</file>