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334" r:id="rId4"/>
    <p:sldId id="380" r:id="rId5"/>
    <p:sldId id="412" r:id="rId6"/>
    <p:sldId id="413" r:id="rId7"/>
    <p:sldId id="438" r:id="rId8"/>
    <p:sldId id="415" r:id="rId9"/>
    <p:sldId id="416" r:id="rId10"/>
    <p:sldId id="417" r:id="rId11"/>
    <p:sldId id="418" r:id="rId12"/>
    <p:sldId id="440" r:id="rId13"/>
    <p:sldId id="420" r:id="rId14"/>
    <p:sldId id="421" r:id="rId15"/>
    <p:sldId id="493" r:id="rId16"/>
    <p:sldId id="422" r:id="rId17"/>
    <p:sldId id="423" r:id="rId18"/>
    <p:sldId id="425" r:id="rId19"/>
    <p:sldId id="444" r:id="rId20"/>
    <p:sldId id="426" r:id="rId21"/>
    <p:sldId id="445" r:id="rId22"/>
    <p:sldId id="427" r:id="rId23"/>
    <p:sldId id="494" r:id="rId24"/>
    <p:sldId id="431" r:id="rId25"/>
    <p:sldId id="432" r:id="rId26"/>
    <p:sldId id="434" r:id="rId27"/>
    <p:sldId id="435" r:id="rId28"/>
    <p:sldId id="448" r:id="rId29"/>
    <p:sldId id="449" r:id="rId30"/>
    <p:sldId id="450" r:id="rId31"/>
    <p:sldId id="451" r:id="rId32"/>
    <p:sldId id="452" r:id="rId33"/>
    <p:sldId id="454" r:id="rId34"/>
    <p:sldId id="455" r:id="rId35"/>
    <p:sldId id="456" r:id="rId36"/>
    <p:sldId id="458" r:id="rId37"/>
    <p:sldId id="461" r:id="rId38"/>
    <p:sldId id="462" r:id="rId39"/>
    <p:sldId id="474" r:id="rId40"/>
    <p:sldId id="475" r:id="rId41"/>
    <p:sldId id="464" r:id="rId42"/>
    <p:sldId id="465" r:id="rId43"/>
    <p:sldId id="466" r:id="rId44"/>
    <p:sldId id="468" r:id="rId45"/>
    <p:sldId id="469" r:id="rId46"/>
    <p:sldId id="470" r:id="rId47"/>
    <p:sldId id="471" r:id="rId48"/>
    <p:sldId id="477" r:id="rId49"/>
    <p:sldId id="478" r:id="rId50"/>
    <p:sldId id="495" r:id="rId51"/>
    <p:sldId id="479" r:id="rId52"/>
    <p:sldId id="480" r:id="rId53"/>
    <p:sldId id="484" r:id="rId54"/>
    <p:sldId id="482" r:id="rId55"/>
    <p:sldId id="485" r:id="rId56"/>
    <p:sldId id="486" r:id="rId57"/>
    <p:sldId id="487" r:id="rId58"/>
    <p:sldId id="491" r:id="rId59"/>
    <p:sldId id="488" r:id="rId60"/>
    <p:sldId id="490" r:id="rId61"/>
    <p:sldId id="496" r:id="rId62"/>
    <p:sldId id="411" r:id="rId63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DA"/>
    <a:srgbClr val="0087E2"/>
    <a:srgbClr val="8D0367"/>
    <a:srgbClr val="0094D8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1" autoAdjust="0"/>
    <p:restoredTop sz="98932" autoAdjust="0"/>
  </p:normalViewPr>
  <p:slideViewPr>
    <p:cSldViewPr>
      <p:cViewPr varScale="1">
        <p:scale>
          <a:sx n="71" d="100"/>
          <a:sy n="71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AE9EB-A8C6-4CB3-86B1-3584AA35AB38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7EB95-5F12-4ED4-8739-24E57F3A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1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838201"/>
            <a:ext cx="6324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ound Single Corner Rectangle 6"/>
          <p:cNvSpPr/>
          <p:nvPr userDrawn="1"/>
        </p:nvSpPr>
        <p:spPr>
          <a:xfrm flipV="1">
            <a:off x="0" y="-2"/>
            <a:ext cx="1828800" cy="1371600"/>
          </a:xfrm>
          <a:prstGeom prst="round1Rect">
            <a:avLst/>
          </a:prstGeom>
          <a:solidFill>
            <a:srgbClr val="0087E2"/>
          </a:solidFill>
          <a:ln>
            <a:solidFill>
              <a:srgbClr val="008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ingle Corner Rectangle 7"/>
          <p:cNvSpPr/>
          <p:nvPr userDrawn="1"/>
        </p:nvSpPr>
        <p:spPr>
          <a:xfrm rot="5400000" flipV="1">
            <a:off x="5676899" y="-2857499"/>
            <a:ext cx="609602" cy="6324600"/>
          </a:xfrm>
          <a:prstGeom prst="round1Rect">
            <a:avLst/>
          </a:prstGeom>
          <a:solidFill>
            <a:srgbClr val="0087E2"/>
          </a:solidFill>
          <a:ln>
            <a:solidFill>
              <a:srgbClr val="008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76200"/>
            <a:ext cx="3429000" cy="14938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2B488A-F32F-47C9-B07A-1CF7C464F104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654BCB-365D-4717-9441-0EEAACC0E8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2B488A-F32F-47C9-B07A-1CF7C464F104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654BCB-365D-4717-9441-0EEAACC0E8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66360"/>
          </a:xfrm>
        </p:spPr>
        <p:txBody>
          <a:bodyPr/>
          <a:lstStyle>
            <a:lvl1pPr marL="457200" indent="-457200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Ø"/>
              <a:defRPr sz="2000"/>
            </a:lvl1pPr>
            <a:lvl2pPr marL="731520" indent="-274320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q"/>
              <a:defRPr sz="1700"/>
            </a:lvl2pPr>
            <a:lvl3pPr marL="1143000" indent="-228600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§"/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477008"/>
            <a:ext cx="9144000" cy="66599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1">
                <a:solidFill>
                  <a:srgbClr val="8D036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1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2B488A-F32F-47C9-B07A-1CF7C464F104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654BCB-365D-4717-9441-0EEAACC0E8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76200"/>
            <a:ext cx="3429000" cy="14938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2B488A-F32F-47C9-B07A-1CF7C464F104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654BCB-365D-4717-9441-0EEAACC0E8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76200"/>
            <a:ext cx="3429000" cy="1493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2B488A-F32F-47C9-B07A-1CF7C464F104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654BCB-365D-4717-9441-0EEAACC0E8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76200"/>
            <a:ext cx="3429000" cy="14938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2B488A-F32F-47C9-B07A-1CF7C464F104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654BCB-365D-4717-9441-0EEAACC0E8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6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2B488A-F32F-47C9-B07A-1CF7C464F104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654BCB-365D-4717-9441-0EEAACC0E8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2B488A-F32F-47C9-B07A-1CF7C464F104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654BCB-365D-4717-9441-0EEAACC0E8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2B488A-F32F-47C9-B07A-1CF7C464F104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654BCB-365D-4717-9441-0EEAACC0E8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6400800"/>
            <a:ext cx="944657" cy="39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2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Word Processing (Basic)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Unit 8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76" y="1828800"/>
            <a:ext cx="6784848" cy="41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3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document created in the MS Word application is editable, which means you can make any kind </a:t>
            </a:r>
            <a:r>
              <a:rPr lang="en-US" dirty="0" smtClean="0"/>
              <a:t>of modifications </a:t>
            </a:r>
            <a:r>
              <a:rPr lang="en-US" dirty="0"/>
              <a:t>in 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edit </a:t>
            </a:r>
            <a:r>
              <a:rPr lang="en-US" dirty="0"/>
              <a:t>a </a:t>
            </a:r>
            <a:r>
              <a:rPr lang="en-US" dirty="0" smtClean="0"/>
              <a:t>document, you need to first open a document and then edit the document.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2: Editing and Saving a Document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794" y="2568388"/>
            <a:ext cx="4765013" cy="365760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2590800"/>
            <a:ext cx="3962400" cy="5166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q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can open an existing document by first selecting the document from the desired location and then clicking the </a:t>
            </a:r>
            <a:r>
              <a:rPr lang="en-US" b="1" dirty="0" smtClean="0"/>
              <a:t>Open</a:t>
            </a:r>
            <a:r>
              <a:rPr lang="en-US" dirty="0" smtClean="0"/>
              <a:t> button in the </a:t>
            </a:r>
            <a:r>
              <a:rPr lang="en-US" b="1" dirty="0" smtClean="0"/>
              <a:t>Open</a:t>
            </a:r>
            <a:r>
              <a:rPr lang="en-US" dirty="0" smtClean="0"/>
              <a:t> dialog box, as shown in the given figure.</a:t>
            </a:r>
          </a:p>
          <a:p>
            <a:r>
              <a:rPr lang="en-US" dirty="0" smtClean="0"/>
              <a:t>You can access this dialog box by clicking the </a:t>
            </a:r>
            <a:r>
              <a:rPr lang="en-US" b="1" dirty="0" smtClean="0"/>
              <a:t>File </a:t>
            </a:r>
            <a:r>
              <a:rPr lang="en-US" dirty="0" smtClean="0"/>
              <a:t>tab </a:t>
            </a:r>
            <a:r>
              <a:rPr lang="en-US" dirty="0" smtClean="0">
                <a:latin typeface="Cambria Math"/>
                <a:ea typeface="Cambria Math"/>
              </a:rPr>
              <a:t>and then selecting the  </a:t>
            </a:r>
            <a:r>
              <a:rPr lang="en-US" b="1" dirty="0" smtClean="0"/>
              <a:t>Open </a:t>
            </a:r>
            <a:r>
              <a:rPr lang="en-US" dirty="0" smtClean="0"/>
              <a:t>option from the </a:t>
            </a:r>
            <a:r>
              <a:rPr lang="en-US" b="1" dirty="0" smtClean="0"/>
              <a:t>Backstage </a:t>
            </a:r>
            <a:r>
              <a:rPr lang="en-US" dirty="0" smtClean="0"/>
              <a:t>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0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200" dirty="0"/>
              <a:t>The selected document gets opened, as shown in the given figure.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200" dirty="0"/>
              <a:t>Now, edit the text in the opened document by entering some text in it, as shown in given figure</a:t>
            </a:r>
            <a:r>
              <a:rPr lang="en-US" sz="2200" dirty="0" smtClean="0"/>
              <a:t>.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200" dirty="0" smtClean="0"/>
              <a:t>Now, save the document by using one of the following ways:</a:t>
            </a:r>
            <a:endParaRPr lang="en-US" sz="2200" dirty="0"/>
          </a:p>
          <a:p>
            <a:pPr lvl="1"/>
            <a:r>
              <a:rPr lang="en-US" sz="1800" i="1" dirty="0" smtClean="0"/>
              <a:t>By click </a:t>
            </a:r>
            <a:r>
              <a:rPr lang="en-US" sz="1800" dirty="0" smtClean="0"/>
              <a:t>the </a:t>
            </a:r>
            <a:r>
              <a:rPr lang="en-US" sz="1800" b="1" dirty="0" smtClean="0"/>
              <a:t>File </a:t>
            </a:r>
            <a:r>
              <a:rPr lang="en-US" sz="1800" dirty="0" smtClean="0"/>
              <a:t>tab and then select the </a:t>
            </a:r>
            <a:r>
              <a:rPr lang="en-US" sz="1800" b="1" dirty="0" smtClean="0"/>
              <a:t>Save </a:t>
            </a:r>
            <a:r>
              <a:rPr lang="en-US" sz="1800" dirty="0" smtClean="0"/>
              <a:t>option from the Backstage</a:t>
            </a:r>
            <a:r>
              <a:rPr lang="en-US" sz="1800" b="1" dirty="0" smtClean="0"/>
              <a:t> </a:t>
            </a:r>
            <a:r>
              <a:rPr lang="en-US" sz="1800" dirty="0" smtClean="0"/>
              <a:t>view.</a:t>
            </a:r>
          </a:p>
          <a:p>
            <a:pPr lvl="1"/>
            <a:r>
              <a:rPr lang="en-US" sz="1800" dirty="0" smtClean="0"/>
              <a:t>By pressing the </a:t>
            </a:r>
            <a:r>
              <a:rPr lang="en-US" sz="1800" b="1" dirty="0" smtClean="0"/>
              <a:t>CTRL+S</a:t>
            </a:r>
            <a:r>
              <a:rPr lang="en-US" sz="1800" dirty="0" smtClean="0"/>
              <a:t> keys </a:t>
            </a:r>
          </a:p>
          <a:p>
            <a:pPr lvl="1"/>
            <a:r>
              <a:rPr lang="en-US" sz="1800" dirty="0" smtClean="0"/>
              <a:t>By clicking the </a:t>
            </a:r>
            <a:r>
              <a:rPr lang="en-US" sz="1800" b="1" dirty="0" smtClean="0"/>
              <a:t>Save </a:t>
            </a:r>
            <a:r>
              <a:rPr lang="en-US" sz="1800" dirty="0" smtClean="0"/>
              <a:t>button in the </a:t>
            </a:r>
            <a:r>
              <a:rPr lang="en-US" sz="1800" b="1" dirty="0" smtClean="0"/>
              <a:t>Quick Access Toolbar</a:t>
            </a:r>
            <a:r>
              <a:rPr lang="en-US" sz="1800" dirty="0" smtClean="0"/>
              <a:t>. </a:t>
            </a:r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2: Editing and Saving a Document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2"/>
          <a:stretch/>
        </p:blipFill>
        <p:spPr bwMode="auto">
          <a:xfrm>
            <a:off x="5150224" y="2343912"/>
            <a:ext cx="3733800" cy="230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49"/>
          <a:stretch/>
        </p:blipFill>
        <p:spPr bwMode="auto">
          <a:xfrm>
            <a:off x="914400" y="2343912"/>
            <a:ext cx="3946432" cy="23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7916" y="4663112"/>
            <a:ext cx="2819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Displaying </a:t>
            </a:r>
            <a:r>
              <a:rPr lang="en-US" sz="1300" dirty="0" smtClean="0"/>
              <a:t>the Opened Document</a:t>
            </a:r>
            <a:endParaRPr 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4663112"/>
            <a:ext cx="2819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Displaying </a:t>
            </a:r>
            <a:r>
              <a:rPr lang="en-US" sz="1300" dirty="0" smtClean="0"/>
              <a:t>the Document after Editing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5192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user Interface of MS Word 2010 is shown in </a:t>
            </a:r>
            <a:r>
              <a:rPr lang="en-US" dirty="0" smtClean="0"/>
              <a:t>the following figure: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3: Identifying Elements of User Interface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599"/>
            <a:ext cx="7239000" cy="46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Home tab contains all the basic editing and formatting commands, such as font size, font </a:t>
            </a:r>
            <a:r>
              <a:rPr lang="en-US" dirty="0" smtClean="0"/>
              <a:t>face; alignment </a:t>
            </a:r>
            <a:r>
              <a:rPr lang="en-US" dirty="0"/>
              <a:t>of the text, namely, left, right, center and justify; bullets; styles; indent settings; and sort.</a:t>
            </a:r>
          </a:p>
          <a:p>
            <a:r>
              <a:rPr lang="en-US" dirty="0"/>
              <a:t>These commands are clubbed to form groups and these groups are further clubbed to form tabs. </a:t>
            </a:r>
            <a:endParaRPr lang="en-US" dirty="0" smtClean="0"/>
          </a:p>
          <a:p>
            <a:r>
              <a:rPr lang="en-US" dirty="0" smtClean="0"/>
              <a:t>The Home </a:t>
            </a:r>
            <a:r>
              <a:rPr lang="en-US" dirty="0"/>
              <a:t>tab in MS Word 2010 is shown in </a:t>
            </a:r>
            <a:r>
              <a:rPr lang="en-US" dirty="0" smtClean="0"/>
              <a:t>the following figure: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Home tab </a:t>
            </a:r>
            <a:r>
              <a:rPr lang="en-US" dirty="0" smtClean="0"/>
              <a:t>also contains </a:t>
            </a:r>
            <a:r>
              <a:rPr lang="en-US" dirty="0"/>
              <a:t>various groups and these groups have </a:t>
            </a:r>
            <a:r>
              <a:rPr lang="en-US" dirty="0" smtClean="0"/>
              <a:t>their respective </a:t>
            </a:r>
            <a:r>
              <a:rPr lang="en-US" dirty="0"/>
              <a:t>purpose to perform certain actions in a document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These groups are Clipboard, Font, Paragraph, Styles and Editing.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Exploring Home Tab in Ribbon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3581400"/>
            <a:ext cx="801806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7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</a:t>
            </a:r>
            <a:r>
              <a:rPr lang="en-US" dirty="0"/>
              <a:t>make the text bold, italic </a:t>
            </a:r>
            <a:r>
              <a:rPr lang="en-US" dirty="0" smtClean="0"/>
              <a:t>or </a:t>
            </a:r>
            <a:r>
              <a:rPr lang="en-US" dirty="0"/>
              <a:t>underline text in a </a:t>
            </a:r>
            <a:r>
              <a:rPr lang="en-US" dirty="0" smtClean="0"/>
              <a:t>document by selecting the text on which you want to apply bold, italic or underline and then clicking the </a:t>
            </a:r>
            <a:r>
              <a:rPr lang="en-US" b="1" dirty="0" smtClean="0"/>
              <a:t>Bold</a:t>
            </a:r>
            <a:r>
              <a:rPr lang="en-US" dirty="0" smtClean="0"/>
              <a:t> (B), </a:t>
            </a:r>
            <a:r>
              <a:rPr lang="en-US" b="1" dirty="0" smtClean="0"/>
              <a:t>Italic</a:t>
            </a:r>
            <a:r>
              <a:rPr lang="en-US" dirty="0" smtClean="0"/>
              <a:t> (I) or </a:t>
            </a:r>
            <a:r>
              <a:rPr lang="en-US" b="1" dirty="0" smtClean="0"/>
              <a:t>Underline</a:t>
            </a:r>
            <a:r>
              <a:rPr lang="en-US" dirty="0" smtClean="0"/>
              <a:t> (U) button </a:t>
            </a:r>
            <a:r>
              <a:rPr lang="en-US" dirty="0"/>
              <a:t>under the </a:t>
            </a:r>
            <a:r>
              <a:rPr lang="en-US" b="1" dirty="0"/>
              <a:t>Font</a:t>
            </a:r>
            <a:r>
              <a:rPr lang="en-US" dirty="0"/>
              <a:t> group of the </a:t>
            </a:r>
            <a:r>
              <a:rPr lang="en-US" b="1" dirty="0"/>
              <a:t>Home</a:t>
            </a:r>
            <a:r>
              <a:rPr lang="en-US" dirty="0"/>
              <a:t> </a:t>
            </a:r>
            <a:r>
              <a:rPr lang="en-US" dirty="0" smtClean="0"/>
              <a:t>tab. </a:t>
            </a:r>
          </a:p>
          <a:p>
            <a:r>
              <a:rPr lang="en-US" dirty="0" smtClean="0"/>
              <a:t>The following figure shows the bold text: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77008"/>
            <a:ext cx="9144000" cy="81839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82DA"/>
                </a:solidFill>
              </a:rPr>
              <a:t>Session 4: Formatting a </a:t>
            </a:r>
            <a:r>
              <a:rPr lang="en-US" dirty="0" smtClean="0">
                <a:solidFill>
                  <a:srgbClr val="0082DA"/>
                </a:solidFill>
              </a:rPr>
              <a:t>Document- Bold</a:t>
            </a:r>
            <a:r>
              <a:rPr lang="en-US" dirty="0">
                <a:solidFill>
                  <a:srgbClr val="0082DA"/>
                </a:solidFill>
              </a:rPr>
              <a:t>, Italics </a:t>
            </a:r>
            <a:r>
              <a:rPr lang="en-US" dirty="0" smtClean="0">
                <a:solidFill>
                  <a:srgbClr val="0082DA"/>
                </a:solidFill>
              </a:rPr>
              <a:t>&amp;</a:t>
            </a:r>
            <a:r>
              <a:rPr lang="en-US" dirty="0">
                <a:solidFill>
                  <a:srgbClr val="0082DA"/>
                </a:solidFill>
              </a:rPr>
              <a:t> </a:t>
            </a:r>
            <a:r>
              <a:rPr lang="en-US" dirty="0" smtClean="0">
                <a:solidFill>
                  <a:srgbClr val="0082DA"/>
                </a:solidFill>
              </a:rPr>
              <a:t>Underline</a:t>
            </a:r>
            <a:endParaRPr lang="en-US" dirty="0">
              <a:solidFill>
                <a:srgbClr val="0082DA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7114893" cy="264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4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figure shows the italicized </a:t>
            </a:r>
            <a:r>
              <a:rPr lang="en-US" dirty="0" smtClean="0"/>
              <a:t>text: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following figure shows the </a:t>
            </a:r>
            <a:r>
              <a:rPr lang="en-US" dirty="0" smtClean="0"/>
              <a:t>underlined text:</a:t>
            </a:r>
            <a:endParaRPr lang="en-US" dirty="0"/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77008"/>
            <a:ext cx="9144000" cy="81839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82DA"/>
                </a:solidFill>
              </a:rPr>
              <a:t>Session 4: Formatting a </a:t>
            </a:r>
            <a:r>
              <a:rPr lang="en-US" dirty="0" smtClean="0">
                <a:solidFill>
                  <a:srgbClr val="0082DA"/>
                </a:solidFill>
              </a:rPr>
              <a:t>Document- Bold</a:t>
            </a:r>
            <a:r>
              <a:rPr lang="en-US" dirty="0">
                <a:solidFill>
                  <a:srgbClr val="0082DA"/>
                </a:solidFill>
              </a:rPr>
              <a:t>, Italics </a:t>
            </a:r>
            <a:r>
              <a:rPr lang="en-US" dirty="0" smtClean="0">
                <a:solidFill>
                  <a:srgbClr val="0082DA"/>
                </a:solidFill>
              </a:rPr>
              <a:t>&amp;</a:t>
            </a:r>
            <a:r>
              <a:rPr lang="en-US" dirty="0">
                <a:solidFill>
                  <a:srgbClr val="0082DA"/>
                </a:solidFill>
              </a:rPr>
              <a:t> </a:t>
            </a:r>
            <a:r>
              <a:rPr lang="en-US" dirty="0" smtClean="0">
                <a:solidFill>
                  <a:srgbClr val="0082DA"/>
                </a:solidFill>
              </a:rPr>
              <a:t>Underline</a:t>
            </a:r>
            <a:endParaRPr lang="en-US" dirty="0">
              <a:solidFill>
                <a:srgbClr val="0082DA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48608"/>
            <a:ext cx="6438900" cy="212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7620000" cy="176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1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41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MS Word contains built-in dictionaries that allow you to carry out automatic spelling and </a:t>
            </a:r>
            <a:r>
              <a:rPr lang="en-US" dirty="0" smtClean="0"/>
              <a:t>grammar checks </a:t>
            </a:r>
            <a:r>
              <a:rPr lang="en-US" dirty="0"/>
              <a:t>in a document.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check spelling errors in a </a:t>
            </a:r>
            <a:r>
              <a:rPr lang="en-US" dirty="0" smtClean="0"/>
              <a:t>document, you need to click</a:t>
            </a:r>
            <a:r>
              <a:rPr lang="en-US" i="1" dirty="0" smtClean="0"/>
              <a:t> </a:t>
            </a:r>
            <a:r>
              <a:rPr lang="en-US" dirty="0"/>
              <a:t>the </a:t>
            </a:r>
            <a:r>
              <a:rPr lang="en-US" b="1" dirty="0" smtClean="0"/>
              <a:t>Spelling </a:t>
            </a:r>
            <a:r>
              <a:rPr lang="en-US" b="1" dirty="0"/>
              <a:t>&amp; Grammar </a:t>
            </a:r>
            <a:r>
              <a:rPr lang="en-US" dirty="0" smtClean="0"/>
              <a:t>button in the </a:t>
            </a:r>
            <a:r>
              <a:rPr lang="en-US" b="1" dirty="0" smtClean="0"/>
              <a:t>Proofing</a:t>
            </a:r>
            <a:r>
              <a:rPr lang="en-US" dirty="0" smtClean="0"/>
              <a:t> group of the</a:t>
            </a:r>
            <a:r>
              <a:rPr lang="en-US" b="1" dirty="0" smtClean="0"/>
              <a:t> </a:t>
            </a:r>
            <a:r>
              <a:rPr lang="en-US" b="1" dirty="0"/>
              <a:t>Review </a:t>
            </a:r>
            <a:r>
              <a:rPr lang="en-US" dirty="0" smtClean="0"/>
              <a:t>tab, as shown in the following figure: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700" dirty="0"/>
          </a:p>
          <a:p>
            <a:pPr lvl="1"/>
            <a:endParaRPr lang="en-US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Now, the </a:t>
            </a:r>
            <a:r>
              <a:rPr lang="en-US" sz="2000" b="1" dirty="0"/>
              <a:t>Spelling </a:t>
            </a:r>
            <a:r>
              <a:rPr lang="en-US" sz="2000" b="1" dirty="0" smtClean="0"/>
              <a:t>and </a:t>
            </a:r>
            <a:r>
              <a:rPr lang="en-US" sz="2000" b="1" dirty="0"/>
              <a:t>Grammar </a:t>
            </a:r>
            <a:r>
              <a:rPr lang="en-US" sz="2000" dirty="0"/>
              <a:t>dialog box appears. It shows some suggestions of correct words for the wrong word.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To correct the word, the Spelling And Grammar dialog box offers the following options:</a:t>
            </a:r>
          </a:p>
          <a:p>
            <a:pPr lvl="1"/>
            <a:r>
              <a:rPr lang="en-US" dirty="0"/>
              <a:t>You can click any suggested word and then the </a:t>
            </a:r>
            <a:r>
              <a:rPr lang="en-US" b="1" dirty="0"/>
              <a:t>Change</a:t>
            </a:r>
            <a:r>
              <a:rPr lang="en-US" dirty="0"/>
              <a:t> button.</a:t>
            </a:r>
          </a:p>
          <a:p>
            <a:pPr lvl="1"/>
            <a:r>
              <a:rPr lang="en-US" dirty="0"/>
              <a:t>You can edit the sentence under </a:t>
            </a:r>
            <a:r>
              <a:rPr lang="en-US" b="1" dirty="0"/>
              <a:t>Not in Dictionary </a:t>
            </a:r>
            <a:r>
              <a:rPr lang="en-US" dirty="0"/>
              <a:t>text area and then click the </a:t>
            </a:r>
            <a:r>
              <a:rPr lang="en-US" b="1" dirty="0"/>
              <a:t>Change</a:t>
            </a:r>
            <a:r>
              <a:rPr lang="en-US" dirty="0"/>
              <a:t> button to accept this editing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You can also add the new word in the dictionary by clicking the </a:t>
            </a:r>
            <a:r>
              <a:rPr lang="en-US" b="1" dirty="0"/>
              <a:t>Add to Dictionary </a:t>
            </a:r>
            <a:r>
              <a:rPr lang="en-US" dirty="0"/>
              <a:t>button.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5: Checking Spelling in a Document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2819400"/>
            <a:ext cx="7439025" cy="109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2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3383280" cy="5486400"/>
          </a:xfrm>
        </p:spPr>
        <p:txBody>
          <a:bodyPr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The </a:t>
            </a:r>
            <a:r>
              <a:rPr lang="en-US" sz="2000" dirty="0" smtClean="0"/>
              <a:t>given figure </a:t>
            </a:r>
            <a:r>
              <a:rPr lang="en-US" sz="2000" dirty="0"/>
              <a:t>shows the first suggested word </a:t>
            </a:r>
            <a:r>
              <a:rPr lang="en-US" sz="2000" b="1" dirty="0"/>
              <a:t>remove</a:t>
            </a:r>
            <a:r>
              <a:rPr lang="en-US" sz="2000" dirty="0"/>
              <a:t> to correct the </a:t>
            </a:r>
            <a:r>
              <a:rPr lang="en-US" sz="2000" dirty="0" smtClean="0"/>
              <a:t>spelling.</a:t>
            </a: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misspelt word gets corrected in the document and a Microsoft Word message box appears.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Click the </a:t>
            </a:r>
            <a:r>
              <a:rPr lang="en-US" sz="2000" b="1" dirty="0"/>
              <a:t>OK</a:t>
            </a:r>
            <a:r>
              <a:rPr lang="en-US" sz="2000" dirty="0"/>
              <a:t> button in the Microsoft Word message box to close </a:t>
            </a:r>
            <a:r>
              <a:rPr lang="en-US" sz="2000" dirty="0" smtClean="0"/>
              <a:t>it, as shown in the given figure.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5: Checking Spelling in a Document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1"/>
          <a:stretch/>
        </p:blipFill>
        <p:spPr bwMode="auto">
          <a:xfrm>
            <a:off x="3680822" y="1309913"/>
            <a:ext cx="5303520" cy="248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1"/>
          <a:stretch/>
        </p:blipFill>
        <p:spPr bwMode="auto">
          <a:xfrm>
            <a:off x="3688080" y="4190999"/>
            <a:ext cx="5303520" cy="163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 Word allows you to carry out automatic grammar check to correct language errors in a document. </a:t>
            </a:r>
            <a:endParaRPr lang="en-US" dirty="0" smtClean="0"/>
          </a:p>
          <a:p>
            <a:r>
              <a:rPr lang="en-US" dirty="0" smtClean="0"/>
              <a:t>It contains </a:t>
            </a:r>
            <a:r>
              <a:rPr lang="en-US" dirty="0"/>
              <a:t>built-in dictionaries that help spell check a document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</a:t>
            </a:r>
            <a:r>
              <a:rPr lang="en-US" dirty="0"/>
              <a:t>check grammar in the </a:t>
            </a:r>
            <a:r>
              <a:rPr lang="en-US" dirty="0" smtClean="0"/>
              <a:t>document, </a:t>
            </a:r>
            <a:r>
              <a:rPr lang="en-US" dirty="0"/>
              <a:t>you need to click</a:t>
            </a:r>
            <a:r>
              <a:rPr lang="en-US" i="1" dirty="0"/>
              <a:t> </a:t>
            </a:r>
            <a:r>
              <a:rPr lang="en-US" dirty="0"/>
              <a:t>the </a:t>
            </a:r>
            <a:r>
              <a:rPr lang="en-US" b="1" dirty="0"/>
              <a:t>Spelling &amp; Grammar </a:t>
            </a:r>
            <a:r>
              <a:rPr lang="en-US" dirty="0"/>
              <a:t>button in the </a:t>
            </a:r>
            <a:r>
              <a:rPr lang="en-US" b="1" dirty="0"/>
              <a:t>Proofing</a:t>
            </a:r>
            <a:r>
              <a:rPr lang="en-US" dirty="0"/>
              <a:t> group of the</a:t>
            </a:r>
            <a:r>
              <a:rPr lang="en-US" b="1" dirty="0"/>
              <a:t> Review </a:t>
            </a:r>
            <a:r>
              <a:rPr lang="en-US" dirty="0"/>
              <a:t>tab, </a:t>
            </a:r>
            <a:endParaRPr lang="en-US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Now</a:t>
            </a:r>
            <a:r>
              <a:rPr lang="en-US" sz="2000" dirty="0"/>
              <a:t>, the </a:t>
            </a:r>
            <a:r>
              <a:rPr lang="en-US" sz="2000" b="1" dirty="0"/>
              <a:t>Spelling </a:t>
            </a:r>
            <a:r>
              <a:rPr lang="en-US" sz="2000" b="1" dirty="0" smtClean="0"/>
              <a:t>and </a:t>
            </a:r>
            <a:r>
              <a:rPr lang="en-US" sz="2000" b="1" dirty="0"/>
              <a:t>Grammar </a:t>
            </a:r>
            <a:r>
              <a:rPr lang="en-US" sz="2000" dirty="0"/>
              <a:t>dialog box appears. </a:t>
            </a:r>
            <a:r>
              <a:rPr lang="en-US" sz="2000" dirty="0" smtClean="0"/>
              <a:t>It shows </a:t>
            </a:r>
            <a:r>
              <a:rPr lang="en-US" sz="2000" dirty="0"/>
              <a:t>some suggestions of correct words for the wrong word such as </a:t>
            </a:r>
            <a:r>
              <a:rPr lang="en-US" sz="2000" b="1" dirty="0"/>
              <a:t>helps</a:t>
            </a:r>
            <a:r>
              <a:rPr lang="en-US" sz="2000" dirty="0"/>
              <a:t>, as shown in </a:t>
            </a:r>
            <a:r>
              <a:rPr lang="en-US" sz="2000" dirty="0" smtClean="0"/>
              <a:t>following figure</a:t>
            </a:r>
            <a:r>
              <a:rPr lang="en-US" sz="2000" dirty="0"/>
              <a:t>: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6: Checking Grammar and Using Thesaurus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1"/>
          <a:stretch/>
        </p:blipFill>
        <p:spPr bwMode="auto">
          <a:xfrm>
            <a:off x="1574556" y="4038599"/>
            <a:ext cx="5994888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32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Now, select </a:t>
            </a:r>
            <a:r>
              <a:rPr lang="en-US" sz="2000" dirty="0"/>
              <a:t>any suggested word and click the </a:t>
            </a:r>
            <a:r>
              <a:rPr lang="en-US" sz="2000" b="1" dirty="0"/>
              <a:t>Change</a:t>
            </a:r>
            <a:r>
              <a:rPr lang="en-US" sz="2000" dirty="0"/>
              <a:t> </a:t>
            </a:r>
            <a:r>
              <a:rPr lang="en-US" sz="2000" dirty="0" smtClean="0"/>
              <a:t>button in the </a:t>
            </a:r>
            <a:r>
              <a:rPr lang="en-US" sz="2000" b="1" dirty="0" smtClean="0"/>
              <a:t>Spelling and </a:t>
            </a:r>
            <a:r>
              <a:rPr lang="en-US" sz="2000" b="1" dirty="0"/>
              <a:t>Grammar </a:t>
            </a:r>
            <a:r>
              <a:rPr lang="en-US" sz="2000" dirty="0"/>
              <a:t>dialog box </a:t>
            </a:r>
            <a:r>
              <a:rPr lang="en-US" sz="2000" dirty="0" smtClean="0"/>
              <a:t>.</a:t>
            </a: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The </a:t>
            </a:r>
            <a:r>
              <a:rPr lang="en-US" sz="2000" dirty="0" smtClean="0"/>
              <a:t>grammar of the sentence gets </a:t>
            </a:r>
            <a:r>
              <a:rPr lang="en-US" sz="2000" dirty="0"/>
              <a:t>corrected in the </a:t>
            </a:r>
            <a:r>
              <a:rPr lang="en-US" sz="2000" dirty="0" smtClean="0"/>
              <a:t>document, as shown in the following figure:</a:t>
            </a: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6: Checking Grammar and Using Thesaurus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762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9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/>
              <a:t>This Unit Covers: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Basics </a:t>
            </a:r>
            <a:r>
              <a:rPr lang="en-US" dirty="0"/>
              <a:t>of Word Processor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Introduction to MS </a:t>
            </a:r>
            <a:r>
              <a:rPr lang="en-US" dirty="0"/>
              <a:t>Word 2010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User </a:t>
            </a:r>
            <a:r>
              <a:rPr lang="en-US" dirty="0"/>
              <a:t>Interface </a:t>
            </a:r>
            <a:r>
              <a:rPr lang="en-US" dirty="0" smtClean="0"/>
              <a:t>of MS </a:t>
            </a:r>
            <a:r>
              <a:rPr lang="en-US" dirty="0"/>
              <a:t>Word 2010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Spell </a:t>
            </a:r>
            <a:r>
              <a:rPr lang="en-US" dirty="0"/>
              <a:t>and Grammar Check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Document </a:t>
            </a:r>
            <a:r>
              <a:rPr lang="en-US" dirty="0"/>
              <a:t>Editing </a:t>
            </a:r>
            <a:r>
              <a:rPr lang="en-US" dirty="0" smtClean="0"/>
              <a:t>and Formatting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Bullets </a:t>
            </a:r>
            <a:r>
              <a:rPr lang="en-US" dirty="0"/>
              <a:t>and Numbering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Creating </a:t>
            </a:r>
            <a:r>
              <a:rPr lang="en-US" dirty="0"/>
              <a:t>Tables </a:t>
            </a:r>
            <a:r>
              <a:rPr lang="en-US" dirty="0" smtClean="0"/>
              <a:t>in MS </a:t>
            </a:r>
            <a:r>
              <a:rPr lang="en-US" dirty="0"/>
              <a:t>Word 2010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Different </a:t>
            </a:r>
            <a:r>
              <a:rPr lang="en-US" dirty="0"/>
              <a:t>Views of </a:t>
            </a:r>
            <a:r>
              <a:rPr lang="en-US" dirty="0" smtClean="0"/>
              <a:t>a Document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Printing </a:t>
            </a:r>
            <a:r>
              <a:rPr lang="en-US" dirty="0"/>
              <a:t>a Document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Adding </a:t>
            </a:r>
            <a:r>
              <a:rPr lang="en-US" dirty="0"/>
              <a:t>Borders </a:t>
            </a:r>
            <a:r>
              <a:rPr lang="en-US" dirty="0" smtClean="0"/>
              <a:t>and Shades </a:t>
            </a:r>
            <a:r>
              <a:rPr lang="en-US" dirty="0"/>
              <a:t>in a Document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82DA"/>
                </a:solidFill>
              </a:rPr>
              <a:t>Learning Objectives</a:t>
            </a:r>
            <a:endParaRPr lang="en-US" dirty="0">
              <a:solidFill>
                <a:srgbClr val="0082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5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</a:t>
            </a:r>
            <a:r>
              <a:rPr lang="en-US" dirty="0"/>
              <a:t>you are writing a paragraph and need an appropriate word with similar meaning to the </a:t>
            </a:r>
            <a:r>
              <a:rPr lang="en-US" dirty="0" smtClean="0"/>
              <a:t>word that </a:t>
            </a:r>
            <a:r>
              <a:rPr lang="en-US" dirty="0"/>
              <a:t>you want to use in the paragraph.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such a case, you can use thesaurus to find synonyms (</a:t>
            </a:r>
            <a:r>
              <a:rPr lang="en-US" dirty="0" smtClean="0"/>
              <a:t>different words </a:t>
            </a:r>
            <a:r>
              <a:rPr lang="en-US" dirty="0"/>
              <a:t>with the same meaning) and antonyms (words with the opposite meaning) of the word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</a:t>
            </a:r>
            <a:r>
              <a:rPr lang="en-US" dirty="0"/>
              <a:t>use thesaurus in the </a:t>
            </a:r>
            <a:r>
              <a:rPr lang="en-US" dirty="0" smtClean="0"/>
              <a:t>document, you need to select </a:t>
            </a:r>
            <a:r>
              <a:rPr lang="en-US" dirty="0"/>
              <a:t>the word on which you want to apply </a:t>
            </a:r>
            <a:r>
              <a:rPr lang="en-US" dirty="0" smtClean="0"/>
              <a:t>thesaurus</a:t>
            </a:r>
            <a:r>
              <a:rPr lang="en-US" b="1" dirty="0" smtClean="0"/>
              <a:t> </a:t>
            </a:r>
            <a:r>
              <a:rPr lang="en-US" dirty="0" smtClean="0"/>
              <a:t>and then click </a:t>
            </a:r>
            <a:r>
              <a:rPr lang="en-US" dirty="0"/>
              <a:t>the </a:t>
            </a:r>
            <a:r>
              <a:rPr lang="en-US" b="1" dirty="0"/>
              <a:t>Thesaurus </a:t>
            </a:r>
            <a:r>
              <a:rPr lang="en-US" dirty="0"/>
              <a:t>button </a:t>
            </a:r>
            <a:r>
              <a:rPr lang="en-US" dirty="0" smtClean="0"/>
              <a:t>in the </a:t>
            </a:r>
            <a:r>
              <a:rPr lang="en-US" b="1" dirty="0"/>
              <a:t>Proofing</a:t>
            </a:r>
            <a:r>
              <a:rPr lang="en-US" dirty="0"/>
              <a:t> group of the </a:t>
            </a:r>
            <a:r>
              <a:rPr lang="en-US" b="1" dirty="0"/>
              <a:t>Review</a:t>
            </a:r>
            <a:r>
              <a:rPr lang="en-US" dirty="0"/>
              <a:t> </a:t>
            </a:r>
            <a:r>
              <a:rPr lang="en-US" dirty="0" smtClean="0"/>
              <a:t>tab.</a:t>
            </a:r>
          </a:p>
          <a:p>
            <a:r>
              <a:rPr lang="en-US" dirty="0"/>
              <a:t>Now, the </a:t>
            </a:r>
            <a:r>
              <a:rPr lang="en-US" b="1" dirty="0"/>
              <a:t>Research</a:t>
            </a:r>
            <a:r>
              <a:rPr lang="en-US" dirty="0"/>
              <a:t> task pane appears. </a:t>
            </a:r>
            <a:r>
              <a:rPr lang="en-US" dirty="0" smtClean="0"/>
              <a:t>In </a:t>
            </a:r>
            <a:r>
              <a:rPr lang="en-US" dirty="0"/>
              <a:t>this pane, the list of words similar to the word you are looking for is displayed.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Thesaurus</a:t>
            </a:r>
          </a:p>
        </p:txBody>
      </p:sp>
    </p:spTree>
    <p:extLst>
      <p:ext uri="{BB962C8B-B14F-4D97-AF65-F5344CB8AC3E}">
        <p14:creationId xmlns:p14="http://schemas.microsoft.com/office/powerpoint/2010/main" val="20586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399"/>
            <a:ext cx="8686800" cy="5181601"/>
          </a:xfrm>
        </p:spPr>
        <p:txBody>
          <a:bodyPr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Place </a:t>
            </a:r>
            <a:r>
              <a:rPr lang="en-US" sz="2000" dirty="0"/>
              <a:t>the mouse pointer on the word that you want to insert in the </a:t>
            </a:r>
            <a:r>
              <a:rPr lang="en-US" sz="2000" dirty="0" smtClean="0"/>
              <a:t>document.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Now, click </a:t>
            </a:r>
            <a:r>
              <a:rPr lang="en-US" sz="2000" dirty="0"/>
              <a:t>the arrow of the desired word and then select the </a:t>
            </a:r>
            <a:r>
              <a:rPr lang="en-US" sz="2000" b="1" dirty="0"/>
              <a:t>Insert</a:t>
            </a:r>
            <a:r>
              <a:rPr lang="en-US" sz="2000" dirty="0"/>
              <a:t> </a:t>
            </a:r>
            <a:r>
              <a:rPr lang="en-US" sz="2000" dirty="0" smtClean="0"/>
              <a:t>option from the drop-down list, as shown in the following figure: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Thesaurus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2743200"/>
            <a:ext cx="7040880" cy="270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1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copy and paste some text in a </a:t>
            </a:r>
            <a:r>
              <a:rPr lang="en-US" dirty="0" smtClean="0"/>
              <a:t>document, you need to first select </a:t>
            </a:r>
            <a:r>
              <a:rPr lang="en-US" dirty="0"/>
              <a:t>the text </a:t>
            </a:r>
            <a:r>
              <a:rPr lang="en-US" dirty="0" smtClean="0"/>
              <a:t>that you </a:t>
            </a:r>
            <a:r>
              <a:rPr lang="en-US" dirty="0"/>
              <a:t>want to </a:t>
            </a:r>
            <a:r>
              <a:rPr lang="en-US" b="1" dirty="0" smtClean="0"/>
              <a:t>copy </a:t>
            </a:r>
            <a:r>
              <a:rPr lang="en-US" dirty="0" smtClean="0"/>
              <a:t>and then click </a:t>
            </a:r>
            <a:r>
              <a:rPr lang="en-US" dirty="0"/>
              <a:t>the </a:t>
            </a:r>
            <a:r>
              <a:rPr lang="en-US" b="1" dirty="0"/>
              <a:t>Copy </a:t>
            </a:r>
            <a:r>
              <a:rPr lang="en-US" dirty="0"/>
              <a:t>button </a:t>
            </a:r>
            <a:r>
              <a:rPr lang="en-US" dirty="0" smtClean="0"/>
              <a:t>in the </a:t>
            </a:r>
            <a:r>
              <a:rPr lang="en-US" b="1" dirty="0"/>
              <a:t>Clipboard </a:t>
            </a:r>
            <a:r>
              <a:rPr lang="en-US" dirty="0"/>
              <a:t>group of the </a:t>
            </a:r>
            <a:r>
              <a:rPr lang="en-US" b="1" dirty="0"/>
              <a:t>Home</a:t>
            </a:r>
            <a:r>
              <a:rPr lang="en-US" dirty="0"/>
              <a:t> </a:t>
            </a:r>
            <a:r>
              <a:rPr lang="en-US" dirty="0" smtClean="0"/>
              <a:t>tab, as shown in the following figure: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800" dirty="0"/>
          </a:p>
          <a:p>
            <a:endParaRPr lang="en-US" dirty="0"/>
          </a:p>
          <a:p>
            <a:r>
              <a:rPr lang="en-US" dirty="0" smtClean="0"/>
              <a:t>Now, place </a:t>
            </a:r>
            <a:r>
              <a:rPr lang="en-US" dirty="0"/>
              <a:t>the mouse cursor at the location where you want to paste the copied </a:t>
            </a:r>
            <a:r>
              <a:rPr lang="en-US" dirty="0" smtClean="0"/>
              <a:t>text and the click </a:t>
            </a:r>
            <a:r>
              <a:rPr lang="en-US" dirty="0"/>
              <a:t>the </a:t>
            </a:r>
            <a:r>
              <a:rPr lang="en-US" b="1" dirty="0"/>
              <a:t>Paste </a:t>
            </a:r>
            <a:r>
              <a:rPr lang="en-US" dirty="0"/>
              <a:t>button under the </a:t>
            </a:r>
            <a:r>
              <a:rPr lang="en-US" b="1" dirty="0"/>
              <a:t>Clipboard </a:t>
            </a:r>
            <a:r>
              <a:rPr lang="en-US" dirty="0"/>
              <a:t>group of the </a:t>
            </a:r>
            <a:r>
              <a:rPr lang="en-US" b="1" dirty="0"/>
              <a:t>Home </a:t>
            </a:r>
            <a:r>
              <a:rPr lang="en-US" dirty="0"/>
              <a:t>tab</a:t>
            </a:r>
            <a:r>
              <a:rPr lang="en-US" dirty="0" smtClean="0"/>
              <a:t>.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copied text is in the document at the current location of the </a:t>
            </a:r>
            <a:r>
              <a:rPr lang="en-US" sz="2000" dirty="0" smtClean="0"/>
              <a:t>cursor, as shown in the following figure: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100" spc="-100" dirty="0">
                <a:solidFill>
                  <a:srgbClr val="0082DA"/>
                </a:solidFill>
              </a:rPr>
              <a:t>Session 7: Performing Copy-Paste and Cut-Paste </a:t>
            </a:r>
            <a:r>
              <a:rPr lang="en-US" sz="3100" spc="-100" dirty="0" smtClean="0">
                <a:solidFill>
                  <a:srgbClr val="0082DA"/>
                </a:solidFill>
              </a:rPr>
              <a:t>Operations</a:t>
            </a:r>
            <a:endParaRPr lang="en-US" sz="3100" spc="-100" dirty="0">
              <a:solidFill>
                <a:srgbClr val="0082D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5"/>
          <a:stretch/>
        </p:blipFill>
        <p:spPr>
          <a:xfrm>
            <a:off x="2286000" y="2364352"/>
            <a:ext cx="4572000" cy="136944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3"/>
          <a:stretch/>
        </p:blipFill>
        <p:spPr bwMode="auto">
          <a:xfrm>
            <a:off x="2286000" y="5469567"/>
            <a:ext cx="4572000" cy="10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3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copy and paste some text in a </a:t>
            </a:r>
            <a:r>
              <a:rPr lang="en-US" dirty="0" smtClean="0"/>
              <a:t>document, you need to first select </a:t>
            </a:r>
            <a:r>
              <a:rPr lang="en-US" dirty="0"/>
              <a:t>the text </a:t>
            </a:r>
            <a:r>
              <a:rPr lang="en-US" dirty="0" smtClean="0"/>
              <a:t>that you </a:t>
            </a:r>
            <a:r>
              <a:rPr lang="en-US" dirty="0"/>
              <a:t>want to </a:t>
            </a:r>
            <a:r>
              <a:rPr lang="en-US" dirty="0" smtClean="0"/>
              <a:t>cut</a:t>
            </a:r>
            <a:r>
              <a:rPr lang="en-US" b="1" dirty="0" smtClean="0"/>
              <a:t> </a:t>
            </a:r>
            <a:r>
              <a:rPr lang="en-US" dirty="0" smtClean="0"/>
              <a:t>and then click </a:t>
            </a:r>
            <a:r>
              <a:rPr lang="en-US" dirty="0"/>
              <a:t>the </a:t>
            </a:r>
            <a:r>
              <a:rPr lang="en-US" b="1" dirty="0" smtClean="0"/>
              <a:t>Cut </a:t>
            </a:r>
            <a:r>
              <a:rPr lang="en-US" dirty="0" smtClean="0"/>
              <a:t>button in the </a:t>
            </a:r>
            <a:r>
              <a:rPr lang="en-US" b="1" dirty="0"/>
              <a:t>Clipboard </a:t>
            </a:r>
            <a:r>
              <a:rPr lang="en-US" dirty="0"/>
              <a:t>group of the </a:t>
            </a:r>
            <a:r>
              <a:rPr lang="en-US" b="1" dirty="0"/>
              <a:t>Home</a:t>
            </a:r>
            <a:r>
              <a:rPr lang="en-US" dirty="0"/>
              <a:t> </a:t>
            </a:r>
            <a:r>
              <a:rPr lang="en-US" dirty="0" smtClean="0"/>
              <a:t>tab, as shown in the following figure: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Now, place </a:t>
            </a:r>
            <a:r>
              <a:rPr lang="en-US" dirty="0"/>
              <a:t>the mouse cursor at the location where you want to paste the </a:t>
            </a:r>
            <a:r>
              <a:rPr lang="en-US" dirty="0" smtClean="0"/>
              <a:t>cut text and the click </a:t>
            </a:r>
            <a:r>
              <a:rPr lang="en-US" dirty="0"/>
              <a:t>the </a:t>
            </a:r>
            <a:r>
              <a:rPr lang="en-US" b="1" dirty="0"/>
              <a:t>Paste </a:t>
            </a:r>
            <a:r>
              <a:rPr lang="en-US" dirty="0"/>
              <a:t>button under the </a:t>
            </a:r>
            <a:r>
              <a:rPr lang="en-US" b="1" dirty="0"/>
              <a:t>Clipboard </a:t>
            </a:r>
            <a:r>
              <a:rPr lang="en-US" dirty="0"/>
              <a:t>group of the </a:t>
            </a:r>
            <a:r>
              <a:rPr lang="en-US" b="1" dirty="0"/>
              <a:t>Home </a:t>
            </a:r>
            <a:r>
              <a:rPr lang="en-US" dirty="0"/>
              <a:t>tab</a:t>
            </a:r>
            <a:r>
              <a:rPr lang="en-US" dirty="0" smtClean="0"/>
              <a:t>.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The text is pasted in the document at the current position of the </a:t>
            </a:r>
            <a:r>
              <a:rPr lang="en-US" sz="2000" dirty="0" smtClean="0"/>
              <a:t>cursor, as shown in the following figure: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100" spc="-100" dirty="0">
                <a:solidFill>
                  <a:srgbClr val="0082DA"/>
                </a:solidFill>
              </a:rPr>
              <a:t>Session 7: Performing Copy-Paste and Cut-Paste </a:t>
            </a:r>
            <a:r>
              <a:rPr lang="en-US" sz="3100" spc="-100" dirty="0" smtClean="0">
                <a:solidFill>
                  <a:srgbClr val="0082DA"/>
                </a:solidFill>
              </a:rPr>
              <a:t>Operations</a:t>
            </a:r>
            <a:endParaRPr lang="en-US" sz="3100" spc="-100" dirty="0">
              <a:solidFill>
                <a:srgbClr val="0082DA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1"/>
          <a:stretch/>
        </p:blipFill>
        <p:spPr bwMode="auto">
          <a:xfrm>
            <a:off x="1965960" y="2362200"/>
            <a:ext cx="5212080" cy="128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0"/>
          <a:stretch/>
        </p:blipFill>
        <p:spPr bwMode="auto">
          <a:xfrm>
            <a:off x="1944189" y="5410200"/>
            <a:ext cx="5212080" cy="113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76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Word document, you may want to find out whether a particular word or text is in the </a:t>
            </a:r>
            <a:r>
              <a:rPr lang="en-US" dirty="0" smtClean="0"/>
              <a:t>document or </a:t>
            </a:r>
            <a:r>
              <a:rPr lang="en-US" dirty="0"/>
              <a:t>not.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you may also want to replace a particular word or text with some other </a:t>
            </a:r>
            <a:r>
              <a:rPr lang="en-US" dirty="0" smtClean="0"/>
              <a:t>word. </a:t>
            </a:r>
          </a:p>
          <a:p>
            <a:r>
              <a:rPr lang="en-US" dirty="0" smtClean="0"/>
              <a:t>It would be a cumbersome, time-consuming, monotonous and error-prone process to go through the entire document word by word, search for the particular word or text and then delete and replace it with a new word. </a:t>
            </a:r>
          </a:p>
          <a:p>
            <a:r>
              <a:rPr lang="en-US" dirty="0" smtClean="0"/>
              <a:t>MS Word 2010 provides an easy option to automatically find a word and replace it with a new word.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8: Finding and Replacing Text in a Document</a:t>
            </a:r>
          </a:p>
        </p:txBody>
      </p:sp>
    </p:spTree>
    <p:extLst>
      <p:ext uri="{BB962C8B-B14F-4D97-AF65-F5344CB8AC3E}">
        <p14:creationId xmlns:p14="http://schemas.microsoft.com/office/powerpoint/2010/main" val="8199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410200"/>
          </a:xfrm>
        </p:spPr>
        <p:txBody>
          <a:bodyPr>
            <a:noAutofit/>
          </a:bodyPr>
          <a:lstStyle/>
          <a:p>
            <a:r>
              <a:rPr lang="en-US" dirty="0"/>
              <a:t>The Find feature helps you search a particular word, phrase or sentence in your document.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find a word in an MS Word 2010 </a:t>
            </a:r>
            <a:r>
              <a:rPr lang="en-US" dirty="0" smtClean="0"/>
              <a:t>document, you need to click the </a:t>
            </a:r>
            <a:r>
              <a:rPr lang="en-US" b="1" dirty="0" smtClean="0"/>
              <a:t>Find </a:t>
            </a:r>
            <a:r>
              <a:rPr lang="en-US" dirty="0"/>
              <a:t>button </a:t>
            </a:r>
            <a:r>
              <a:rPr lang="en-US" dirty="0" smtClean="0"/>
              <a:t>in the </a:t>
            </a:r>
            <a:r>
              <a:rPr lang="en-US" b="1" dirty="0"/>
              <a:t>Editing </a:t>
            </a:r>
            <a:r>
              <a:rPr lang="en-US" dirty="0"/>
              <a:t>group of the </a:t>
            </a:r>
            <a:r>
              <a:rPr lang="en-US" b="1" dirty="0"/>
              <a:t>Home </a:t>
            </a:r>
            <a:r>
              <a:rPr lang="en-US" dirty="0" smtClean="0"/>
              <a:t>tab.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The Navigation pane on the left side of the screen appears</a:t>
            </a:r>
            <a:r>
              <a:rPr lang="en-US" sz="2000" dirty="0" smtClean="0"/>
              <a:t>. Now, type </a:t>
            </a:r>
            <a:r>
              <a:rPr lang="en-US" sz="2000" dirty="0"/>
              <a:t>the desired word to find in the search </a:t>
            </a:r>
            <a:r>
              <a:rPr lang="en-US" sz="2000" dirty="0" smtClean="0"/>
              <a:t>box, as shown in the following figure:</a:t>
            </a: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If the desired word is found in the document, it gets highlighted in yellow and a preview appears in the Navigation pane. If you find more occurrences of the word, click the up and down arrow to navigate through </a:t>
            </a:r>
            <a:r>
              <a:rPr lang="en-US" sz="2000" dirty="0" smtClean="0"/>
              <a:t>results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Finding Text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3198"/>
            <a:ext cx="4648200" cy="243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50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Replace feature enables you to replace a word or phrase in your document at all occurrences </a:t>
            </a:r>
            <a:r>
              <a:rPr lang="en-US" dirty="0" smtClean="0"/>
              <a:t>with another </a:t>
            </a:r>
            <a:r>
              <a:rPr lang="en-US" dirty="0"/>
              <a:t>word or phrase.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replace some text in a </a:t>
            </a:r>
            <a:r>
              <a:rPr lang="en-US" dirty="0" smtClean="0"/>
              <a:t>document, </a:t>
            </a:r>
            <a:r>
              <a:rPr lang="en-US" dirty="0"/>
              <a:t>you need to click the </a:t>
            </a:r>
            <a:r>
              <a:rPr lang="en-US" b="1" dirty="0"/>
              <a:t>Replace </a:t>
            </a:r>
            <a:r>
              <a:rPr lang="en-US" dirty="0" smtClean="0"/>
              <a:t>button </a:t>
            </a:r>
            <a:r>
              <a:rPr lang="en-US" dirty="0"/>
              <a:t>in the </a:t>
            </a:r>
            <a:r>
              <a:rPr lang="en-US" b="1" dirty="0"/>
              <a:t>Editing </a:t>
            </a:r>
            <a:r>
              <a:rPr lang="en-US" dirty="0"/>
              <a:t>group of the </a:t>
            </a:r>
            <a:r>
              <a:rPr lang="en-US" b="1" dirty="0"/>
              <a:t>Home </a:t>
            </a:r>
            <a:r>
              <a:rPr lang="en-US" dirty="0"/>
              <a:t>tab.</a:t>
            </a:r>
            <a:endParaRPr lang="en-US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The </a:t>
            </a:r>
            <a:r>
              <a:rPr lang="en-US" sz="2000" b="1" dirty="0"/>
              <a:t>Find and Replace </a:t>
            </a:r>
            <a:r>
              <a:rPr lang="en-US" sz="2000" dirty="0"/>
              <a:t>dialog box appears. Now, type the text that you want to replace in the </a:t>
            </a:r>
            <a:r>
              <a:rPr lang="en-US" sz="2000" b="1" dirty="0"/>
              <a:t>Find what </a:t>
            </a:r>
            <a:r>
              <a:rPr lang="en-US" sz="2000" dirty="0"/>
              <a:t>text box and type the new text (the text with which you want to replace the existing text) in the </a:t>
            </a:r>
            <a:r>
              <a:rPr lang="en-US" sz="2000" b="1" dirty="0"/>
              <a:t>Replace with </a:t>
            </a:r>
            <a:r>
              <a:rPr lang="en-US" sz="2000" dirty="0"/>
              <a:t>text box.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Click the </a:t>
            </a:r>
            <a:r>
              <a:rPr lang="en-US" sz="2000" b="1" dirty="0"/>
              <a:t>Find Next </a:t>
            </a:r>
            <a:r>
              <a:rPr lang="en-US" sz="2000" dirty="0"/>
              <a:t>button in the </a:t>
            </a:r>
            <a:r>
              <a:rPr lang="en-US" sz="2000" b="1" dirty="0"/>
              <a:t>Find and Replace </a:t>
            </a:r>
            <a:r>
              <a:rPr lang="en-US" sz="2000" dirty="0"/>
              <a:t>dialog </a:t>
            </a:r>
            <a:r>
              <a:rPr lang="en-US" sz="2000" dirty="0" smtClean="0"/>
              <a:t>box to find the first </a:t>
            </a:r>
            <a:r>
              <a:rPr lang="en-US" sz="2000" dirty="0"/>
              <a:t>occurrence of the existing </a:t>
            </a:r>
            <a:r>
              <a:rPr lang="en-US" sz="2000" dirty="0" smtClean="0"/>
              <a:t>text, as shown in the following figure: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Replacing Text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0"/>
          <a:stretch/>
        </p:blipFill>
        <p:spPr bwMode="auto">
          <a:xfrm>
            <a:off x="1834312" y="4267200"/>
            <a:ext cx="5475377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17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Now, click </a:t>
            </a:r>
            <a:r>
              <a:rPr lang="en-US" sz="2000" dirty="0"/>
              <a:t>the </a:t>
            </a:r>
            <a:r>
              <a:rPr lang="en-US" sz="2000" b="1" dirty="0"/>
              <a:t>Replace</a:t>
            </a:r>
            <a:r>
              <a:rPr lang="en-US" sz="2000" dirty="0"/>
              <a:t> button in the </a:t>
            </a:r>
            <a:r>
              <a:rPr lang="en-US" sz="2000" b="1" dirty="0"/>
              <a:t>Find and Replace </a:t>
            </a:r>
            <a:r>
              <a:rPr lang="en-US" sz="2000" dirty="0"/>
              <a:t>dialog </a:t>
            </a:r>
            <a:r>
              <a:rPr lang="en-US" sz="2000" dirty="0" smtClean="0"/>
              <a:t>box.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The existing </a:t>
            </a:r>
            <a:r>
              <a:rPr lang="en-US" sz="2000" dirty="0"/>
              <a:t>text </a:t>
            </a:r>
            <a:r>
              <a:rPr lang="en-US" sz="2000" dirty="0" smtClean="0"/>
              <a:t>is replaced with </a:t>
            </a:r>
            <a:r>
              <a:rPr lang="en-US" sz="2000" dirty="0"/>
              <a:t>the new </a:t>
            </a:r>
            <a:r>
              <a:rPr lang="en-US" sz="2000" dirty="0" smtClean="0"/>
              <a:t>text, as shown in the following figure: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This process continues when </a:t>
            </a:r>
            <a:r>
              <a:rPr lang="en-US" sz="2000" dirty="0"/>
              <a:t>the last occurrence of the existing text has been </a:t>
            </a:r>
            <a:r>
              <a:rPr lang="en-US" sz="2000" dirty="0" smtClean="0"/>
              <a:t>replaced.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Replacing Text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1"/>
          <a:stretch/>
        </p:blipFill>
        <p:spPr bwMode="auto">
          <a:xfrm>
            <a:off x="2057400" y="2286000"/>
            <a:ext cx="5349374" cy="225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87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want to elaborate on the various parts of an equipment or device, or you want to explain a sequential process in a document. </a:t>
            </a:r>
          </a:p>
          <a:p>
            <a:r>
              <a:rPr lang="en-US" dirty="0" smtClean="0"/>
              <a:t>In such cases, you can use bulleted or numbered lists to present the information in an eye-catching and easily readable manner. </a:t>
            </a:r>
          </a:p>
          <a:p>
            <a:r>
              <a:rPr lang="en-US" dirty="0" smtClean="0"/>
              <a:t>You </a:t>
            </a:r>
            <a:r>
              <a:rPr lang="en-US" dirty="0"/>
              <a:t>can create bulleted lists </a:t>
            </a:r>
            <a:r>
              <a:rPr lang="en-US" dirty="0" smtClean="0"/>
              <a:t>whenever you </a:t>
            </a:r>
            <a:r>
              <a:rPr lang="en-US" dirty="0"/>
              <a:t>want to present a set of independent options or parts of a device.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create numbered </a:t>
            </a:r>
            <a:r>
              <a:rPr lang="en-US" dirty="0" smtClean="0"/>
              <a:t>lists whenever </a:t>
            </a:r>
            <a:r>
              <a:rPr lang="en-US" dirty="0"/>
              <a:t>you want to explain a sequential or procedural activity.</a:t>
            </a:r>
          </a:p>
          <a:p>
            <a:r>
              <a:rPr lang="en-US" dirty="0"/>
              <a:t>In an MS Word 2010 document, a bulleted list starts with an asterisk or some other character and </a:t>
            </a:r>
            <a:r>
              <a:rPr lang="en-US" dirty="0" smtClean="0"/>
              <a:t>a numbered </a:t>
            </a:r>
            <a:r>
              <a:rPr lang="en-US" dirty="0"/>
              <a:t>lists starts with the number 1, the letter a and the Roman numeral I. </a:t>
            </a:r>
          </a:p>
          <a:p>
            <a:r>
              <a:rPr lang="en-US" dirty="0" smtClean="0"/>
              <a:t>You can create a new bulleted or numbered list or make the existing text a bulleted or numbered list as per your requirement.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77008"/>
            <a:ext cx="9144000" cy="89459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82DA"/>
                </a:solidFill>
              </a:rPr>
              <a:t>Session 9: Creating List of Items Using Bullets &amp;</a:t>
            </a:r>
            <a:r>
              <a:rPr lang="en-US" dirty="0" smtClean="0">
                <a:solidFill>
                  <a:srgbClr val="0082DA"/>
                </a:solidFill>
              </a:rPr>
              <a:t> Numbering</a:t>
            </a:r>
            <a:endParaRPr lang="en-US" dirty="0">
              <a:solidFill>
                <a:srgbClr val="0082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10598" cy="5166360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create a bulleted list in a </a:t>
            </a:r>
            <a:r>
              <a:rPr lang="en-US" dirty="0" smtClean="0"/>
              <a:t>document, you need to s</a:t>
            </a:r>
            <a:r>
              <a:rPr lang="en-US" i="1" dirty="0" smtClean="0"/>
              <a:t>elect </a:t>
            </a:r>
            <a:r>
              <a:rPr lang="en-US" dirty="0"/>
              <a:t>the </a:t>
            </a:r>
            <a:r>
              <a:rPr lang="en-US" dirty="0" smtClean="0"/>
              <a:t>text that you </a:t>
            </a:r>
            <a:r>
              <a:rPr lang="en-US" dirty="0"/>
              <a:t>want to make as bulleted </a:t>
            </a:r>
            <a:r>
              <a:rPr lang="en-US" dirty="0" smtClean="0"/>
              <a:t>list and then c</a:t>
            </a:r>
            <a:r>
              <a:rPr lang="en-US" i="1" dirty="0" smtClean="0"/>
              <a:t>lick </a:t>
            </a:r>
            <a:r>
              <a:rPr lang="en-US" dirty="0"/>
              <a:t>the </a:t>
            </a:r>
            <a:r>
              <a:rPr lang="en-US" b="1" dirty="0"/>
              <a:t>down-arrow </a:t>
            </a:r>
            <a:r>
              <a:rPr lang="en-US" dirty="0"/>
              <a:t>of the </a:t>
            </a:r>
            <a:r>
              <a:rPr lang="en-US" b="1" dirty="0"/>
              <a:t>Bullets</a:t>
            </a:r>
            <a:r>
              <a:rPr lang="en-US" dirty="0"/>
              <a:t> button under the </a:t>
            </a:r>
            <a:r>
              <a:rPr lang="en-US" b="1" dirty="0"/>
              <a:t>Paragraph </a:t>
            </a:r>
            <a:r>
              <a:rPr lang="en-US" dirty="0"/>
              <a:t>group of the </a:t>
            </a:r>
            <a:r>
              <a:rPr lang="en-US" b="1" dirty="0"/>
              <a:t>Home</a:t>
            </a:r>
            <a:r>
              <a:rPr lang="en-US" dirty="0"/>
              <a:t> tab. </a:t>
            </a:r>
          </a:p>
          <a:p>
            <a:r>
              <a:rPr lang="en-US" dirty="0" smtClean="0"/>
              <a:t>Now, s</a:t>
            </a:r>
            <a:r>
              <a:rPr lang="en-US" i="1" dirty="0" smtClean="0"/>
              <a:t>elect </a:t>
            </a:r>
            <a:r>
              <a:rPr lang="en-US" dirty="0"/>
              <a:t>the desired bullet format that you want for the bulleted list from the </a:t>
            </a:r>
            <a:r>
              <a:rPr lang="en-US" b="1" dirty="0"/>
              <a:t>drop-down </a:t>
            </a:r>
            <a:r>
              <a:rPr lang="en-US" dirty="0" smtClean="0"/>
              <a:t>list, </a:t>
            </a:r>
            <a:r>
              <a:rPr lang="en-US" dirty="0"/>
              <a:t>as shown in the given figure.</a:t>
            </a:r>
          </a:p>
          <a:p>
            <a:r>
              <a:rPr lang="en-US" dirty="0"/>
              <a:t>Now, the document </a:t>
            </a:r>
            <a:r>
              <a:rPr lang="en-US" dirty="0" smtClean="0"/>
              <a:t>appears with </a:t>
            </a:r>
            <a:r>
              <a:rPr lang="en-US" dirty="0"/>
              <a:t>the </a:t>
            </a:r>
            <a:r>
              <a:rPr lang="en-US" dirty="0" smtClean="0"/>
              <a:t>bulleted list.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5507366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0" y="477008"/>
            <a:ext cx="9144000" cy="894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D036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82DA"/>
                </a:solidFill>
              </a:rPr>
              <a:t>Session 9: Creating List of Items Using Bullets &amp; Numbering</a:t>
            </a:r>
            <a:endParaRPr lang="en-US" dirty="0">
              <a:solidFill>
                <a:srgbClr val="0082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Word Processing </a:t>
            </a:r>
            <a:r>
              <a:rPr lang="en-US" dirty="0" smtClean="0"/>
              <a:t>is the </a:t>
            </a:r>
            <a:r>
              <a:rPr lang="en-US" dirty="0"/>
              <a:t>process to </a:t>
            </a:r>
            <a:r>
              <a:rPr lang="en-US" dirty="0" smtClean="0"/>
              <a:t>create, edit</a:t>
            </a:r>
            <a:r>
              <a:rPr lang="en-US" dirty="0"/>
              <a:t>, save and </a:t>
            </a:r>
            <a:r>
              <a:rPr lang="en-US" dirty="0" smtClean="0"/>
              <a:t>print the </a:t>
            </a:r>
            <a:r>
              <a:rPr lang="en-US" dirty="0"/>
              <a:t>text documents </a:t>
            </a:r>
            <a:r>
              <a:rPr lang="en-US" dirty="0" smtClean="0"/>
              <a:t>on the </a:t>
            </a:r>
            <a:r>
              <a:rPr lang="en-US" dirty="0"/>
              <a:t>computer using </a:t>
            </a:r>
            <a:r>
              <a:rPr lang="en-US" dirty="0" smtClean="0"/>
              <a:t>a word </a:t>
            </a:r>
            <a:r>
              <a:rPr lang="en-US" dirty="0"/>
              <a:t>processor, </a:t>
            </a:r>
            <a:r>
              <a:rPr lang="en-US" dirty="0" smtClean="0"/>
              <a:t>such as </a:t>
            </a:r>
            <a:r>
              <a:rPr lang="en-US" dirty="0"/>
              <a:t>Microsoft </a:t>
            </a:r>
            <a:r>
              <a:rPr lang="en-US" dirty="0" smtClean="0"/>
              <a:t>Word, OpenOffice </a:t>
            </a:r>
            <a:r>
              <a:rPr lang="en-US" dirty="0"/>
              <a:t>Writer </a:t>
            </a:r>
            <a:r>
              <a:rPr lang="en-US" dirty="0" smtClean="0"/>
              <a:t>and WordPad</a:t>
            </a:r>
            <a:r>
              <a:rPr lang="en-US" dirty="0"/>
              <a:t>.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In </a:t>
            </a:r>
            <a:r>
              <a:rPr lang="en-US" dirty="0"/>
              <a:t>the current technology-driven world, activities such as </a:t>
            </a:r>
            <a:r>
              <a:rPr lang="en-US" dirty="0" smtClean="0"/>
              <a:t>creating, managing </a:t>
            </a:r>
            <a:r>
              <a:rPr lang="en-US" dirty="0"/>
              <a:t>and maintaining documents have become an integral part of </a:t>
            </a:r>
            <a:r>
              <a:rPr lang="en-US" dirty="0" smtClean="0"/>
              <a:t>our day-to-day </a:t>
            </a:r>
            <a:r>
              <a:rPr lang="en-US" dirty="0"/>
              <a:t>business. 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These </a:t>
            </a:r>
            <a:r>
              <a:rPr lang="en-US" dirty="0"/>
              <a:t>documents serve as the source of </a:t>
            </a:r>
            <a:r>
              <a:rPr lang="en-US" dirty="0" smtClean="0"/>
              <a:t>information for </a:t>
            </a:r>
            <a:r>
              <a:rPr lang="en-US" dirty="0"/>
              <a:t>an organization and help in conducting various business </a:t>
            </a:r>
            <a:r>
              <a:rPr lang="en-US" dirty="0" smtClean="0"/>
              <a:t>activities such </a:t>
            </a:r>
            <a:r>
              <a:rPr lang="en-US" dirty="0"/>
              <a:t>as decision-making, planning, knowledge sharing and </a:t>
            </a:r>
            <a:r>
              <a:rPr lang="en-US" dirty="0" smtClean="0"/>
              <a:t>information analysis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You </a:t>
            </a:r>
            <a:r>
              <a:rPr lang="en-US" dirty="0"/>
              <a:t>can use a word processor to cater your needs for </a:t>
            </a:r>
            <a:r>
              <a:rPr lang="en-US" dirty="0" smtClean="0"/>
              <a:t>creating and </a:t>
            </a:r>
            <a:r>
              <a:rPr lang="en-US" dirty="0"/>
              <a:t>managing documents required for your day-to-day business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82DA"/>
                </a:solidFill>
              </a:rPr>
              <a:t>Introduction</a:t>
            </a:r>
            <a:endParaRPr lang="en-US" dirty="0">
              <a:solidFill>
                <a:srgbClr val="0082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create a </a:t>
            </a:r>
            <a:r>
              <a:rPr lang="en-US" dirty="0" smtClean="0"/>
              <a:t>numbered list </a:t>
            </a:r>
            <a:r>
              <a:rPr lang="en-US" dirty="0"/>
              <a:t>in a document, you need to s</a:t>
            </a:r>
            <a:r>
              <a:rPr lang="en-US" i="1" dirty="0"/>
              <a:t>elect </a:t>
            </a:r>
            <a:r>
              <a:rPr lang="en-US" dirty="0"/>
              <a:t>the text that you want to make as </a:t>
            </a:r>
            <a:r>
              <a:rPr lang="en-US" dirty="0" smtClean="0"/>
              <a:t>numbered list </a:t>
            </a:r>
            <a:r>
              <a:rPr lang="en-US" dirty="0"/>
              <a:t>and then c</a:t>
            </a:r>
            <a:r>
              <a:rPr lang="en-US" i="1" dirty="0"/>
              <a:t>lick </a:t>
            </a:r>
            <a:r>
              <a:rPr lang="en-US" dirty="0"/>
              <a:t>the </a:t>
            </a:r>
            <a:r>
              <a:rPr lang="en-US" b="1" dirty="0"/>
              <a:t>down-arrow </a:t>
            </a:r>
            <a:r>
              <a:rPr lang="en-US" dirty="0"/>
              <a:t>of the </a:t>
            </a:r>
            <a:r>
              <a:rPr lang="en-US" b="1" dirty="0" smtClean="0"/>
              <a:t>Numbering </a:t>
            </a:r>
            <a:r>
              <a:rPr lang="en-US" dirty="0" smtClean="0"/>
              <a:t>button in the </a:t>
            </a:r>
            <a:r>
              <a:rPr lang="en-US" b="1" dirty="0"/>
              <a:t>Paragraph </a:t>
            </a:r>
            <a:r>
              <a:rPr lang="en-US" dirty="0"/>
              <a:t>group of the </a:t>
            </a:r>
            <a:r>
              <a:rPr lang="en-US" b="1" dirty="0"/>
              <a:t>Home</a:t>
            </a:r>
            <a:r>
              <a:rPr lang="en-US" dirty="0"/>
              <a:t> tab. </a:t>
            </a:r>
          </a:p>
          <a:p>
            <a:r>
              <a:rPr lang="en-US" dirty="0"/>
              <a:t>Now, s</a:t>
            </a:r>
            <a:r>
              <a:rPr lang="en-US" i="1" dirty="0"/>
              <a:t>elect </a:t>
            </a:r>
            <a:r>
              <a:rPr lang="en-US" dirty="0"/>
              <a:t>the desired </a:t>
            </a:r>
            <a:r>
              <a:rPr lang="en-US" dirty="0" smtClean="0"/>
              <a:t>number format </a:t>
            </a:r>
            <a:r>
              <a:rPr lang="en-US" dirty="0"/>
              <a:t>that you want for the </a:t>
            </a:r>
            <a:r>
              <a:rPr lang="en-US" dirty="0" smtClean="0"/>
              <a:t>numbered list </a:t>
            </a:r>
            <a:r>
              <a:rPr lang="en-US" dirty="0"/>
              <a:t>from the </a:t>
            </a:r>
            <a:r>
              <a:rPr lang="en-US" b="1" dirty="0"/>
              <a:t>drop-down </a:t>
            </a:r>
            <a:r>
              <a:rPr lang="en-US" dirty="0" smtClean="0"/>
              <a:t>list, as shown in the given figure.</a:t>
            </a:r>
            <a:endParaRPr lang="en-US" dirty="0"/>
          </a:p>
          <a:p>
            <a:r>
              <a:rPr lang="en-US" dirty="0"/>
              <a:t>Now, the document </a:t>
            </a:r>
            <a:r>
              <a:rPr lang="en-US" dirty="0" smtClean="0"/>
              <a:t>appears with </a:t>
            </a:r>
            <a:r>
              <a:rPr lang="en-US" dirty="0"/>
              <a:t>the numbered </a:t>
            </a:r>
            <a:r>
              <a:rPr lang="en-US" dirty="0" smtClean="0"/>
              <a:t>list.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09" y="3453606"/>
            <a:ext cx="5690183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0" y="477008"/>
            <a:ext cx="9144000" cy="89459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82DA"/>
                </a:solidFill>
              </a:rPr>
              <a:t>Session 9: Creating List of Items Using Bullets &amp;</a:t>
            </a:r>
            <a:r>
              <a:rPr lang="en-US" dirty="0" smtClean="0">
                <a:solidFill>
                  <a:srgbClr val="0082DA"/>
                </a:solidFill>
              </a:rPr>
              <a:t> Numbering</a:t>
            </a:r>
            <a:endParaRPr lang="en-US" dirty="0">
              <a:solidFill>
                <a:srgbClr val="0082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1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can change the font and font size of the text in MS Word 2010 documents through a few </a:t>
            </a:r>
            <a:r>
              <a:rPr lang="en-US" dirty="0" smtClean="0"/>
              <a:t>mouse clicks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There are several fonts and font sizes that you can choose to apply on a particular text.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To change the font of the text, you need to select the text whose font you want to change.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10: Applying Font Style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82" y="3505200"/>
            <a:ext cx="528761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74982" y="3200400"/>
            <a:ext cx="3382618" cy="3261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q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Now, click the down-arrow of the </a:t>
            </a:r>
            <a:r>
              <a:rPr lang="en-US" sz="2000" b="1" dirty="0" smtClean="0"/>
              <a:t>Font</a:t>
            </a:r>
            <a:r>
              <a:rPr lang="en-US" sz="2000" dirty="0" smtClean="0"/>
              <a:t> combo box  in the </a:t>
            </a:r>
            <a:r>
              <a:rPr lang="en-US" sz="2000" b="1" dirty="0" smtClean="0"/>
              <a:t>Font</a:t>
            </a:r>
            <a:r>
              <a:rPr lang="en-US" sz="2000" dirty="0" smtClean="0"/>
              <a:t> group of the </a:t>
            </a:r>
            <a:r>
              <a:rPr lang="en-US" sz="2000" b="1" dirty="0" smtClean="0"/>
              <a:t>Home</a:t>
            </a:r>
            <a:r>
              <a:rPr lang="en-US" sz="2000" dirty="0" smtClean="0"/>
              <a:t> tab and then select the desired font face from the drop-down list, as shown in the given figure.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The font of the selected text changes.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To change the font size of the text, you need to select the text whose font size you want to change.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Now, click the down-arrow of the </a:t>
            </a:r>
            <a:r>
              <a:rPr lang="en-US" sz="2000" b="1" dirty="0"/>
              <a:t>Font Size</a:t>
            </a:r>
            <a:r>
              <a:rPr lang="en-US" sz="2000" dirty="0"/>
              <a:t> combo box  in the </a:t>
            </a:r>
            <a:r>
              <a:rPr lang="en-US" sz="2000" b="1" dirty="0"/>
              <a:t>Font</a:t>
            </a:r>
            <a:r>
              <a:rPr lang="en-US" sz="2000" dirty="0"/>
              <a:t> group of the </a:t>
            </a:r>
            <a:r>
              <a:rPr lang="en-US" sz="2000" b="1" dirty="0"/>
              <a:t>Home</a:t>
            </a:r>
            <a:r>
              <a:rPr lang="en-US" sz="2000" dirty="0"/>
              <a:t> tab and then select the desired font size from the drop-down list, as shown in the following figure: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font size of the selected text changes.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10: Applying Font Style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75" y="2971800"/>
            <a:ext cx="6284651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6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MS Word, while adding text in a document, you will find that each </a:t>
            </a:r>
            <a:r>
              <a:rPr lang="en-US" dirty="0" smtClean="0"/>
              <a:t>line of </a:t>
            </a:r>
            <a:r>
              <a:rPr lang="en-US" dirty="0"/>
              <a:t>the text appears uniformly at an equal distance from the left margin of </a:t>
            </a:r>
            <a:r>
              <a:rPr lang="en-US" dirty="0" smtClean="0"/>
              <a:t>the page </a:t>
            </a:r>
            <a:r>
              <a:rPr lang="en-US" dirty="0"/>
              <a:t>by default. </a:t>
            </a:r>
            <a:r>
              <a:rPr lang="en-US" dirty="0" smtClean="0"/>
              <a:t>Such </a:t>
            </a:r>
            <a:r>
              <a:rPr lang="en-US" dirty="0"/>
              <a:t>a uniform setting of the text with respect to the </a:t>
            </a:r>
            <a:r>
              <a:rPr lang="en-US" dirty="0" smtClean="0"/>
              <a:t>page margins </a:t>
            </a:r>
            <a:r>
              <a:rPr lang="en-US" dirty="0"/>
              <a:t>is called alignment. </a:t>
            </a:r>
            <a:endParaRPr lang="en-US" dirty="0" smtClean="0"/>
          </a:p>
          <a:p>
            <a:r>
              <a:rPr lang="en-US" dirty="0" smtClean="0"/>
              <a:t>The text alignment </a:t>
            </a:r>
            <a:r>
              <a:rPr lang="en-US" dirty="0"/>
              <a:t>is of four types: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Left Alignment: </a:t>
            </a:r>
            <a:r>
              <a:rPr lang="en-US" dirty="0"/>
              <a:t>Aligns the selected text with respect to the </a:t>
            </a:r>
            <a:r>
              <a:rPr lang="en-US" dirty="0" smtClean="0"/>
              <a:t>left margins</a:t>
            </a:r>
            <a:r>
              <a:rPr lang="en-US" dirty="0"/>
              <a:t>. This is the default alignment.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Right Alignment: </a:t>
            </a:r>
            <a:r>
              <a:rPr lang="en-US" dirty="0"/>
              <a:t>Aligns the selected text with respect to the right margins.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Centre Alignment: </a:t>
            </a:r>
            <a:r>
              <a:rPr lang="en-US" dirty="0"/>
              <a:t>Aligns the selected text between the left and right margins.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Justified Alignment: </a:t>
            </a:r>
            <a:r>
              <a:rPr lang="en-US" dirty="0"/>
              <a:t>Aligns the selected text with respect to both left and right margins.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11: Aligning the Text</a:t>
            </a:r>
          </a:p>
        </p:txBody>
      </p:sp>
    </p:spTree>
    <p:extLst>
      <p:ext uri="{BB962C8B-B14F-4D97-AF65-F5344CB8AC3E}">
        <p14:creationId xmlns:p14="http://schemas.microsoft.com/office/powerpoint/2010/main" val="212960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To adjust alignment of the text in a document, </a:t>
            </a:r>
            <a:r>
              <a:rPr lang="en-US" sz="2000" dirty="0" smtClean="0"/>
              <a:t>you need to select </a:t>
            </a:r>
            <a:r>
              <a:rPr lang="en-US" sz="2000" dirty="0"/>
              <a:t>the text which you want to align in the </a:t>
            </a:r>
            <a:r>
              <a:rPr lang="en-US" sz="2000" dirty="0" smtClean="0"/>
              <a:t>document, as shown in the following figure: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Now, click </a:t>
            </a:r>
            <a:r>
              <a:rPr lang="en-US" sz="2000" dirty="0"/>
              <a:t>the desired text alignment </a:t>
            </a:r>
            <a:r>
              <a:rPr lang="en-US" sz="2000" dirty="0" smtClean="0"/>
              <a:t>button(in our case Justify)  in the </a:t>
            </a:r>
            <a:r>
              <a:rPr lang="en-US" sz="2000" b="1" dirty="0"/>
              <a:t>Paragraph</a:t>
            </a:r>
            <a:r>
              <a:rPr lang="en-US" sz="2000" dirty="0"/>
              <a:t> group of the </a:t>
            </a:r>
            <a:r>
              <a:rPr lang="en-US" sz="2000" b="1" dirty="0"/>
              <a:t>Home</a:t>
            </a:r>
            <a:r>
              <a:rPr lang="en-US" sz="2000" dirty="0"/>
              <a:t> tab.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The selected text alignment </a:t>
            </a:r>
            <a:r>
              <a:rPr lang="en-US" sz="2000" dirty="0" smtClean="0"/>
              <a:t>is applied to text, as shown in the following figure:</a:t>
            </a: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11: Aligning the Text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0"/>
          <a:stretch/>
        </p:blipFill>
        <p:spPr bwMode="auto">
          <a:xfrm>
            <a:off x="1600200" y="1905000"/>
            <a:ext cx="5943600" cy="135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0"/>
          <a:stretch/>
        </p:blipFill>
        <p:spPr bwMode="auto">
          <a:xfrm>
            <a:off x="1600200" y="4648200"/>
            <a:ext cx="5943600" cy="206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74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MS Word 2010, there are various views with which you can work in different ways with the </a:t>
            </a:r>
            <a:r>
              <a:rPr lang="en-US" dirty="0" smtClean="0"/>
              <a:t>same document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document view displays a distinct picture of the document to enable you to focus </a:t>
            </a:r>
            <a:r>
              <a:rPr lang="en-US" dirty="0" smtClean="0"/>
              <a:t>on different </a:t>
            </a:r>
            <a:r>
              <a:rPr lang="en-US" dirty="0"/>
              <a:t>aspects of an MS Word 2010 document at different times</a:t>
            </a:r>
            <a:r>
              <a:rPr lang="en-US" dirty="0" smtClean="0"/>
              <a:t>.</a:t>
            </a:r>
          </a:p>
          <a:p>
            <a:r>
              <a:rPr lang="en-US" dirty="0"/>
              <a:t>The document views that are available in MS Word 2010 are as follows:</a:t>
            </a:r>
          </a:p>
          <a:p>
            <a:pPr lvl="1"/>
            <a:r>
              <a:rPr lang="en-US" b="1" dirty="0"/>
              <a:t>Print Layout view: </a:t>
            </a:r>
            <a:r>
              <a:rPr lang="en-US" dirty="0"/>
              <a:t>Allows you to view how the document will look when you print it. You can </a:t>
            </a:r>
            <a:r>
              <a:rPr lang="en-US" dirty="0" smtClean="0"/>
              <a:t>view and </a:t>
            </a:r>
            <a:r>
              <a:rPr lang="en-US" dirty="0"/>
              <a:t>work with the text, pictures, headers and footers, page borders and page margins. This is </a:t>
            </a:r>
            <a:r>
              <a:rPr lang="en-US" dirty="0" smtClean="0"/>
              <a:t>the default </a:t>
            </a:r>
            <a:r>
              <a:rPr lang="en-US" dirty="0"/>
              <a:t>view of the document</a:t>
            </a:r>
            <a:r>
              <a:rPr lang="en-US" dirty="0" smtClean="0"/>
              <a:t>.</a:t>
            </a:r>
          </a:p>
          <a:p>
            <a:pPr lvl="1"/>
            <a:r>
              <a:rPr lang="en-US" b="1" dirty="0"/>
              <a:t>Full Screen Reading view: </a:t>
            </a:r>
            <a:r>
              <a:rPr lang="en-US" dirty="0"/>
              <a:t>Allows you to focus primarily on the text, pictures and other contents </a:t>
            </a:r>
            <a:r>
              <a:rPr lang="en-US" dirty="0" smtClean="0"/>
              <a:t>of the </a:t>
            </a:r>
            <a:r>
              <a:rPr lang="en-US" dirty="0"/>
              <a:t>document</a:t>
            </a:r>
            <a:r>
              <a:rPr lang="en-US" dirty="0" smtClean="0"/>
              <a:t>.</a:t>
            </a:r>
          </a:p>
          <a:p>
            <a:pPr lvl="1"/>
            <a:r>
              <a:rPr lang="en-US" b="1" dirty="0"/>
              <a:t>Web Layout view: </a:t>
            </a:r>
            <a:r>
              <a:rPr lang="en-US" dirty="0"/>
              <a:t>Allows you to view how the document will look as a Web page</a:t>
            </a:r>
            <a:r>
              <a:rPr lang="en-US" dirty="0" smtClean="0"/>
              <a:t>.</a:t>
            </a:r>
          </a:p>
          <a:p>
            <a:pPr lvl="1"/>
            <a:r>
              <a:rPr lang="en-US" b="1" dirty="0"/>
              <a:t>Outline view: </a:t>
            </a:r>
            <a:r>
              <a:rPr lang="en-US" dirty="0"/>
              <a:t>Allows you to view an outline of the organization of text in the document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The document </a:t>
            </a:r>
            <a:r>
              <a:rPr lang="en-US" dirty="0"/>
              <a:t>is divided into various levels, for instance, Heading 1 is level one and Heading 2 is </a:t>
            </a:r>
            <a:r>
              <a:rPr lang="en-US" dirty="0" smtClean="0"/>
              <a:t>level two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b="1" dirty="0"/>
              <a:t>Draft view: </a:t>
            </a:r>
            <a:r>
              <a:rPr lang="en-US" dirty="0"/>
              <a:t>Allows you to focus only on the text in the document. This view facilitates easy </a:t>
            </a:r>
            <a:r>
              <a:rPr lang="en-US" dirty="0" smtClean="0"/>
              <a:t>and quick </a:t>
            </a:r>
            <a:r>
              <a:rPr lang="en-US" dirty="0"/>
              <a:t>writing and editing of text.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12: Views of a Document</a:t>
            </a:r>
          </a:p>
        </p:txBody>
      </p:sp>
    </p:spTree>
    <p:extLst>
      <p:ext uri="{BB962C8B-B14F-4D97-AF65-F5344CB8AC3E}">
        <p14:creationId xmlns:p14="http://schemas.microsoft.com/office/powerpoint/2010/main" val="386646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Printing is one of the most important features of MS Word application. </a:t>
            </a:r>
            <a:endParaRPr lang="en-US" dirty="0" smtClean="0"/>
          </a:p>
          <a:p>
            <a:r>
              <a:rPr lang="en-US" dirty="0" smtClean="0"/>
              <a:t>To perform </a:t>
            </a:r>
            <a:r>
              <a:rPr lang="en-US" dirty="0"/>
              <a:t>the printing operation, you have to first preview the </a:t>
            </a:r>
            <a:r>
              <a:rPr lang="en-US" dirty="0" smtClean="0"/>
              <a:t>document. </a:t>
            </a:r>
          </a:p>
          <a:p>
            <a:r>
              <a:rPr lang="en-US" dirty="0" smtClean="0"/>
              <a:t>Previewing </a:t>
            </a:r>
            <a:r>
              <a:rPr lang="en-US" dirty="0"/>
              <a:t>of the document is done so that if there is any inconsistency </a:t>
            </a:r>
            <a:r>
              <a:rPr lang="en-US" dirty="0" smtClean="0"/>
              <a:t>in the </a:t>
            </a:r>
            <a:r>
              <a:rPr lang="en-US" dirty="0"/>
              <a:t>presentation of the document, it is corrected before it goes for </a:t>
            </a:r>
            <a:r>
              <a:rPr lang="en-US" dirty="0" smtClean="0"/>
              <a:t>print. </a:t>
            </a:r>
          </a:p>
          <a:p>
            <a:r>
              <a:rPr lang="en-US" dirty="0" smtClean="0"/>
              <a:t>You </a:t>
            </a:r>
            <a:r>
              <a:rPr lang="en-US" dirty="0"/>
              <a:t>can print a </a:t>
            </a:r>
            <a:r>
              <a:rPr lang="en-US" dirty="0" smtClean="0"/>
              <a:t>document by clicking </a:t>
            </a:r>
            <a:r>
              <a:rPr lang="en-US" dirty="0"/>
              <a:t>the </a:t>
            </a:r>
            <a:r>
              <a:rPr lang="en-US" b="1" dirty="0"/>
              <a:t>File</a:t>
            </a:r>
            <a:r>
              <a:rPr lang="en-US" dirty="0"/>
              <a:t> tab and then selecting the </a:t>
            </a:r>
            <a:r>
              <a:rPr lang="en-US" b="1" dirty="0"/>
              <a:t>Print</a:t>
            </a:r>
            <a:r>
              <a:rPr lang="en-US" dirty="0"/>
              <a:t> option in the Backstage view.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13: Printing a Document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3345126"/>
            <a:ext cx="3733800" cy="3512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q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print-related options appear in the Backstage view.</a:t>
            </a:r>
          </a:p>
          <a:p>
            <a:r>
              <a:rPr lang="en-US" dirty="0" smtClean="0"/>
              <a:t>Now, specify the printer and number</a:t>
            </a:r>
            <a:r>
              <a:rPr lang="en-US" b="1" dirty="0" smtClean="0"/>
              <a:t> </a:t>
            </a:r>
            <a:r>
              <a:rPr lang="en-US" dirty="0" smtClean="0"/>
              <a:t>of copies you want to print, and finally click the </a:t>
            </a:r>
            <a:r>
              <a:rPr lang="en-US" b="1" dirty="0" smtClean="0"/>
              <a:t>Print</a:t>
            </a:r>
            <a:r>
              <a:rPr lang="en-US" dirty="0" smtClean="0"/>
              <a:t> button in the Backstage view, as shown in the given figure.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4651829" cy="321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50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table is a grid of cells created by the intersections of corresponding rows and columns.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table </a:t>
            </a:r>
            <a:r>
              <a:rPr lang="en-US" dirty="0" smtClean="0"/>
              <a:t>can be used for </a:t>
            </a:r>
            <a:r>
              <a:rPr lang="en-US" dirty="0"/>
              <a:t>a variety of tasks– from presenting numerical data to creating unique layouts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</a:t>
            </a:r>
            <a:r>
              <a:rPr lang="en-US" dirty="0"/>
              <a:t>add a table in the </a:t>
            </a:r>
            <a:r>
              <a:rPr lang="en-US" dirty="0" smtClean="0"/>
              <a:t>document, you need to first click </a:t>
            </a:r>
            <a:r>
              <a:rPr lang="en-US" dirty="0"/>
              <a:t>the </a:t>
            </a:r>
            <a:r>
              <a:rPr lang="en-US" b="1" dirty="0"/>
              <a:t>Table </a:t>
            </a:r>
            <a:r>
              <a:rPr lang="en-US" dirty="0"/>
              <a:t>button </a:t>
            </a:r>
            <a:r>
              <a:rPr lang="en-US" dirty="0" smtClean="0"/>
              <a:t>in the </a:t>
            </a:r>
            <a:r>
              <a:rPr lang="en-US" b="1" dirty="0"/>
              <a:t>Tables</a:t>
            </a:r>
            <a:r>
              <a:rPr lang="en-US" dirty="0"/>
              <a:t> group of the </a:t>
            </a:r>
            <a:r>
              <a:rPr lang="en-US" b="1" dirty="0"/>
              <a:t>Insert</a:t>
            </a:r>
            <a:r>
              <a:rPr lang="en-US" dirty="0"/>
              <a:t> </a:t>
            </a:r>
            <a:r>
              <a:rPr lang="en-US" dirty="0" smtClean="0"/>
              <a:t>tab.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14: Creating a Table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52151"/>
            <a:ext cx="2971800" cy="340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304800" y="3215640"/>
            <a:ext cx="5562600" cy="295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q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Now, select the </a:t>
            </a:r>
            <a:r>
              <a:rPr lang="en-US" b="1" dirty="0" smtClean="0"/>
              <a:t>Insert Table </a:t>
            </a:r>
            <a:r>
              <a:rPr lang="en-US" dirty="0" smtClean="0"/>
              <a:t>option from the drop-down list.</a:t>
            </a:r>
          </a:p>
          <a:p>
            <a:r>
              <a:rPr lang="en-US" dirty="0" smtClean="0"/>
              <a:t>Now, specify the number of columns and rows  in the </a:t>
            </a:r>
            <a:r>
              <a:rPr lang="en-US" b="1" dirty="0" smtClean="0"/>
              <a:t>Number of columns </a:t>
            </a:r>
            <a:r>
              <a:rPr lang="en-US" dirty="0" smtClean="0"/>
              <a:t>and </a:t>
            </a:r>
            <a:r>
              <a:rPr lang="en-US" b="1" dirty="0" smtClean="0"/>
              <a:t>Number of rows </a:t>
            </a:r>
            <a:r>
              <a:rPr lang="en-US" dirty="0" smtClean="0"/>
              <a:t>spin boxes respectively</a:t>
            </a:r>
            <a:r>
              <a:rPr lang="en-US" b="1" dirty="0" smtClean="0"/>
              <a:t> </a:t>
            </a:r>
            <a:r>
              <a:rPr lang="en-US" dirty="0" smtClean="0"/>
              <a:t>and then click the </a:t>
            </a:r>
            <a:r>
              <a:rPr lang="en-US" b="1" dirty="0" smtClean="0"/>
              <a:t>OK </a:t>
            </a:r>
            <a:r>
              <a:rPr lang="en-US" dirty="0" smtClean="0"/>
              <a:t>button in the </a:t>
            </a:r>
            <a:r>
              <a:rPr lang="en-US" b="1" dirty="0" smtClean="0"/>
              <a:t>Insert Table </a:t>
            </a:r>
            <a:r>
              <a:rPr lang="en-US" dirty="0" smtClean="0"/>
              <a:t>dialog box, as shown in the given figure.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410200"/>
          </a:xfrm>
        </p:spPr>
        <p:txBody>
          <a:bodyPr>
            <a:normAutofit fontScale="92500" lnSpcReduction="10000"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A table with specified number of rows and columns  is inserted in the document, as shown in </a:t>
            </a:r>
            <a:r>
              <a:rPr lang="en-US" sz="2000" dirty="0" smtClean="0"/>
              <a:t>the following </a:t>
            </a:r>
            <a:r>
              <a:rPr lang="en-US" sz="2000" dirty="0"/>
              <a:t>figure</a:t>
            </a:r>
            <a:r>
              <a:rPr lang="en-US" sz="2000" dirty="0" smtClean="0"/>
              <a:t>: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r>
              <a:rPr lang="en-US" dirty="0"/>
              <a:t>After creating a table, you can also move from one cell to another by using the mouse or a keyboard. </a:t>
            </a:r>
            <a:r>
              <a:rPr lang="en-US" dirty="0" smtClean="0"/>
              <a:t>It </a:t>
            </a:r>
            <a:r>
              <a:rPr lang="en-US" dirty="0"/>
              <a:t>is required to enter data in a cell or to manipulate the cell data. </a:t>
            </a:r>
          </a:p>
          <a:p>
            <a:r>
              <a:rPr lang="en-US" dirty="0"/>
              <a:t>The following keys help you to move in a table:</a:t>
            </a:r>
          </a:p>
          <a:p>
            <a:pPr lvl="1"/>
            <a:r>
              <a:rPr lang="en-US" b="1" dirty="0"/>
              <a:t>Tab: </a:t>
            </a:r>
            <a:r>
              <a:rPr lang="en-US" dirty="0"/>
              <a:t>Press the Tab key to move one cell to the right.</a:t>
            </a:r>
          </a:p>
          <a:p>
            <a:pPr lvl="1"/>
            <a:r>
              <a:rPr lang="en-US" b="1" dirty="0"/>
              <a:t>Shift + Tab: </a:t>
            </a:r>
            <a:r>
              <a:rPr lang="en-US" dirty="0"/>
              <a:t>Press the Shift + Tab to move one cell to the left.</a:t>
            </a:r>
          </a:p>
          <a:p>
            <a:pPr lvl="1"/>
            <a:r>
              <a:rPr lang="en-US" b="1" dirty="0"/>
              <a:t>Up Arrow: </a:t>
            </a:r>
            <a:r>
              <a:rPr lang="en-US" dirty="0"/>
              <a:t>Press the up arrow button to move up by one row.</a:t>
            </a:r>
          </a:p>
          <a:p>
            <a:pPr lvl="1"/>
            <a:r>
              <a:rPr lang="en-US" b="1" dirty="0"/>
              <a:t>Down Arrow: </a:t>
            </a:r>
            <a:r>
              <a:rPr lang="en-US" dirty="0"/>
              <a:t>Press the down arrow button to move down by one row.</a:t>
            </a:r>
          </a:p>
          <a:p>
            <a:pPr lvl="1"/>
            <a:r>
              <a:rPr lang="en-US" b="1" dirty="0"/>
              <a:t>Left Arrow: </a:t>
            </a:r>
            <a:r>
              <a:rPr lang="en-US" dirty="0"/>
              <a:t>Press the Left arrow key to move one cell to left in the table.</a:t>
            </a:r>
          </a:p>
          <a:p>
            <a:pPr lvl="1"/>
            <a:r>
              <a:rPr lang="en-US" b="1" dirty="0"/>
              <a:t>Right Arrow: </a:t>
            </a:r>
            <a:r>
              <a:rPr lang="en-US" dirty="0"/>
              <a:t>Press the Right arrow key to move one cell to right in the table</a:t>
            </a:r>
            <a:r>
              <a:rPr lang="en-US" dirty="0" smtClean="0"/>
              <a:t>.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14: Creating a Table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90"/>
          <a:stretch/>
        </p:blipFill>
        <p:spPr bwMode="auto">
          <a:xfrm>
            <a:off x="1524000" y="2011680"/>
            <a:ext cx="6820229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60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MS </a:t>
            </a:r>
            <a:r>
              <a:rPr lang="en-US" dirty="0"/>
              <a:t>Word allows you to add more rows </a:t>
            </a:r>
            <a:r>
              <a:rPr lang="en-US" dirty="0" smtClean="0"/>
              <a:t>and columns in a table.</a:t>
            </a:r>
          </a:p>
          <a:p>
            <a:r>
              <a:rPr lang="en-US" dirty="0" smtClean="0"/>
              <a:t>To </a:t>
            </a:r>
            <a:r>
              <a:rPr lang="en-US" dirty="0"/>
              <a:t>insert </a:t>
            </a:r>
            <a:r>
              <a:rPr lang="en-US" dirty="0" smtClean="0"/>
              <a:t>columns </a:t>
            </a:r>
            <a:r>
              <a:rPr lang="en-US" dirty="0"/>
              <a:t>to an </a:t>
            </a:r>
            <a:r>
              <a:rPr lang="en-US" dirty="0" smtClean="0"/>
              <a:t>existing table, you need to select </a:t>
            </a:r>
            <a:r>
              <a:rPr lang="en-US" dirty="0"/>
              <a:t>the </a:t>
            </a:r>
            <a:r>
              <a:rPr lang="en-US" dirty="0" smtClean="0"/>
              <a:t>column where </a:t>
            </a:r>
            <a:r>
              <a:rPr lang="en-US" dirty="0"/>
              <a:t>you want to insert a </a:t>
            </a:r>
            <a:r>
              <a:rPr lang="en-US" dirty="0" smtClean="0"/>
              <a:t>new column. Now, click </a:t>
            </a:r>
            <a:r>
              <a:rPr lang="en-US" dirty="0"/>
              <a:t>the </a:t>
            </a:r>
            <a:r>
              <a:rPr lang="en-US" b="1" dirty="0"/>
              <a:t>Insert Left </a:t>
            </a:r>
            <a:r>
              <a:rPr lang="en-US" dirty="0"/>
              <a:t>button in the </a:t>
            </a:r>
            <a:r>
              <a:rPr lang="en-US" b="1" dirty="0"/>
              <a:t>Rows and Columns </a:t>
            </a:r>
            <a:r>
              <a:rPr lang="en-US" dirty="0"/>
              <a:t>group of the </a:t>
            </a:r>
            <a:r>
              <a:rPr lang="en-US" b="1" dirty="0"/>
              <a:t>Layout </a:t>
            </a:r>
            <a:r>
              <a:rPr lang="en-US" dirty="0" smtClean="0"/>
              <a:t>tab to </a:t>
            </a:r>
            <a:r>
              <a:rPr lang="en-US" dirty="0"/>
              <a:t>insert the column on the left-hand side of the selected </a:t>
            </a:r>
            <a:r>
              <a:rPr lang="en-US" dirty="0" smtClean="0"/>
              <a:t>column. </a:t>
            </a:r>
          </a:p>
          <a:p>
            <a:r>
              <a:rPr lang="en-US" dirty="0" smtClean="0"/>
              <a:t>The </a:t>
            </a:r>
            <a:r>
              <a:rPr lang="en-US" dirty="0"/>
              <a:t>new column </a:t>
            </a:r>
            <a:r>
              <a:rPr lang="en-US" dirty="0" smtClean="0"/>
              <a:t>inserted </a:t>
            </a:r>
            <a:r>
              <a:rPr lang="en-US" dirty="0"/>
              <a:t>on the left-hand side of the selected </a:t>
            </a:r>
            <a:r>
              <a:rPr lang="en-US" dirty="0" smtClean="0"/>
              <a:t>column, as shown in the following figure: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Similarly</a:t>
            </a:r>
            <a:r>
              <a:rPr lang="en-US" dirty="0"/>
              <a:t>, if you want to insert a </a:t>
            </a:r>
            <a:r>
              <a:rPr lang="en-US" dirty="0" smtClean="0"/>
              <a:t>column on the right -hand </a:t>
            </a:r>
            <a:r>
              <a:rPr lang="en-US" dirty="0"/>
              <a:t>side of the selected column</a:t>
            </a:r>
            <a:r>
              <a:rPr lang="en-US" dirty="0" smtClean="0"/>
              <a:t>, then click </a:t>
            </a:r>
            <a:r>
              <a:rPr lang="en-US" dirty="0"/>
              <a:t>the Insert </a:t>
            </a:r>
            <a:r>
              <a:rPr lang="en-US" dirty="0" smtClean="0"/>
              <a:t>Right </a:t>
            </a:r>
            <a:r>
              <a:rPr lang="en-US" dirty="0"/>
              <a:t>button </a:t>
            </a:r>
            <a:r>
              <a:rPr lang="en-US" dirty="0" smtClean="0"/>
              <a:t>in the </a:t>
            </a:r>
            <a:r>
              <a:rPr lang="en-US" dirty="0"/>
              <a:t>Rows and Columns </a:t>
            </a:r>
            <a:r>
              <a:rPr lang="en-US" dirty="0" smtClean="0"/>
              <a:t>group of the Layout tab.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Adding a Row and Column in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 Table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3299256"/>
            <a:ext cx="3733800" cy="3177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q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82" y="3461043"/>
            <a:ext cx="4368436" cy="214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8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Word (MS Word) is a word processor developed by Microsoft.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default extension of </a:t>
            </a:r>
            <a:r>
              <a:rPr lang="en-US" dirty="0" smtClean="0"/>
              <a:t>the MS </a:t>
            </a:r>
            <a:r>
              <a:rPr lang="en-US" dirty="0"/>
              <a:t>Word 2010 document is .docx</a:t>
            </a:r>
            <a:r>
              <a:rPr lang="en-US" dirty="0" smtClean="0"/>
              <a:t>.</a:t>
            </a:r>
          </a:p>
          <a:p>
            <a:r>
              <a:rPr lang="en-US" dirty="0"/>
              <a:t>Some major features of a word processor are: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Fast speed: </a:t>
            </a:r>
            <a:r>
              <a:rPr lang="en-US" dirty="0"/>
              <a:t>Enables you to type much faster as compared to any conventional typewriter.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Easy editing: </a:t>
            </a:r>
            <a:r>
              <a:rPr lang="en-US" dirty="0"/>
              <a:t>Allows you to perform all types of editing tasks in a text document, such as insertion, deletion and modification.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Permanent storage: </a:t>
            </a:r>
            <a:r>
              <a:rPr lang="en-US" dirty="0"/>
              <a:t>Allows you to save your text document and also access your saved document whenever required.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Simple formatting: </a:t>
            </a:r>
            <a:r>
              <a:rPr lang="en-US" dirty="0"/>
              <a:t>Enables you to format your document easily, for example, you can change the text of your document to bold, italic or different fonts.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Adding graphics: </a:t>
            </a:r>
            <a:r>
              <a:rPr lang="en-US" dirty="0"/>
              <a:t>Facilitates insertion of pictures, diagrams and other visual elements into text documents.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82DA"/>
                </a:solidFill>
              </a:rPr>
              <a:t>Session 1: Getting Started with a MS Word 2010</a:t>
            </a:r>
          </a:p>
        </p:txBody>
      </p:sp>
    </p:spTree>
    <p:extLst>
      <p:ext uri="{BB962C8B-B14F-4D97-AF65-F5344CB8AC3E}">
        <p14:creationId xmlns:p14="http://schemas.microsoft.com/office/powerpoint/2010/main" val="22982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insert </a:t>
            </a:r>
            <a:r>
              <a:rPr lang="en-US" dirty="0" smtClean="0"/>
              <a:t>row to </a:t>
            </a:r>
            <a:r>
              <a:rPr lang="en-US" dirty="0"/>
              <a:t>an existing table, you need to select the </a:t>
            </a:r>
            <a:r>
              <a:rPr lang="en-US" dirty="0" smtClean="0"/>
              <a:t>row above </a:t>
            </a:r>
            <a:r>
              <a:rPr lang="en-US" dirty="0"/>
              <a:t>or below which you want to insert a row</a:t>
            </a:r>
            <a:r>
              <a:rPr lang="en-US" dirty="0" smtClean="0"/>
              <a:t>. </a:t>
            </a:r>
            <a:r>
              <a:rPr lang="en-US" dirty="0"/>
              <a:t>Now, click the </a:t>
            </a:r>
            <a:r>
              <a:rPr lang="en-US" b="1" dirty="0"/>
              <a:t>Insert </a:t>
            </a:r>
            <a:r>
              <a:rPr lang="en-US" b="1" dirty="0" smtClean="0"/>
              <a:t>Above </a:t>
            </a:r>
            <a:r>
              <a:rPr lang="en-US" dirty="0" smtClean="0"/>
              <a:t>button </a:t>
            </a:r>
            <a:r>
              <a:rPr lang="en-US" dirty="0"/>
              <a:t>in the </a:t>
            </a:r>
            <a:r>
              <a:rPr lang="en-US" b="1" dirty="0"/>
              <a:t>Rows and Columns </a:t>
            </a:r>
            <a:r>
              <a:rPr lang="en-US" dirty="0"/>
              <a:t>group of the </a:t>
            </a:r>
            <a:r>
              <a:rPr lang="en-US" b="1" dirty="0"/>
              <a:t>Layout </a:t>
            </a:r>
            <a:r>
              <a:rPr lang="en-US" dirty="0" smtClean="0"/>
              <a:t>tab to </a:t>
            </a:r>
            <a:r>
              <a:rPr lang="en-US" dirty="0"/>
              <a:t>insert the row above the selected row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The new </a:t>
            </a:r>
            <a:r>
              <a:rPr lang="en-US" dirty="0" smtClean="0"/>
              <a:t>row inserted above the </a:t>
            </a:r>
            <a:r>
              <a:rPr lang="en-US" dirty="0"/>
              <a:t>selected column, as shown in the following figure: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Similarly, if you want to insert a row below </a:t>
            </a:r>
            <a:r>
              <a:rPr lang="en-US" dirty="0" smtClean="0"/>
              <a:t>a selected row, then click </a:t>
            </a:r>
            <a:r>
              <a:rPr lang="en-US" dirty="0"/>
              <a:t>the </a:t>
            </a:r>
            <a:r>
              <a:rPr lang="en-US" b="1" dirty="0"/>
              <a:t>Insert Below</a:t>
            </a:r>
            <a:r>
              <a:rPr lang="en-US" dirty="0"/>
              <a:t> button under the </a:t>
            </a:r>
            <a:r>
              <a:rPr lang="en-US" b="1" dirty="0"/>
              <a:t>Rows </a:t>
            </a:r>
            <a:r>
              <a:rPr lang="en-US" b="1" dirty="0" smtClean="0"/>
              <a:t>and Columns </a:t>
            </a:r>
            <a:r>
              <a:rPr lang="en-US" dirty="0" smtClean="0"/>
              <a:t>group of the </a:t>
            </a:r>
            <a:r>
              <a:rPr lang="en-US" b="1" dirty="0" smtClean="0"/>
              <a:t>Layout</a:t>
            </a:r>
            <a:r>
              <a:rPr lang="en-US" dirty="0" smtClean="0"/>
              <a:t> tab.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Adding a Row and Column in a Table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334000" cy="261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4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delete </a:t>
            </a:r>
            <a:r>
              <a:rPr lang="en-US" dirty="0"/>
              <a:t>a </a:t>
            </a:r>
            <a:r>
              <a:rPr lang="en-US" dirty="0" smtClean="0"/>
              <a:t>row</a:t>
            </a:r>
            <a:r>
              <a:rPr lang="en-US" dirty="0"/>
              <a:t> </a:t>
            </a:r>
            <a:r>
              <a:rPr lang="en-US" dirty="0" smtClean="0"/>
              <a:t>by first select the row that you want to delete and then </a:t>
            </a:r>
            <a:r>
              <a:rPr lang="en-US" i="1" dirty="0" smtClean="0"/>
              <a:t>click </a:t>
            </a:r>
            <a:r>
              <a:rPr lang="en-US" dirty="0"/>
              <a:t>the </a:t>
            </a:r>
            <a:r>
              <a:rPr lang="en-US" b="1" dirty="0"/>
              <a:t>Delete </a:t>
            </a:r>
            <a:r>
              <a:rPr lang="en-US" dirty="0"/>
              <a:t>button </a:t>
            </a:r>
            <a:r>
              <a:rPr lang="en-US" b="1" dirty="0"/>
              <a:t>Rows and Columns </a:t>
            </a:r>
            <a:r>
              <a:rPr lang="en-US" dirty="0"/>
              <a:t>group of the </a:t>
            </a:r>
            <a:r>
              <a:rPr lang="en-US" b="1" dirty="0"/>
              <a:t>Layout</a:t>
            </a:r>
            <a:r>
              <a:rPr lang="en-US" dirty="0"/>
              <a:t> </a:t>
            </a:r>
            <a:r>
              <a:rPr lang="en-US" dirty="0" smtClean="0"/>
              <a:t>tab.</a:t>
            </a:r>
          </a:p>
          <a:p>
            <a:r>
              <a:rPr lang="en-US" dirty="0" smtClean="0"/>
              <a:t>Now, click the </a:t>
            </a:r>
            <a:r>
              <a:rPr lang="en-US" b="1" dirty="0" smtClean="0"/>
              <a:t>Delete Rows </a:t>
            </a:r>
            <a:r>
              <a:rPr lang="en-US" dirty="0" smtClean="0"/>
              <a:t>option from the drop-down list, as shown in the following figure: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selected row gets deleted.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Deleting a Row and Column in a Table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731" y="2743200"/>
            <a:ext cx="512653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4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delete a </a:t>
            </a:r>
            <a:r>
              <a:rPr lang="en-US" dirty="0" smtClean="0"/>
              <a:t>column by </a:t>
            </a:r>
            <a:r>
              <a:rPr lang="en-US" dirty="0"/>
              <a:t>first </a:t>
            </a:r>
            <a:r>
              <a:rPr lang="en-US" dirty="0" smtClean="0"/>
              <a:t>selecting </a:t>
            </a:r>
            <a:r>
              <a:rPr lang="en-US" dirty="0"/>
              <a:t>the </a:t>
            </a:r>
            <a:r>
              <a:rPr lang="en-US" dirty="0" smtClean="0"/>
              <a:t>column that </a:t>
            </a:r>
            <a:r>
              <a:rPr lang="en-US" dirty="0"/>
              <a:t>you want to delete and then </a:t>
            </a:r>
            <a:r>
              <a:rPr lang="en-US" i="1" dirty="0"/>
              <a:t>click </a:t>
            </a:r>
            <a:r>
              <a:rPr lang="en-US" dirty="0"/>
              <a:t>the </a:t>
            </a:r>
            <a:r>
              <a:rPr lang="en-US" b="1" dirty="0"/>
              <a:t>Delete </a:t>
            </a:r>
            <a:r>
              <a:rPr lang="en-US" dirty="0"/>
              <a:t>button </a:t>
            </a:r>
            <a:r>
              <a:rPr lang="en-US" b="1" dirty="0"/>
              <a:t>Rows and Columns </a:t>
            </a:r>
            <a:r>
              <a:rPr lang="en-US" dirty="0"/>
              <a:t>group of the </a:t>
            </a:r>
            <a:r>
              <a:rPr lang="en-US" b="1" dirty="0"/>
              <a:t>Layout</a:t>
            </a:r>
            <a:r>
              <a:rPr lang="en-US" dirty="0"/>
              <a:t> tab.</a:t>
            </a:r>
          </a:p>
          <a:p>
            <a:r>
              <a:rPr lang="en-US" dirty="0"/>
              <a:t>Now, click the </a:t>
            </a:r>
            <a:r>
              <a:rPr lang="en-US" b="1" dirty="0"/>
              <a:t>Delete </a:t>
            </a:r>
            <a:r>
              <a:rPr lang="en-US" b="1" dirty="0" smtClean="0"/>
              <a:t>Columns </a:t>
            </a:r>
            <a:r>
              <a:rPr lang="en-US" dirty="0" smtClean="0"/>
              <a:t>option </a:t>
            </a:r>
            <a:r>
              <a:rPr lang="en-US" dirty="0"/>
              <a:t>from the drop-down list, as shown in the following figure: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selected </a:t>
            </a:r>
            <a:r>
              <a:rPr lang="en-US" dirty="0" smtClean="0"/>
              <a:t>column gets </a:t>
            </a:r>
            <a:r>
              <a:rPr lang="en-US" dirty="0"/>
              <a:t>deleted.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Deleting a Row and Column in a Table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65" y="2743200"/>
            <a:ext cx="632567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5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Formatting refers to the appearance and arrangement of the text in the document. </a:t>
            </a:r>
            <a:r>
              <a:rPr lang="en-US" dirty="0" smtClean="0"/>
              <a:t> You </a:t>
            </a:r>
            <a:r>
              <a:rPr lang="en-US" dirty="0"/>
              <a:t>can change </a:t>
            </a:r>
            <a:r>
              <a:rPr lang="en-US" dirty="0" smtClean="0"/>
              <a:t>the appearance </a:t>
            </a:r>
            <a:r>
              <a:rPr lang="en-US" dirty="0"/>
              <a:t>of a table by changing the border and colour of cells.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format a table in the </a:t>
            </a:r>
            <a:r>
              <a:rPr lang="en-US" dirty="0" smtClean="0"/>
              <a:t>document, you need to first select the table and then s</a:t>
            </a:r>
            <a:r>
              <a:rPr lang="en-US" i="1" dirty="0" smtClean="0"/>
              <a:t>elect the </a:t>
            </a:r>
            <a:r>
              <a:rPr lang="en-US" dirty="0" smtClean="0"/>
              <a:t>desired </a:t>
            </a:r>
            <a:r>
              <a:rPr lang="en-US" dirty="0"/>
              <a:t>format of the </a:t>
            </a:r>
            <a:r>
              <a:rPr lang="en-US" dirty="0" smtClean="0"/>
              <a:t>table in the </a:t>
            </a:r>
            <a:r>
              <a:rPr lang="en-US" b="1" dirty="0" smtClean="0"/>
              <a:t>Table Styles</a:t>
            </a:r>
            <a:r>
              <a:rPr lang="en-US" dirty="0" smtClean="0"/>
              <a:t> group of the </a:t>
            </a:r>
            <a:r>
              <a:rPr lang="en-US" b="1" dirty="0" smtClean="0"/>
              <a:t>Design</a:t>
            </a:r>
            <a:r>
              <a:rPr lang="en-US" dirty="0" smtClean="0"/>
              <a:t> tab, as shown in the following figure: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dirty="0" smtClean="0"/>
              <a:t>Now, the </a:t>
            </a:r>
            <a:r>
              <a:rPr lang="en-US" dirty="0"/>
              <a:t>selected format applies to the </a:t>
            </a:r>
            <a:r>
              <a:rPr lang="en-US" dirty="0" smtClean="0"/>
              <a:t>table, as shown in the following figure:</a:t>
            </a:r>
            <a:endParaRPr lang="en-US" dirty="0"/>
          </a:p>
          <a:p>
            <a:endParaRPr lang="en-US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15: Formatting a Table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276600"/>
            <a:ext cx="7589520" cy="98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9"/>
          <a:stretch/>
        </p:blipFill>
        <p:spPr bwMode="auto">
          <a:xfrm>
            <a:off x="799585" y="5029201"/>
            <a:ext cx="7589520" cy="10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43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/>
              <a:t>the convert text into table feature, you can convert text into a </a:t>
            </a:r>
            <a:r>
              <a:rPr lang="en-US" dirty="0" smtClean="0"/>
              <a:t>table to </a:t>
            </a:r>
            <a:r>
              <a:rPr lang="en-US" dirty="0"/>
              <a:t>organize it in the form of rows and columns to analyze it effectively.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You can convert text into table by </a:t>
            </a:r>
            <a:r>
              <a:rPr lang="en-US" sz="2000" dirty="0" smtClean="0"/>
              <a:t>first selecting </a:t>
            </a:r>
            <a:r>
              <a:rPr lang="en-US" sz="2000" dirty="0"/>
              <a:t>the text that you want to convert into a </a:t>
            </a:r>
            <a:r>
              <a:rPr lang="en-US" sz="2000" dirty="0" smtClean="0"/>
              <a:t>table and then clicking </a:t>
            </a:r>
            <a:r>
              <a:rPr lang="en-US" sz="2000" dirty="0"/>
              <a:t>the </a:t>
            </a:r>
            <a:r>
              <a:rPr lang="en-US" sz="2000" b="1" dirty="0"/>
              <a:t>Table</a:t>
            </a:r>
            <a:r>
              <a:rPr lang="en-US" sz="2000" dirty="0"/>
              <a:t> button under the </a:t>
            </a:r>
            <a:r>
              <a:rPr lang="en-US" sz="2000" b="1" dirty="0"/>
              <a:t>Tables</a:t>
            </a:r>
            <a:r>
              <a:rPr lang="en-US" sz="2000" dirty="0"/>
              <a:t> group of the </a:t>
            </a:r>
            <a:r>
              <a:rPr lang="en-US" sz="2000" b="1" dirty="0"/>
              <a:t>Insert</a:t>
            </a:r>
            <a:r>
              <a:rPr lang="en-US" sz="2000" dirty="0"/>
              <a:t> tab.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Now, select the </a:t>
            </a:r>
            <a:r>
              <a:rPr lang="en-US" sz="2000" b="1" dirty="0" smtClean="0"/>
              <a:t>Convert Text to Table </a:t>
            </a:r>
            <a:r>
              <a:rPr lang="en-US" sz="2000" dirty="0" smtClean="0"/>
              <a:t>option from the drop-down list.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Now, select one separate character option under the </a:t>
            </a:r>
            <a:r>
              <a:rPr lang="en-US" sz="2000" b="1" dirty="0" smtClean="0"/>
              <a:t>Separate text at </a:t>
            </a:r>
            <a:r>
              <a:rPr lang="en-US" sz="2000" dirty="0" smtClean="0"/>
              <a:t>section and click the </a:t>
            </a:r>
            <a:r>
              <a:rPr lang="en-US" sz="2000" b="1" dirty="0" smtClean="0"/>
              <a:t>OK </a:t>
            </a:r>
            <a:r>
              <a:rPr lang="en-US" sz="2000" dirty="0" smtClean="0"/>
              <a:t>button in the </a:t>
            </a:r>
            <a:r>
              <a:rPr lang="en-US" sz="2000" b="1" dirty="0" smtClean="0"/>
              <a:t>Convert Table to Text </a:t>
            </a:r>
            <a:r>
              <a:rPr lang="en-US" sz="2000" dirty="0" smtClean="0"/>
              <a:t>dialog box, as shown in the following figure</a:t>
            </a:r>
            <a:r>
              <a:rPr lang="en-US" sz="2000" dirty="0"/>
              <a:t>: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pc="-10" dirty="0">
                <a:solidFill>
                  <a:srgbClr val="0082DA"/>
                </a:solidFill>
              </a:rPr>
              <a:t>Session 16: Converting Text to Table and Table to Text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2209799" cy="266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0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pc="-10" dirty="0">
                <a:solidFill>
                  <a:srgbClr val="0082DA"/>
                </a:solidFill>
              </a:rPr>
              <a:t>Session 16: Converting Text to Table and Table to Text</a:t>
            </a:r>
            <a:endParaRPr lang="en-US" spc="-1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295400"/>
            <a:ext cx="8610600" cy="5166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q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A table gets created with specified rows and columns in the document</a:t>
            </a:r>
            <a:r>
              <a:rPr lang="en-US" sz="2000" dirty="0" smtClean="0"/>
              <a:t>.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To convert the table to text, you need to first select the table in the document and then click the </a:t>
            </a:r>
            <a:r>
              <a:rPr lang="en-US" sz="2000" b="1" dirty="0"/>
              <a:t>Convert to Text </a:t>
            </a:r>
            <a:r>
              <a:rPr lang="en-US" sz="2000" dirty="0"/>
              <a:t>button in the </a:t>
            </a:r>
            <a:r>
              <a:rPr lang="en-US" sz="2000" b="1" dirty="0"/>
              <a:t>Data</a:t>
            </a:r>
            <a:r>
              <a:rPr lang="en-US" sz="2000" dirty="0"/>
              <a:t> group of the </a:t>
            </a:r>
            <a:r>
              <a:rPr lang="en-US" sz="2000" b="1" dirty="0"/>
              <a:t>Layout</a:t>
            </a:r>
            <a:r>
              <a:rPr lang="en-US" sz="2000" dirty="0"/>
              <a:t> tab.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742490"/>
            <a:ext cx="6934200" cy="21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2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select </a:t>
            </a:r>
            <a:r>
              <a:rPr lang="en-US" dirty="0"/>
              <a:t>the </a:t>
            </a:r>
            <a:r>
              <a:rPr lang="en-US" b="1" dirty="0"/>
              <a:t>Other </a:t>
            </a:r>
            <a:r>
              <a:rPr lang="en-US" dirty="0"/>
              <a:t>radio </a:t>
            </a:r>
            <a:r>
              <a:rPr lang="en-US" dirty="0" smtClean="0"/>
              <a:t>button, press </a:t>
            </a:r>
            <a:r>
              <a:rPr lang="en-US" dirty="0"/>
              <a:t>the </a:t>
            </a:r>
            <a:r>
              <a:rPr lang="en-US" dirty="0" smtClean="0"/>
              <a:t>spacebar key in the text </a:t>
            </a:r>
            <a:r>
              <a:rPr lang="en-US" dirty="0"/>
              <a:t>box adjacent to the </a:t>
            </a:r>
            <a:r>
              <a:rPr lang="en-US" b="1" dirty="0"/>
              <a:t>Other </a:t>
            </a:r>
            <a:r>
              <a:rPr lang="en-US" dirty="0" smtClean="0"/>
              <a:t>radio button and then click </a:t>
            </a:r>
            <a:r>
              <a:rPr lang="en-US" dirty="0"/>
              <a:t>the </a:t>
            </a:r>
            <a:r>
              <a:rPr lang="en-US" b="1" dirty="0"/>
              <a:t>OK </a:t>
            </a:r>
            <a:r>
              <a:rPr lang="en-US" dirty="0" smtClean="0"/>
              <a:t>button in the </a:t>
            </a:r>
            <a:r>
              <a:rPr lang="en-US" b="1" dirty="0" smtClean="0"/>
              <a:t>Convert Table to Text </a:t>
            </a:r>
            <a:r>
              <a:rPr lang="en-US" dirty="0" smtClean="0"/>
              <a:t>dialog box, as shown in the following figure: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000" dirty="0" smtClean="0"/>
          </a:p>
          <a:p>
            <a:endParaRPr lang="en-US" dirty="0"/>
          </a:p>
          <a:p>
            <a:r>
              <a:rPr lang="en-US" dirty="0" smtClean="0"/>
              <a:t>The table gets converted into text separated </a:t>
            </a:r>
            <a:r>
              <a:rPr lang="en-US" dirty="0"/>
              <a:t>by space , as shown in the following figure: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pc="-10" dirty="0">
                <a:solidFill>
                  <a:srgbClr val="0082DA"/>
                </a:solidFill>
              </a:rPr>
              <a:t>Session 16: Converting Text to Table and Table to Text</a:t>
            </a:r>
            <a:endParaRPr lang="en-US" spc="-1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03" y="2362200"/>
            <a:ext cx="1773195" cy="183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9"/>
          <a:stretch/>
        </p:blipFill>
        <p:spPr bwMode="auto">
          <a:xfrm>
            <a:off x="1182802" y="4922520"/>
            <a:ext cx="677839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3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default, there are no pages, paragraphs or text borders in a blank MS Word 2010 document. </a:t>
            </a:r>
            <a:endParaRPr lang="en-US" dirty="0" smtClean="0"/>
          </a:p>
          <a:p>
            <a:r>
              <a:rPr lang="en-US" dirty="0" smtClean="0"/>
              <a:t>However, you </a:t>
            </a:r>
            <a:r>
              <a:rPr lang="en-US" dirty="0"/>
              <a:t>can add borders to the paragraphs as well as to the pages in a </a:t>
            </a:r>
            <a:r>
              <a:rPr lang="en-US" dirty="0" smtClean="0"/>
              <a:t>document.</a:t>
            </a:r>
          </a:p>
          <a:p>
            <a:r>
              <a:rPr lang="en-US" dirty="0" smtClean="0"/>
              <a:t>You </a:t>
            </a:r>
            <a:r>
              <a:rPr lang="en-US" dirty="0"/>
              <a:t>can add a border to a single page, more than one page, or all the pages in the document. </a:t>
            </a:r>
          </a:p>
          <a:p>
            <a:r>
              <a:rPr lang="en-US" dirty="0"/>
              <a:t>You can add different types of borders to the pages; for instance, the border can be a solid line or a broken line. </a:t>
            </a:r>
          </a:p>
          <a:p>
            <a:r>
              <a:rPr lang="en-US" dirty="0"/>
              <a:t>In MS Word 2010, you can select the type, style, width and color of the page border.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17: Adding Borders to Pages and Paragraphs</a:t>
            </a:r>
          </a:p>
        </p:txBody>
      </p:sp>
    </p:spTree>
    <p:extLst>
      <p:ext uri="{BB962C8B-B14F-4D97-AF65-F5344CB8AC3E}">
        <p14:creationId xmlns:p14="http://schemas.microsoft.com/office/powerpoint/2010/main" val="30621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add </a:t>
            </a:r>
            <a:r>
              <a:rPr lang="en-US" dirty="0"/>
              <a:t>a border </a:t>
            </a:r>
            <a:r>
              <a:rPr lang="en-US" dirty="0" smtClean="0"/>
              <a:t>to page by using the </a:t>
            </a:r>
            <a:r>
              <a:rPr lang="en-US" b="1" dirty="0" smtClean="0"/>
              <a:t>Border and Shading </a:t>
            </a:r>
            <a:r>
              <a:rPr lang="en-US" dirty="0" smtClean="0"/>
              <a:t>dialog box.</a:t>
            </a:r>
          </a:p>
          <a:p>
            <a:r>
              <a:rPr lang="en-US" dirty="0" smtClean="0"/>
              <a:t>You can access this dialog box by clicking the </a:t>
            </a:r>
            <a:r>
              <a:rPr lang="en-US" b="1" dirty="0"/>
              <a:t>Page Borders </a:t>
            </a:r>
            <a:r>
              <a:rPr lang="en-US" dirty="0"/>
              <a:t>button </a:t>
            </a:r>
            <a:r>
              <a:rPr lang="en-US" dirty="0" smtClean="0"/>
              <a:t>in the </a:t>
            </a:r>
            <a:r>
              <a:rPr lang="en-US" b="1" dirty="0"/>
              <a:t>Page Background </a:t>
            </a:r>
            <a:r>
              <a:rPr lang="en-US" dirty="0"/>
              <a:t>group of the </a:t>
            </a:r>
            <a:r>
              <a:rPr lang="en-US" b="1" dirty="0"/>
              <a:t>Page Layout </a:t>
            </a:r>
            <a:r>
              <a:rPr lang="en-US" dirty="0" smtClean="0"/>
              <a:t>tab.</a:t>
            </a:r>
          </a:p>
          <a:p>
            <a:r>
              <a:rPr lang="en-US" dirty="0"/>
              <a:t>In this dialog box, you need to s</a:t>
            </a:r>
            <a:r>
              <a:rPr lang="en-US" i="1" dirty="0"/>
              <a:t>elect </a:t>
            </a:r>
            <a:r>
              <a:rPr lang="en-US" dirty="0"/>
              <a:t>the desired border from the </a:t>
            </a:r>
            <a:r>
              <a:rPr lang="en-US" b="1" dirty="0"/>
              <a:t>Setting </a:t>
            </a:r>
            <a:r>
              <a:rPr lang="en-US" dirty="0"/>
              <a:t>section</a:t>
            </a:r>
            <a:r>
              <a:rPr lang="en-US" i="1" dirty="0"/>
              <a:t>, select </a:t>
            </a:r>
            <a:r>
              <a:rPr lang="en-US" dirty="0"/>
              <a:t>the desired line style, border color and width and then click the </a:t>
            </a:r>
            <a:r>
              <a:rPr lang="en-US" b="1" dirty="0"/>
              <a:t>OK</a:t>
            </a:r>
            <a:r>
              <a:rPr lang="en-US" dirty="0"/>
              <a:t> button, as shown in the </a:t>
            </a:r>
            <a:r>
              <a:rPr lang="en-US" dirty="0" smtClean="0"/>
              <a:t>following figure</a:t>
            </a:r>
            <a:r>
              <a:rPr lang="en-US" dirty="0"/>
              <a:t>: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82DA"/>
                </a:solidFill>
              </a:rPr>
              <a:t>Session 17: Adding Borders to Pages and Paragraphs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-228600" y="3200400"/>
            <a:ext cx="4267200" cy="4845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q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i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44732"/>
            <a:ext cx="4361481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4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82DA"/>
                </a:solidFill>
              </a:rPr>
              <a:t>Session 17: Adding Borders to Pages and Paragraphs</a:t>
            </a:r>
            <a:endParaRPr lang="en-US" sz="2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1302292"/>
            <a:ext cx="8610600" cy="5174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q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Now, the page border gets added in the document, </a:t>
            </a:r>
            <a:r>
              <a:rPr lang="en-US" sz="2000" dirty="0" smtClean="0"/>
              <a:t>as shown </a:t>
            </a:r>
            <a:r>
              <a:rPr lang="en-US" sz="2000" dirty="0"/>
              <a:t>in the following figure</a:t>
            </a:r>
            <a:r>
              <a:rPr lang="en-US" sz="2000" dirty="0" smtClean="0"/>
              <a:t>: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35" y="2057400"/>
            <a:ext cx="4077730" cy="215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1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5651924" cy="5181600"/>
          </a:xfrm>
        </p:spPr>
        <p:txBody>
          <a:bodyPr/>
          <a:lstStyle/>
          <a:p>
            <a:r>
              <a:rPr lang="en-US" dirty="0" smtClean="0"/>
              <a:t>You can start </a:t>
            </a:r>
            <a:r>
              <a:rPr lang="en-US" dirty="0"/>
              <a:t>MS Word </a:t>
            </a:r>
            <a:r>
              <a:rPr lang="en-US" dirty="0" smtClean="0"/>
              <a:t>2010 by clicking the </a:t>
            </a:r>
            <a:r>
              <a:rPr lang="en-US" b="1" dirty="0" smtClean="0"/>
              <a:t>Start</a:t>
            </a:r>
            <a:r>
              <a:rPr lang="en-US" dirty="0" smtClean="0"/>
              <a:t> button on the Task bar and then selecting </a:t>
            </a:r>
            <a:r>
              <a:rPr lang="en-US" b="1" dirty="0" smtClean="0"/>
              <a:t>All Programs </a:t>
            </a:r>
            <a:r>
              <a:rPr lang="en-US" b="1" dirty="0" smtClean="0">
                <a:latin typeface="Cambria Math"/>
                <a:ea typeface="Cambria Math"/>
                <a:sym typeface="Wingdings" panose="05000000000000000000" pitchFamily="2" charset="2"/>
              </a:rPr>
              <a:t></a:t>
            </a:r>
            <a:r>
              <a:rPr lang="en-US" b="1" dirty="0" smtClean="0">
                <a:latin typeface="Cambria Math"/>
                <a:ea typeface="Cambria Math"/>
              </a:rPr>
              <a:t> </a:t>
            </a:r>
            <a:r>
              <a:rPr lang="en-US" b="1" dirty="0"/>
              <a:t>Microsoft </a:t>
            </a:r>
            <a:r>
              <a:rPr lang="en-US" b="1" dirty="0" smtClean="0"/>
              <a:t>Office </a:t>
            </a:r>
            <a:r>
              <a:rPr lang="en-US" b="1" dirty="0" smtClean="0">
                <a:latin typeface="Cambria Math"/>
                <a:ea typeface="Cambria Math"/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Microsoft </a:t>
            </a:r>
            <a:r>
              <a:rPr lang="en-US" b="1" dirty="0"/>
              <a:t>Word </a:t>
            </a:r>
            <a:r>
              <a:rPr lang="en-US" b="1" dirty="0" smtClean="0"/>
              <a:t>2010 </a:t>
            </a: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menu, as shown in the given figure.</a:t>
            </a:r>
            <a:endParaRPr lang="en-US" dirty="0"/>
          </a:p>
          <a:p>
            <a:r>
              <a:rPr lang="en-US" dirty="0" smtClean="0"/>
              <a:t>Now, a </a:t>
            </a:r>
            <a:r>
              <a:rPr lang="en-US" dirty="0"/>
              <a:t>blank document </a:t>
            </a:r>
            <a:r>
              <a:rPr lang="en-US" dirty="0" smtClean="0"/>
              <a:t>opens in </a:t>
            </a:r>
            <a:r>
              <a:rPr lang="en-US" dirty="0"/>
              <a:t>MS Word 2010, as shown in </a:t>
            </a:r>
            <a:r>
              <a:rPr lang="en-US" dirty="0" smtClean="0"/>
              <a:t>following figure: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Starting Microsoft Word 2010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24" y="1447800"/>
            <a:ext cx="2882476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29852"/>
            <a:ext cx="4000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0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Adding Borders to a Paragraph</a:t>
            </a:r>
            <a:endParaRPr lang="en-US" sz="2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1302292"/>
            <a:ext cx="8610600" cy="5174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q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smtClean="0"/>
              <a:t>You </a:t>
            </a:r>
            <a:r>
              <a:rPr lang="en-US" dirty="0"/>
              <a:t>can also add border to a paragraph to make a document attractive and eye-catching. </a:t>
            </a:r>
          </a:p>
          <a:p>
            <a:pPr>
              <a:lnSpc>
                <a:spcPct val="110000"/>
              </a:lnSpc>
            </a:pPr>
            <a:r>
              <a:rPr lang="en-US" dirty="0"/>
              <a:t>To add border to a paragraph, you need to first select the paragraph on which you add the border and then </a:t>
            </a:r>
            <a:r>
              <a:rPr lang="en-US" i="1" dirty="0"/>
              <a:t>click </a:t>
            </a:r>
            <a:r>
              <a:rPr lang="en-US" dirty="0"/>
              <a:t>the </a:t>
            </a:r>
            <a:r>
              <a:rPr lang="en-US" b="1" dirty="0"/>
              <a:t>Page Borders </a:t>
            </a:r>
            <a:r>
              <a:rPr lang="en-US" dirty="0"/>
              <a:t>button in the </a:t>
            </a:r>
            <a:r>
              <a:rPr lang="en-US" b="1" dirty="0"/>
              <a:t>Page Background </a:t>
            </a:r>
            <a:r>
              <a:rPr lang="en-US" dirty="0"/>
              <a:t>group of the </a:t>
            </a:r>
            <a:r>
              <a:rPr lang="en-US" b="1" dirty="0"/>
              <a:t>Page Layout </a:t>
            </a:r>
            <a:r>
              <a:rPr lang="en-US" dirty="0"/>
              <a:t>tab. </a:t>
            </a: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3048000"/>
            <a:ext cx="3429000" cy="3413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q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Now, s</a:t>
            </a:r>
            <a:r>
              <a:rPr lang="en-US" i="1" dirty="0" smtClean="0"/>
              <a:t>elect </a:t>
            </a:r>
            <a:r>
              <a:rPr lang="en-US" dirty="0" smtClean="0"/>
              <a:t>the desired border from the </a:t>
            </a:r>
            <a:r>
              <a:rPr lang="en-US" b="1" dirty="0" smtClean="0"/>
              <a:t>Setting </a:t>
            </a:r>
            <a:r>
              <a:rPr lang="en-US" dirty="0" smtClean="0"/>
              <a:t>section</a:t>
            </a:r>
            <a:r>
              <a:rPr lang="en-US" i="1" dirty="0" smtClean="0"/>
              <a:t>, select </a:t>
            </a:r>
            <a:r>
              <a:rPr lang="en-US" dirty="0" smtClean="0"/>
              <a:t>the desired line style, border color and width and then click the </a:t>
            </a:r>
            <a:r>
              <a:rPr lang="en-US" b="1" dirty="0" smtClean="0"/>
              <a:t>OK</a:t>
            </a:r>
            <a:r>
              <a:rPr lang="en-US" dirty="0" smtClean="0"/>
              <a:t> button in the </a:t>
            </a:r>
            <a:r>
              <a:rPr lang="en-US" b="1" dirty="0" smtClean="0"/>
              <a:t>Borders and Shading </a:t>
            </a:r>
            <a:r>
              <a:rPr lang="en-US" dirty="0" smtClean="0"/>
              <a:t>dialog box, as shown in the given figure.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08960"/>
            <a:ext cx="4342251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7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66360"/>
          </a:xfrm>
        </p:spPr>
        <p:txBody>
          <a:bodyPr>
            <a:normAutofit/>
          </a:bodyPr>
          <a:lstStyle/>
          <a:p>
            <a:r>
              <a:rPr lang="en-US" dirty="0" smtClean="0"/>
              <a:t>Now</a:t>
            </a:r>
            <a:r>
              <a:rPr lang="en-US" dirty="0"/>
              <a:t>, the </a:t>
            </a:r>
            <a:r>
              <a:rPr lang="en-US" dirty="0" smtClean="0"/>
              <a:t>border </a:t>
            </a:r>
            <a:r>
              <a:rPr lang="en-US" dirty="0"/>
              <a:t>gets added </a:t>
            </a:r>
            <a:r>
              <a:rPr lang="en-US" dirty="0" smtClean="0"/>
              <a:t>to a paragraph, as shown </a:t>
            </a:r>
            <a:r>
              <a:rPr lang="en-US" dirty="0"/>
              <a:t>in the </a:t>
            </a:r>
            <a:r>
              <a:rPr lang="en-US" dirty="0" smtClean="0"/>
              <a:t>following figure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Adding Borders to a Paragraph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91" y="1905000"/>
            <a:ext cx="538961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1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MS Word 2010 document, you can apply solid colors as the shade to a paragraph. </a:t>
            </a:r>
            <a:endParaRPr lang="en-US" dirty="0" smtClean="0"/>
          </a:p>
          <a:p>
            <a:r>
              <a:rPr lang="en-US" dirty="0" smtClean="0"/>
              <a:t>There are numerous </a:t>
            </a:r>
            <a:r>
              <a:rPr lang="en-US" dirty="0"/>
              <a:t>predefined solid colors that you can choose to apply to the paragraphs of a document.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add a shade to the </a:t>
            </a:r>
            <a:r>
              <a:rPr lang="en-US" dirty="0" smtClean="0"/>
              <a:t>Paragraph, you need to first select</a:t>
            </a:r>
            <a:r>
              <a:rPr lang="en-US" i="1" dirty="0" smtClean="0"/>
              <a:t> </a:t>
            </a:r>
            <a:r>
              <a:rPr lang="en-US" dirty="0"/>
              <a:t>the paragraph and then </a:t>
            </a:r>
            <a:r>
              <a:rPr lang="en-US" i="1" dirty="0"/>
              <a:t>click </a:t>
            </a:r>
            <a:r>
              <a:rPr lang="en-US" dirty="0"/>
              <a:t>the </a:t>
            </a:r>
            <a:r>
              <a:rPr lang="en-US" b="1" dirty="0"/>
              <a:t>Page Borders </a:t>
            </a:r>
            <a:r>
              <a:rPr lang="en-US" dirty="0"/>
              <a:t>button in the </a:t>
            </a:r>
            <a:r>
              <a:rPr lang="en-US" b="1" dirty="0"/>
              <a:t>Page Background </a:t>
            </a:r>
            <a:r>
              <a:rPr lang="en-US" dirty="0"/>
              <a:t>group of the </a:t>
            </a:r>
            <a:r>
              <a:rPr lang="en-US" b="1" dirty="0"/>
              <a:t>Page Layout </a:t>
            </a:r>
            <a:r>
              <a:rPr lang="en-US" dirty="0"/>
              <a:t>tab.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18: Applying Shadings to Paragraphs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00812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3535680"/>
            <a:ext cx="42672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q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Now, select the </a:t>
            </a:r>
            <a:r>
              <a:rPr lang="en-US" sz="2000" b="1" dirty="0" smtClean="0"/>
              <a:t>Shading</a:t>
            </a:r>
            <a:r>
              <a:rPr lang="en-US" sz="2000" dirty="0" smtClean="0"/>
              <a:t> tab in the </a:t>
            </a:r>
            <a:r>
              <a:rPr lang="en-US" sz="2000" b="1" dirty="0" smtClean="0"/>
              <a:t>Borders and Shading </a:t>
            </a:r>
            <a:r>
              <a:rPr lang="en-US" sz="2000" dirty="0" smtClean="0"/>
              <a:t>dialog box.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Now, specify the desired colour in the </a:t>
            </a:r>
            <a:r>
              <a:rPr lang="en-US" sz="2000" b="1" dirty="0" smtClean="0"/>
              <a:t>Fill</a:t>
            </a:r>
            <a:r>
              <a:rPr lang="en-US" sz="2000" dirty="0" smtClean="0"/>
              <a:t> section , the style of shading in the </a:t>
            </a:r>
            <a:r>
              <a:rPr lang="en-US" sz="2000" b="1" dirty="0" smtClean="0"/>
              <a:t>Patterns</a:t>
            </a:r>
            <a:r>
              <a:rPr lang="en-US" sz="2000" dirty="0" smtClean="0"/>
              <a:t> section and then click the </a:t>
            </a:r>
            <a:r>
              <a:rPr lang="en-US" sz="2000" b="1" dirty="0" smtClean="0"/>
              <a:t>OK</a:t>
            </a:r>
            <a:r>
              <a:rPr lang="en-US" sz="2000" dirty="0" smtClean="0"/>
              <a:t> button in the </a:t>
            </a:r>
            <a:r>
              <a:rPr lang="en-US" sz="2000" b="1" dirty="0" smtClean="0"/>
              <a:t>Borders and Shading </a:t>
            </a:r>
            <a:r>
              <a:rPr lang="en-US" sz="2000" dirty="0" smtClean="0"/>
              <a:t>dialog box, as shown in the given figure.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12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18: Applying Shadings to Paragraphs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1302292"/>
            <a:ext cx="8610600" cy="5174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q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Now, the specified shading is applied to the selected paragraph, as shown </a:t>
            </a:r>
            <a:r>
              <a:rPr lang="en-US" sz="2000" dirty="0"/>
              <a:t>in </a:t>
            </a:r>
            <a:r>
              <a:rPr lang="en-US" sz="2000" dirty="0" smtClean="0"/>
              <a:t>the following figure:</a:t>
            </a:r>
            <a:endParaRPr lang="en-US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6" y="2133599"/>
            <a:ext cx="7443048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6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printing the MS Word 2010 document, you need to first set the </a:t>
            </a:r>
            <a:r>
              <a:rPr lang="en-US" dirty="0" smtClean="0"/>
              <a:t>page margin</a:t>
            </a:r>
            <a:r>
              <a:rPr lang="en-US" dirty="0"/>
              <a:t>. The page margins help in specifying the white area in the document.</a:t>
            </a:r>
          </a:p>
          <a:p>
            <a:r>
              <a:rPr lang="en-US" dirty="0"/>
              <a:t>In page margins, you have to set the top, bottom, left and right </a:t>
            </a:r>
            <a:r>
              <a:rPr lang="en-US" dirty="0" smtClean="0"/>
              <a:t>margin in </a:t>
            </a:r>
            <a:r>
              <a:rPr lang="en-US" dirty="0"/>
              <a:t>a document.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setting the page margins, you need to set the </a:t>
            </a:r>
            <a:r>
              <a:rPr lang="en-US" dirty="0" smtClean="0"/>
              <a:t>page orientation</a:t>
            </a:r>
            <a:r>
              <a:rPr lang="en-US" dirty="0"/>
              <a:t>, which can either be portrait or landscape.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last, previewing </a:t>
            </a:r>
            <a:r>
              <a:rPr lang="en-US" dirty="0" smtClean="0"/>
              <a:t>of the </a:t>
            </a:r>
            <a:r>
              <a:rPr lang="en-US" dirty="0"/>
              <a:t>document is done so that if there is any inconsistency in the </a:t>
            </a:r>
            <a:r>
              <a:rPr lang="en-US" dirty="0" smtClean="0"/>
              <a:t>presentation of </a:t>
            </a:r>
            <a:r>
              <a:rPr lang="en-US" dirty="0"/>
              <a:t>the document, it is corrected before it goes for print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77008"/>
            <a:ext cx="9144000" cy="81839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82DA"/>
                </a:solidFill>
              </a:rPr>
              <a:t>Session 19: Previewing a Document, Adjusting its Margins </a:t>
            </a:r>
            <a:r>
              <a:rPr lang="en-US" dirty="0" smtClean="0">
                <a:solidFill>
                  <a:srgbClr val="0082DA"/>
                </a:solidFill>
              </a:rPr>
              <a:t>&amp;</a:t>
            </a:r>
            <a:r>
              <a:rPr lang="en-US" dirty="0">
                <a:solidFill>
                  <a:srgbClr val="0082DA"/>
                </a:solidFill>
              </a:rPr>
              <a:t> </a:t>
            </a:r>
            <a:r>
              <a:rPr lang="en-US" dirty="0" smtClean="0">
                <a:solidFill>
                  <a:srgbClr val="0082DA"/>
                </a:solidFill>
              </a:rPr>
              <a:t>Orientation</a:t>
            </a:r>
            <a:endParaRPr lang="en-US" dirty="0">
              <a:solidFill>
                <a:srgbClr val="0082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7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margins refer to the blank white areas near the edges of a page. </a:t>
            </a:r>
            <a:endParaRPr lang="en-US" dirty="0" smtClean="0"/>
          </a:p>
          <a:p>
            <a:r>
              <a:rPr lang="en-US" dirty="0" smtClean="0"/>
              <a:t>Every </a:t>
            </a:r>
            <a:r>
              <a:rPr lang="en-US" dirty="0"/>
              <a:t>page has top, bottom, </a:t>
            </a:r>
            <a:r>
              <a:rPr lang="en-US" dirty="0" smtClean="0"/>
              <a:t>left and </a:t>
            </a:r>
            <a:r>
              <a:rPr lang="en-US" dirty="0"/>
              <a:t>right margins.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area surrounded by these four margins, where you write, edit and format the </a:t>
            </a:r>
            <a:r>
              <a:rPr lang="en-US" dirty="0" smtClean="0"/>
              <a:t>text is </a:t>
            </a:r>
            <a:r>
              <a:rPr lang="en-US" dirty="0"/>
              <a:t>known as text area.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if you increase or decrease the margins of a page, you get less or </a:t>
            </a:r>
            <a:r>
              <a:rPr lang="en-US" dirty="0" smtClean="0"/>
              <a:t>more space </a:t>
            </a:r>
            <a:r>
              <a:rPr lang="en-US" dirty="0"/>
              <a:t>for writing text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Margins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12459"/>
            <a:ext cx="492715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3276600"/>
            <a:ext cx="3657600" cy="2829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q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You can </a:t>
            </a:r>
            <a:r>
              <a:rPr lang="en-US" sz="2000" dirty="0" smtClean="0"/>
              <a:t>set </a:t>
            </a:r>
            <a:r>
              <a:rPr lang="en-US" sz="2000" dirty="0"/>
              <a:t>the margins of a </a:t>
            </a:r>
            <a:r>
              <a:rPr lang="en-US" sz="2000" dirty="0" smtClean="0"/>
              <a:t>page, by clicking the </a:t>
            </a:r>
            <a:r>
              <a:rPr lang="en-US" sz="2000" dirty="0"/>
              <a:t>down-arrow of the </a:t>
            </a:r>
            <a:r>
              <a:rPr lang="en-US" sz="2000" b="1" dirty="0"/>
              <a:t>Margins </a:t>
            </a:r>
            <a:r>
              <a:rPr lang="en-US" sz="2000" dirty="0"/>
              <a:t>button under the </a:t>
            </a:r>
            <a:r>
              <a:rPr lang="en-US" sz="2000" b="1" dirty="0"/>
              <a:t>Page </a:t>
            </a:r>
            <a:r>
              <a:rPr lang="en-US" sz="2000" b="1" dirty="0" smtClean="0"/>
              <a:t>Setup </a:t>
            </a:r>
            <a:r>
              <a:rPr lang="en-US" sz="2000" dirty="0" smtClean="0"/>
              <a:t>group of the </a:t>
            </a:r>
            <a:r>
              <a:rPr lang="en-US" sz="2000" b="1" dirty="0" smtClean="0"/>
              <a:t>Page </a:t>
            </a:r>
            <a:r>
              <a:rPr lang="en-US" sz="2000" b="1" dirty="0"/>
              <a:t>Layout </a:t>
            </a:r>
            <a:r>
              <a:rPr lang="en-US" sz="2000" dirty="0" smtClean="0"/>
              <a:t>tab and then selecting </a:t>
            </a:r>
            <a:r>
              <a:rPr lang="en-US" sz="2000" dirty="0"/>
              <a:t>the appropriate margin from the drop-down </a:t>
            </a:r>
            <a:r>
              <a:rPr lang="en-US" sz="2000" dirty="0" smtClean="0"/>
              <a:t>list, as shown in the given figure.</a:t>
            </a:r>
            <a:endParaRPr lang="en-US" sz="20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376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margins of all the pages of the document change </a:t>
            </a:r>
            <a:r>
              <a:rPr lang="en-US" dirty="0" smtClean="0"/>
              <a:t>accordingly, as shown in the following figure: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you want to set the page margins according to your requirement, then select the Custom Margins option from the list of margin types.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Margins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997582"/>
            <a:ext cx="6819900" cy="33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7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 Word 2010 offers the portrait and the landscape page orientations.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default, the pages of an </a:t>
            </a:r>
            <a:r>
              <a:rPr lang="en-US" dirty="0" smtClean="0"/>
              <a:t>MS Word </a:t>
            </a:r>
            <a:r>
              <a:rPr lang="en-US" dirty="0"/>
              <a:t>2010 document have the portrait orientation.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change the page orientation to </a:t>
            </a:r>
            <a:r>
              <a:rPr lang="en-US" dirty="0" smtClean="0"/>
              <a:t>landscape, you need to </a:t>
            </a:r>
            <a:r>
              <a:rPr lang="en-US" i="1" dirty="0" smtClean="0"/>
              <a:t>click </a:t>
            </a:r>
            <a:r>
              <a:rPr lang="en-US" dirty="0"/>
              <a:t>the </a:t>
            </a:r>
            <a:r>
              <a:rPr lang="en-US" b="1" dirty="0"/>
              <a:t>down-arrow </a:t>
            </a:r>
            <a:r>
              <a:rPr lang="en-US" dirty="0"/>
              <a:t>of the </a:t>
            </a:r>
            <a:r>
              <a:rPr lang="en-US" b="1" dirty="0"/>
              <a:t>Orientation </a:t>
            </a:r>
            <a:r>
              <a:rPr lang="en-US" dirty="0"/>
              <a:t>button </a:t>
            </a:r>
            <a:r>
              <a:rPr lang="en-US" dirty="0" smtClean="0"/>
              <a:t>in the </a:t>
            </a:r>
            <a:r>
              <a:rPr lang="en-US" b="1" dirty="0"/>
              <a:t>Page Setup </a:t>
            </a:r>
            <a:r>
              <a:rPr lang="en-US" dirty="0" smtClean="0"/>
              <a:t>group of the </a:t>
            </a:r>
            <a:r>
              <a:rPr lang="en-US" b="1" dirty="0"/>
              <a:t>Page Layout </a:t>
            </a:r>
            <a:r>
              <a:rPr lang="en-US" dirty="0"/>
              <a:t>tab </a:t>
            </a:r>
            <a:r>
              <a:rPr lang="en-US" dirty="0" smtClean="0"/>
              <a:t>and then select the </a:t>
            </a:r>
            <a:r>
              <a:rPr lang="en-US" b="1" dirty="0"/>
              <a:t>Landscape </a:t>
            </a:r>
            <a:r>
              <a:rPr lang="en-US" dirty="0"/>
              <a:t>option from the drop-down </a:t>
            </a:r>
            <a:r>
              <a:rPr lang="en-US" dirty="0" smtClean="0"/>
              <a:t>list, as shown in the following figure: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Orientation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6" y="3657600"/>
            <a:ext cx="5908429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1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	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Orientation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295400"/>
            <a:ext cx="8610600" cy="5166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q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Now, the pages of the document now appear </a:t>
            </a:r>
            <a:r>
              <a:rPr lang="en-US" sz="2000" dirty="0" smtClean="0"/>
              <a:t>horizontally, as shown in the following figure: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1"/>
            <a:ext cx="6400800" cy="34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8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reviewing </a:t>
            </a:r>
            <a:r>
              <a:rPr lang="en-US" dirty="0"/>
              <a:t>a document allows you to visualize the document in its printable </a:t>
            </a:r>
            <a:r>
              <a:rPr lang="en-US" dirty="0" smtClean="0"/>
              <a:t>format before </a:t>
            </a:r>
            <a:r>
              <a:rPr lang="en-US" dirty="0"/>
              <a:t>actually executing the Print command.</a:t>
            </a:r>
          </a:p>
          <a:p>
            <a:r>
              <a:rPr lang="en-US" dirty="0" smtClean="0"/>
              <a:t>To </a:t>
            </a:r>
            <a:r>
              <a:rPr lang="en-US" dirty="0"/>
              <a:t>preview a </a:t>
            </a:r>
            <a:r>
              <a:rPr lang="en-US" dirty="0" smtClean="0"/>
              <a:t>document, you need to first click the </a:t>
            </a:r>
            <a:r>
              <a:rPr lang="en-US" b="1" dirty="0" smtClean="0"/>
              <a:t>File</a:t>
            </a:r>
            <a:r>
              <a:rPr lang="en-US" dirty="0" smtClean="0"/>
              <a:t> tab and then select the </a:t>
            </a:r>
            <a:r>
              <a:rPr lang="en-US" b="1" dirty="0" smtClean="0"/>
              <a:t>Print</a:t>
            </a:r>
            <a:r>
              <a:rPr lang="en-US" dirty="0" smtClean="0"/>
              <a:t> option in the Backstage view.</a:t>
            </a:r>
          </a:p>
          <a:p>
            <a:r>
              <a:rPr lang="en-US" dirty="0" smtClean="0"/>
              <a:t>The print-related options are visible in the </a:t>
            </a:r>
            <a:r>
              <a:rPr lang="en-US" b="1" dirty="0" smtClean="0"/>
              <a:t>Backstage view.</a:t>
            </a:r>
          </a:p>
          <a:p>
            <a:r>
              <a:rPr lang="en-US" dirty="0"/>
              <a:t>In the right pane, the preview of the document is </a:t>
            </a:r>
            <a:r>
              <a:rPr lang="en-US" dirty="0" smtClean="0"/>
              <a:t>displayed.</a:t>
            </a:r>
            <a:endParaRPr lang="en-US" dirty="0"/>
          </a:p>
          <a:p>
            <a:r>
              <a:rPr lang="en-US" dirty="0"/>
              <a:t>In the right bottom of the </a:t>
            </a:r>
            <a:r>
              <a:rPr lang="en-US" dirty="0" smtClean="0"/>
              <a:t>right </a:t>
            </a:r>
            <a:r>
              <a:rPr lang="en-US" dirty="0"/>
              <a:t>pane, the Zoom control button is available. </a:t>
            </a:r>
            <a:r>
              <a:rPr lang="en-US" dirty="0" smtClean="0"/>
              <a:t>The </a:t>
            </a:r>
            <a:r>
              <a:rPr lang="en-US" dirty="0"/>
              <a:t>+ (plus) button is used to increase the preview document and the – (minus) button is used to decrease the preview document. </a:t>
            </a:r>
          </a:p>
          <a:p>
            <a:r>
              <a:rPr lang="en-US" dirty="0"/>
              <a:t>On the left bottom of the right pane, there are also two buttons, such as </a:t>
            </a:r>
            <a:r>
              <a:rPr lang="en-US" b="1" dirty="0"/>
              <a:t>Next </a:t>
            </a:r>
            <a:r>
              <a:rPr lang="en-US" dirty="0"/>
              <a:t>( </a:t>
            </a:r>
            <a:r>
              <a:rPr lang="en-US" dirty="0">
                <a:latin typeface="Cambria Math"/>
                <a:ea typeface="Cambria Math"/>
              </a:rPr>
              <a:t>⊳</a:t>
            </a:r>
            <a:r>
              <a:rPr lang="en-US" dirty="0"/>
              <a:t>) and </a:t>
            </a:r>
            <a:r>
              <a:rPr lang="en-US" b="1" dirty="0"/>
              <a:t>Previous </a:t>
            </a:r>
            <a:r>
              <a:rPr lang="en-US" dirty="0"/>
              <a:t>( </a:t>
            </a:r>
            <a:r>
              <a:rPr lang="en-US" dirty="0">
                <a:latin typeface="Cambria Math"/>
                <a:ea typeface="Cambria Math"/>
              </a:rPr>
              <a:t>⊲</a:t>
            </a:r>
            <a:r>
              <a:rPr lang="en-US" dirty="0"/>
              <a:t>). </a:t>
            </a:r>
            <a:r>
              <a:rPr lang="en-US" dirty="0" smtClean="0"/>
              <a:t>The </a:t>
            </a:r>
            <a:r>
              <a:rPr lang="en-US" dirty="0"/>
              <a:t>Next button is used to move to the print preview of the next page and the Previous button is used to move to the print preview of the previous page.</a:t>
            </a:r>
          </a:p>
          <a:p>
            <a:pPr lvl="1"/>
            <a:endParaRPr lang="en-US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Previewing a Document</a:t>
            </a:r>
          </a:p>
        </p:txBody>
      </p:sp>
    </p:spTree>
    <p:extLst>
      <p:ext uri="{BB962C8B-B14F-4D97-AF65-F5344CB8AC3E}">
        <p14:creationId xmlns:p14="http://schemas.microsoft.com/office/powerpoint/2010/main" val="36348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9" y="1295400"/>
            <a:ext cx="8610601" cy="5181600"/>
          </a:xfrm>
        </p:spPr>
        <p:txBody>
          <a:bodyPr>
            <a:noAutofit/>
          </a:bodyPr>
          <a:lstStyle/>
          <a:p>
            <a:r>
              <a:rPr lang="en-US" dirty="0"/>
              <a:t>When you start MS Word 2010, a blank document is automatically created and opened. </a:t>
            </a:r>
          </a:p>
          <a:p>
            <a:r>
              <a:rPr lang="en-US" dirty="0" smtClean="0"/>
              <a:t>To create </a:t>
            </a:r>
            <a:r>
              <a:rPr lang="en-US" dirty="0"/>
              <a:t>a blank document from the already opened MS Word 2010 w</a:t>
            </a:r>
            <a:r>
              <a:rPr lang="en-US" dirty="0" smtClean="0"/>
              <a:t>indow, you need to click </a:t>
            </a:r>
            <a:r>
              <a:rPr lang="en-US" dirty="0"/>
              <a:t>the </a:t>
            </a:r>
            <a:r>
              <a:rPr lang="en-US" b="1" dirty="0"/>
              <a:t>File </a:t>
            </a:r>
            <a:r>
              <a:rPr lang="en-US" dirty="0"/>
              <a:t>tab  and then </a:t>
            </a:r>
            <a:r>
              <a:rPr lang="en-US" dirty="0" smtClean="0"/>
              <a:t>select  </a:t>
            </a:r>
            <a:r>
              <a:rPr lang="en-US" dirty="0"/>
              <a:t>the </a:t>
            </a:r>
            <a:r>
              <a:rPr lang="en-US" b="1" dirty="0"/>
              <a:t>New</a:t>
            </a:r>
            <a:r>
              <a:rPr lang="en-US" dirty="0"/>
              <a:t> option in the Backstage view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Opening a New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Document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5181600" cy="336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04799" y="2823829"/>
            <a:ext cx="3429002" cy="3356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q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Clr>
                <a:srgbClr val="0082D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Now, select the </a:t>
            </a:r>
            <a:r>
              <a:rPr lang="en-US" b="1" dirty="0" smtClean="0"/>
              <a:t>Blank document </a:t>
            </a:r>
            <a:r>
              <a:rPr lang="en-US" dirty="0" smtClean="0"/>
              <a:t>template under </a:t>
            </a:r>
            <a:r>
              <a:rPr lang="en-US" b="1" dirty="0" smtClean="0"/>
              <a:t>Available Templates </a:t>
            </a:r>
            <a:r>
              <a:rPr lang="en-US" dirty="0" smtClean="0"/>
              <a:t>category </a:t>
            </a:r>
            <a:r>
              <a:rPr lang="en-US" dirty="0" smtClean="0">
                <a:ea typeface="Cambria Math"/>
              </a:rPr>
              <a:t> and click the </a:t>
            </a:r>
            <a:r>
              <a:rPr lang="en-US" b="1" dirty="0" smtClean="0"/>
              <a:t>Create </a:t>
            </a:r>
            <a:r>
              <a:rPr lang="en-US" dirty="0" smtClean="0"/>
              <a:t>button in the Backstage</a:t>
            </a:r>
            <a:r>
              <a:rPr lang="en-US" b="1" dirty="0" smtClean="0"/>
              <a:t> </a:t>
            </a:r>
            <a:r>
              <a:rPr lang="en-US" dirty="0" smtClean="0"/>
              <a:t>view, as shown in given figure.</a:t>
            </a:r>
          </a:p>
          <a:p>
            <a:r>
              <a:rPr lang="en-US" dirty="0" smtClean="0"/>
              <a:t>A new blank document gets opened on your screen.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Tabs are often used to align the text in the documents. </a:t>
            </a:r>
            <a:endParaRPr lang="en-US" dirty="0" smtClean="0"/>
          </a:p>
          <a:p>
            <a:r>
              <a:rPr lang="en-US" dirty="0" smtClean="0"/>
              <a:t>Adding </a:t>
            </a:r>
            <a:r>
              <a:rPr lang="en-US" dirty="0"/>
              <a:t>tabs and tabs stops can make </a:t>
            </a:r>
            <a:r>
              <a:rPr lang="en-US" dirty="0" smtClean="0"/>
              <a:t>text alignment </a:t>
            </a:r>
            <a:r>
              <a:rPr lang="en-US" dirty="0"/>
              <a:t>a lot easier especially while creating things such as a table of contents.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tab stop gets </a:t>
            </a:r>
            <a:r>
              <a:rPr lang="en-US" dirty="0" smtClean="0"/>
              <a:t>aligned basically </a:t>
            </a:r>
            <a:r>
              <a:rPr lang="en-US" dirty="0"/>
              <a:t>somewhere on the ruler that will allow you to press the tab key and align the text with tab </a:t>
            </a:r>
            <a:r>
              <a:rPr lang="en-US" dirty="0" smtClean="0"/>
              <a:t>stop in </a:t>
            </a:r>
            <a:r>
              <a:rPr lang="en-US" dirty="0"/>
              <a:t>the following ways: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Left Tab Stop: </a:t>
            </a:r>
            <a:r>
              <a:rPr lang="en-US" dirty="0"/>
              <a:t>Refers to the starting position of the text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Centre Tab Stop: </a:t>
            </a:r>
            <a:r>
              <a:rPr lang="en-US" dirty="0"/>
              <a:t>Refers to the middle position of the text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Right Tab Stop: </a:t>
            </a:r>
            <a:r>
              <a:rPr lang="en-US" dirty="0"/>
              <a:t>Refers to the right end position of the text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Decimal: </a:t>
            </a:r>
            <a:r>
              <a:rPr lang="en-US" dirty="0"/>
              <a:t>Refers to the centers text over decimal point for a list of numbers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Bar: </a:t>
            </a:r>
            <a:r>
              <a:rPr lang="en-US" dirty="0"/>
              <a:t>Refers to the vertical line </a:t>
            </a:r>
            <a:r>
              <a:rPr lang="en-US" dirty="0" smtClean="0"/>
              <a:t>through </a:t>
            </a:r>
            <a:r>
              <a:rPr lang="en-US" dirty="0"/>
              <a:t>a selected paragraph at the tab </a:t>
            </a:r>
            <a:r>
              <a:rPr lang="en-US" dirty="0" smtClean="0"/>
              <a:t>stop</a:t>
            </a:r>
          </a:p>
          <a:p>
            <a:r>
              <a:rPr lang="en-US" dirty="0" smtClean="0"/>
              <a:t>To </a:t>
            </a:r>
            <a:r>
              <a:rPr lang="en-US" dirty="0"/>
              <a:t>set tabs in a </a:t>
            </a:r>
            <a:r>
              <a:rPr lang="en-US" dirty="0" smtClean="0"/>
              <a:t>document</a:t>
            </a:r>
            <a:r>
              <a:rPr lang="en-US" dirty="0"/>
              <a:t>, </a:t>
            </a:r>
            <a:r>
              <a:rPr lang="en-US" dirty="0" smtClean="0"/>
              <a:t>click </a:t>
            </a:r>
            <a:r>
              <a:rPr lang="en-US" dirty="0"/>
              <a:t>the dialog box launcher </a:t>
            </a:r>
            <a:r>
              <a:rPr lang="en-US" dirty="0" smtClean="0"/>
              <a:t>of the </a:t>
            </a:r>
            <a:r>
              <a:rPr lang="en-US" b="1" dirty="0"/>
              <a:t>Paragraph</a:t>
            </a:r>
            <a:r>
              <a:rPr lang="en-US" dirty="0"/>
              <a:t> </a:t>
            </a:r>
            <a:r>
              <a:rPr lang="en-US" dirty="0" smtClean="0"/>
              <a:t>group in the </a:t>
            </a:r>
            <a:r>
              <a:rPr lang="en-US" b="1" dirty="0" smtClean="0"/>
              <a:t>Home </a:t>
            </a:r>
            <a:r>
              <a:rPr lang="en-US" dirty="0" smtClean="0"/>
              <a:t>tab</a:t>
            </a:r>
            <a:r>
              <a:rPr lang="en-US" dirty="0"/>
              <a:t> </a:t>
            </a:r>
            <a:r>
              <a:rPr lang="en-US" dirty="0" smtClean="0"/>
              <a:t>and then click the </a:t>
            </a:r>
            <a:r>
              <a:rPr lang="en-US" b="1" dirty="0" smtClean="0"/>
              <a:t>Tabs</a:t>
            </a:r>
            <a:r>
              <a:rPr lang="en-US" dirty="0" smtClean="0"/>
              <a:t> button in the </a:t>
            </a:r>
            <a:r>
              <a:rPr lang="en-US" b="1" dirty="0"/>
              <a:t>Paragraph </a:t>
            </a:r>
            <a:r>
              <a:rPr lang="en-US" dirty="0"/>
              <a:t>dialog </a:t>
            </a:r>
            <a:r>
              <a:rPr lang="en-US" dirty="0" smtClean="0"/>
              <a:t>box.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20: Aligning Text Using Tabs</a:t>
            </a:r>
          </a:p>
        </p:txBody>
      </p:sp>
    </p:spTree>
    <p:extLst>
      <p:ext uri="{BB962C8B-B14F-4D97-AF65-F5344CB8AC3E}">
        <p14:creationId xmlns:p14="http://schemas.microsoft.com/office/powerpoint/2010/main" val="20421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specify the tab stop position, alignment and leaders in the </a:t>
            </a:r>
            <a:r>
              <a:rPr lang="en-US" b="1" dirty="0" smtClean="0"/>
              <a:t>Tabs</a:t>
            </a:r>
            <a:r>
              <a:rPr lang="en-US" dirty="0" smtClean="0"/>
              <a:t> dialog box.</a:t>
            </a:r>
          </a:p>
          <a:p>
            <a:r>
              <a:rPr lang="en-US" dirty="0" smtClean="0"/>
              <a:t>After that, first click the </a:t>
            </a:r>
            <a:r>
              <a:rPr lang="en-US" b="1" dirty="0" smtClean="0"/>
              <a:t>Set</a:t>
            </a:r>
            <a:r>
              <a:rPr lang="en-US" dirty="0" smtClean="0"/>
              <a:t> button and then click the </a:t>
            </a:r>
            <a:r>
              <a:rPr lang="en-US" b="1" dirty="0" smtClean="0"/>
              <a:t>OK</a:t>
            </a:r>
            <a:r>
              <a:rPr lang="en-US" dirty="0" smtClean="0"/>
              <a:t> button in the </a:t>
            </a:r>
            <a:r>
              <a:rPr lang="en-US" b="1" dirty="0"/>
              <a:t>Tabs</a:t>
            </a:r>
            <a:r>
              <a:rPr lang="en-US" dirty="0"/>
              <a:t> dialog </a:t>
            </a:r>
            <a:r>
              <a:rPr lang="en-US" dirty="0" smtClean="0"/>
              <a:t>box, as shown in the given figure.</a:t>
            </a:r>
          </a:p>
          <a:p>
            <a:r>
              <a:rPr lang="en-US" dirty="0" smtClean="0"/>
              <a:t>The given figure displays the uses of tab in the document: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2DA"/>
                </a:solidFill>
              </a:rPr>
              <a:t>Session 20: Aligning Text Using Tabs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2220097" cy="259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43" y="3235193"/>
            <a:ext cx="5849657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5786548"/>
            <a:ext cx="28105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Displaying the uses of Tab</a:t>
            </a:r>
            <a:endParaRPr lang="en-US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786548"/>
            <a:ext cx="1371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Setting Tab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01380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2971800"/>
            <a:ext cx="6705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kern="1200" dirty="0">
                <a:solidFill>
                  <a:srgbClr val="0082DA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9319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By </a:t>
            </a:r>
            <a:r>
              <a:rPr lang="en-US" dirty="0"/>
              <a:t>default, an MS Word 2010 document is saved as a file with </a:t>
            </a:r>
            <a:r>
              <a:rPr lang="en-US" dirty="0" smtClean="0"/>
              <a:t>the </a:t>
            </a:r>
            <a:r>
              <a:rPr lang="en-US" b="1" dirty="0" smtClean="0"/>
              <a:t>.docx </a:t>
            </a:r>
            <a:r>
              <a:rPr lang="en-US" dirty="0" smtClean="0"/>
              <a:t>extension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You can </a:t>
            </a:r>
            <a:r>
              <a:rPr lang="en-US" dirty="0"/>
              <a:t>save a </a:t>
            </a:r>
            <a:r>
              <a:rPr lang="en-US" dirty="0" smtClean="0"/>
              <a:t>document by specifying the location </a:t>
            </a:r>
            <a:r>
              <a:rPr lang="en-US" dirty="0"/>
              <a:t>where you want to save your </a:t>
            </a:r>
            <a:r>
              <a:rPr lang="en-US" dirty="0" smtClean="0"/>
              <a:t>document, the name </a:t>
            </a:r>
            <a:r>
              <a:rPr lang="en-US" dirty="0"/>
              <a:t>of the </a:t>
            </a:r>
            <a:r>
              <a:rPr lang="en-US" dirty="0" smtClean="0"/>
              <a:t>document, the format </a:t>
            </a:r>
            <a:r>
              <a:rPr lang="en-US" dirty="0"/>
              <a:t>in which you want to save your </a:t>
            </a:r>
            <a:r>
              <a:rPr lang="en-US" dirty="0" smtClean="0"/>
              <a:t>document, and then click </a:t>
            </a:r>
            <a:r>
              <a:rPr lang="en-US" dirty="0"/>
              <a:t>the </a:t>
            </a:r>
            <a:r>
              <a:rPr lang="en-US" b="1" dirty="0"/>
              <a:t>Save </a:t>
            </a:r>
            <a:r>
              <a:rPr lang="en-US" dirty="0" smtClean="0"/>
              <a:t>button in the Save as dialog box, </a:t>
            </a:r>
            <a:r>
              <a:rPr lang="en-US" dirty="0"/>
              <a:t>as shown in the </a:t>
            </a:r>
            <a:r>
              <a:rPr lang="en-US" dirty="0" smtClean="0"/>
              <a:t>following figure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r>
              <a:rPr lang="en-US" dirty="0" smtClean="0"/>
              <a:t>You can access this dialog box by clicking the </a:t>
            </a:r>
            <a:r>
              <a:rPr lang="en-US" b="1" dirty="0"/>
              <a:t>File </a:t>
            </a:r>
            <a:r>
              <a:rPr lang="en-US" dirty="0" smtClean="0"/>
              <a:t>tab </a:t>
            </a:r>
            <a:r>
              <a:rPr lang="en-US" dirty="0" smtClean="0">
                <a:latin typeface="Cambria Math"/>
                <a:ea typeface="Cambria Math"/>
              </a:rPr>
              <a:t>and then selecting the  </a:t>
            </a:r>
            <a:r>
              <a:rPr lang="en-US" b="1" dirty="0"/>
              <a:t>Save As </a:t>
            </a:r>
            <a:r>
              <a:rPr lang="en-US" dirty="0"/>
              <a:t>option from the </a:t>
            </a:r>
            <a:r>
              <a:rPr lang="en-US" b="1" dirty="0"/>
              <a:t>Backstage </a:t>
            </a:r>
            <a:r>
              <a:rPr lang="en-US" dirty="0" smtClean="0"/>
              <a:t>view.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Saving the Document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35" y="3276600"/>
            <a:ext cx="355473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8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you have finished working with the MS Word 2010 document, you can close the document </a:t>
            </a:r>
            <a:r>
              <a:rPr lang="en-US" dirty="0" smtClean="0"/>
              <a:t>by clicking </a:t>
            </a:r>
            <a:r>
              <a:rPr lang="en-US" dirty="0"/>
              <a:t>the </a:t>
            </a:r>
            <a:r>
              <a:rPr lang="en-US" b="1" dirty="0" smtClean="0"/>
              <a:t>Close</a:t>
            </a:r>
            <a:r>
              <a:rPr lang="en-US" dirty="0" smtClean="0"/>
              <a:t> </a:t>
            </a:r>
            <a:r>
              <a:rPr lang="en-US" dirty="0"/>
              <a:t>button at the top right corner of the document window</a:t>
            </a:r>
            <a:r>
              <a:rPr lang="en-US" dirty="0" smtClean="0"/>
              <a:t>.</a:t>
            </a:r>
          </a:p>
          <a:p>
            <a:r>
              <a:rPr lang="en-US" dirty="0"/>
              <a:t>You can also close the currently open document by </a:t>
            </a:r>
            <a:r>
              <a:rPr lang="en-US" dirty="0" smtClean="0"/>
              <a:t>first clicking the </a:t>
            </a:r>
            <a:r>
              <a:rPr lang="en-US" b="1" dirty="0"/>
              <a:t>File </a:t>
            </a:r>
            <a:r>
              <a:rPr lang="en-US" dirty="0"/>
              <a:t>tab </a:t>
            </a:r>
            <a:r>
              <a:rPr lang="en-US" dirty="0" smtClean="0"/>
              <a:t> and then selecting </a:t>
            </a:r>
            <a:r>
              <a:rPr lang="en-US" dirty="0"/>
              <a:t>the </a:t>
            </a:r>
            <a:r>
              <a:rPr lang="en-US" b="1" dirty="0"/>
              <a:t>Close </a:t>
            </a:r>
            <a:r>
              <a:rPr lang="en-US" dirty="0"/>
              <a:t>option from the </a:t>
            </a:r>
            <a:r>
              <a:rPr lang="en-US" b="1" dirty="0"/>
              <a:t>Backstage </a:t>
            </a:r>
            <a:r>
              <a:rPr lang="en-US" dirty="0"/>
              <a:t>view, as shown in </a:t>
            </a:r>
            <a:r>
              <a:rPr lang="en-US" dirty="0" smtClean="0"/>
              <a:t>the following figure: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Closing the Document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95" y="3352798"/>
            <a:ext cx="520781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9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Quitting </a:t>
            </a:r>
            <a:r>
              <a:rPr lang="en-US" dirty="0"/>
              <a:t>from MS </a:t>
            </a:r>
            <a:r>
              <a:rPr lang="en-US" dirty="0" smtClean="0"/>
              <a:t>Word means </a:t>
            </a:r>
            <a:r>
              <a:rPr lang="en-US" dirty="0"/>
              <a:t>we are closing all the currently open word documents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exit from </a:t>
            </a:r>
            <a:r>
              <a:rPr lang="en-US" dirty="0"/>
              <a:t>the MS Word 2010 </a:t>
            </a:r>
            <a:r>
              <a:rPr lang="en-US" dirty="0" smtClean="0"/>
              <a:t>application, you need to first click </a:t>
            </a:r>
            <a:r>
              <a:rPr lang="en-US" dirty="0"/>
              <a:t>the </a:t>
            </a:r>
            <a:r>
              <a:rPr lang="en-US" b="1" dirty="0"/>
              <a:t>File </a:t>
            </a:r>
            <a:r>
              <a:rPr lang="en-US" dirty="0"/>
              <a:t>tab  and then </a:t>
            </a:r>
            <a:r>
              <a:rPr lang="en-US" dirty="0" smtClean="0"/>
              <a:t>select </a:t>
            </a:r>
            <a:r>
              <a:rPr lang="en-US" dirty="0"/>
              <a:t>the </a:t>
            </a:r>
            <a:r>
              <a:rPr lang="en-US" b="1" dirty="0" smtClean="0"/>
              <a:t>Exit </a:t>
            </a:r>
            <a:r>
              <a:rPr lang="en-US" dirty="0" smtClean="0"/>
              <a:t>option </a:t>
            </a:r>
            <a:r>
              <a:rPr lang="en-US" dirty="0"/>
              <a:t>from the </a:t>
            </a:r>
            <a:r>
              <a:rPr lang="en-US" b="1" dirty="0"/>
              <a:t>Backstage </a:t>
            </a:r>
            <a:r>
              <a:rPr lang="en-US" dirty="0"/>
              <a:t>view, as shown in the </a:t>
            </a:r>
            <a:r>
              <a:rPr lang="en-US" dirty="0" smtClean="0"/>
              <a:t>following figure</a:t>
            </a:r>
            <a:r>
              <a:rPr lang="en-US" dirty="0"/>
              <a:t>: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Quitting from Microsoft Word 2010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67" y="2971800"/>
            <a:ext cx="563006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57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Word Processing (Basic)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Learning Objectives&amp;quot;&quot;/&gt;&lt;property id=&quot;20307&quot; value=&quot;257&quot;/&gt;&lt;/object&gt;&lt;object type=&quot;3&quot; unique_id=&quot;16608&quot;&gt;&lt;property id=&quot;20148&quot; value=&quot;5&quot;/&gt;&lt;property id=&quot;20300&quot; value=&quot;Slide 3 - &amp;quot;Introduction&amp;quot;&quot;/&gt;&lt;property id=&quot;20307&quot; value=&quot;334&quot;/&gt;&lt;/object&gt;&lt;object type=&quot;3&quot; unique_id=&quot;27591&quot;&gt;&lt;property id=&quot;20148&quot; value=&quot;5&quot;/&gt;&lt;property id=&quot;20300&quot; value=&quot;Slide 4 - &amp;quot;Session 1: Getting Started with a MS Word 2010&amp;quot;&quot;/&gt;&lt;property id=&quot;20307&quot; value=&quot;380&quot;/&gt;&lt;/object&gt;&lt;object type=&quot;3&quot; unique_id=&quot;27593&quot;&gt;&lt;property id=&quot;20148&quot; value=&quot;5&quot;/&gt;&lt;property id=&quot;20300&quot; value=&quot;Slide 5 - &amp;quot;Starting Microsoft Word 2010&amp;quot;&quot;/&gt;&lt;property id=&quot;20307&quot; value=&quot;412&quot;/&gt;&lt;/object&gt;&lt;object type=&quot;3&quot; unique_id=&quot;27594&quot;&gt;&lt;property id=&quot;20148&quot; value=&quot;5&quot;/&gt;&lt;property id=&quot;20300&quot; value=&quot;Slide 6 - &amp;quot;Opening a New Document&amp;quot;&quot;/&gt;&lt;property id=&quot;20307&quot; value=&quot;413&quot;/&gt;&lt;/object&gt;&lt;object type=&quot;3&quot; unique_id=&quot;27595&quot;&gt;&lt;property id=&quot;20148&quot; value=&quot;5&quot;/&gt;&lt;property id=&quot;20300&quot; value=&quot;Slide 7 - &amp;quot;Saving the Document&amp;quot;&quot;/&gt;&lt;property id=&quot;20307&quot; value=&quot;438&quot;/&gt;&lt;/object&gt;&lt;object type=&quot;3&quot; unique_id=&quot;27597&quot;&gt;&lt;property id=&quot;20148&quot; value=&quot;5&quot;/&gt;&lt;property id=&quot;20300&quot; value=&quot;Slide 8 - &amp;quot;Closing the Document&amp;quot;&quot;/&gt;&lt;property id=&quot;20307&quot; value=&quot;415&quot;/&gt;&lt;/object&gt;&lt;object type=&quot;3&quot; unique_id=&quot;27598&quot;&gt;&lt;property id=&quot;20148&quot; value=&quot;5&quot;/&gt;&lt;property id=&quot;20300&quot; value=&quot;Slide 9 - &amp;quot;Quitting from Microsoft Word 2010&amp;quot;&quot;/&gt;&lt;property id=&quot;20307&quot; value=&quot;416&quot;/&gt;&lt;/object&gt;&lt;object type=&quot;3&quot; unique_id=&quot;27599&quot;&gt;&lt;property id=&quot;20148&quot; value=&quot;5&quot;/&gt;&lt;property id=&quot;20300&quot; value=&quot;Slide 10 - &amp;quot;Session 2: Editing and Saving a Document&amp;quot;&quot;/&gt;&lt;property id=&quot;20307&quot; value=&quot;417&quot;/&gt;&lt;/object&gt;&lt;object type=&quot;3&quot; unique_id=&quot;27600&quot;&gt;&lt;property id=&quot;20148&quot; value=&quot;5&quot;/&gt;&lt;property id=&quot;20300&quot; value=&quot;Slide 11 - &amp;quot;Session 2: Editing and Saving a Document&amp;quot;&quot;/&gt;&lt;property id=&quot;20307&quot; value=&quot;418&quot;/&gt;&lt;/object&gt;&lt;object type=&quot;3&quot; unique_id=&quot;27602&quot;&gt;&lt;property id=&quot;20148&quot; value=&quot;5&quot;/&gt;&lt;property id=&quot;20300&quot; value=&quot;Slide 12 - &amp;quot;Session 3: Identifying Elements of User Interface&amp;quot;&quot;/&gt;&lt;property id=&quot;20307&quot; value=&quot;440&quot;/&gt;&lt;/object&gt;&lt;object type=&quot;3&quot; unique_id=&quot;27604&quot;&gt;&lt;property id=&quot;20148&quot; value=&quot;5&quot;/&gt;&lt;property id=&quot;20300&quot; value=&quot;Slide 13 - &amp;quot;Exploring Home Tab in Ribbon&amp;quot;&quot;/&gt;&lt;property id=&quot;20307&quot; value=&quot;420&quot;/&gt;&lt;/object&gt;&lt;object type=&quot;3&quot; unique_id=&quot;27605&quot;&gt;&lt;property id=&quot;20148&quot; value=&quot;5&quot;/&gt;&lt;property id=&quot;20300&quot; value=&quot;Slide 14 - &amp;quot;Session 4: Formatting a Document- Bold, Italics &amp;amp; Underline&amp;quot;&quot;/&gt;&lt;property id=&quot;20307&quot; value=&quot;421&quot;/&gt;&lt;/object&gt;&lt;object type=&quot;3&quot; unique_id=&quot;27608&quot;&gt;&lt;property id=&quot;20148&quot; value=&quot;5&quot;/&gt;&lt;property id=&quot;20300&quot; value=&quot;Slide 16 - &amp;quot;Session 5: Checking Spelling in a Document&amp;quot;&quot;/&gt;&lt;property id=&quot;20307&quot; value=&quot;422&quot;/&gt;&lt;/object&gt;&lt;object type=&quot;3&quot; unique_id=&quot;27609&quot;&gt;&lt;property id=&quot;20148&quot; value=&quot;5&quot;/&gt;&lt;property id=&quot;20300&quot; value=&quot;Slide 17 - &amp;quot;Session 5: Checking Spelling in a Document&amp;quot;&quot;/&gt;&lt;property id=&quot;20307&quot; value=&quot;423&quot;/&gt;&lt;/object&gt;&lt;object type=&quot;3&quot; unique_id=&quot;27611&quot;&gt;&lt;property id=&quot;20148&quot; value=&quot;5&quot;/&gt;&lt;property id=&quot;20300&quot; value=&quot;Slide 18 - &amp;quot;Session 6: Checking Grammar and Using Thesaurus&amp;quot;&quot;/&gt;&lt;property id=&quot;20307&quot; value=&quot;425&quot;/&gt;&lt;/object&gt;&lt;object type=&quot;3&quot; unique_id=&quot;27612&quot;&gt;&lt;property id=&quot;20148&quot; value=&quot;5&quot;/&gt;&lt;property id=&quot;20300&quot; value=&quot;Slide 19 - &amp;quot;Session 6: Checking Grammar and Using Thesaurus&amp;quot;&quot;/&gt;&lt;property id=&quot;20307&quot; value=&quot;444&quot;/&gt;&lt;/object&gt;&lt;object type=&quot;3&quot; unique_id=&quot;27613&quot;&gt;&lt;property id=&quot;20148&quot; value=&quot;5&quot;/&gt;&lt;property id=&quot;20300&quot; value=&quot;Slide 20 - &amp;quot;Thesaurus&amp;quot;&quot;/&gt;&lt;property id=&quot;20307&quot; value=&quot;426&quot;/&gt;&lt;/object&gt;&lt;object type=&quot;3&quot; unique_id=&quot;27614&quot;&gt;&lt;property id=&quot;20148&quot; value=&quot;5&quot;/&gt;&lt;property id=&quot;20300&quot; value=&quot;Slide 21 - &amp;quot;Thesaurus&amp;quot;&quot;/&gt;&lt;property id=&quot;20307&quot; value=&quot;445&quot;/&gt;&lt;/object&gt;&lt;object type=&quot;3&quot; unique_id=&quot;27615&quot;&gt;&lt;property id=&quot;20148&quot; value=&quot;5&quot;/&gt;&lt;property id=&quot;20300&quot; value=&quot;Slide 22 - &amp;quot;Session 7: Performing Copy-Paste and Cut-Paste Operations&amp;quot;&quot;/&gt;&lt;property id=&quot;20307&quot; value=&quot;427&quot;/&gt;&lt;/object&gt;&lt;object type=&quot;3&quot; unique_id=&quot;27620&quot;&gt;&lt;property id=&quot;20148&quot; value=&quot;5&quot;/&gt;&lt;property id=&quot;20300&quot; value=&quot;Slide 24 - &amp;quot;Session 8: Finding and Replacing Text in a Document&amp;quot;&quot;/&gt;&lt;property id=&quot;20307&quot; value=&quot;431&quot;/&gt;&lt;/object&gt;&lt;object type=&quot;3&quot; unique_id=&quot;27621&quot;&gt;&lt;property id=&quot;20148&quot; value=&quot;5&quot;/&gt;&lt;property id=&quot;20300&quot; value=&quot;Slide 25 - &amp;quot;Finding Text&amp;quot;&quot;/&gt;&lt;property id=&quot;20307&quot; value=&quot;432&quot;/&gt;&lt;/object&gt;&lt;object type=&quot;3&quot; unique_id=&quot;27623&quot;&gt;&lt;property id=&quot;20148&quot; value=&quot;5&quot;/&gt;&lt;property id=&quot;20300&quot; value=&quot;Slide 26 - &amp;quot;Replacing Text&amp;quot;&quot;/&gt;&lt;property id=&quot;20307&quot; value=&quot;434&quot;/&gt;&lt;/object&gt;&lt;object type=&quot;3&quot; unique_id=&quot;27624&quot;&gt;&lt;property id=&quot;20148&quot; value=&quot;5&quot;/&gt;&lt;property id=&quot;20300&quot; value=&quot;Slide 27 - &amp;quot;Replacing Text&amp;quot;&quot;/&gt;&lt;property id=&quot;20307&quot; value=&quot;435&quot;/&gt;&lt;/object&gt;&lt;object type=&quot;3&quot; unique_id=&quot;27627&quot;&gt;&lt;property id=&quot;20148&quot; value=&quot;5&quot;/&gt;&lt;property id=&quot;20300&quot; value=&quot;Slide 28 - &amp;quot;Session 9: Creating List of Items Using Bullets &amp;amp; Numbering&amp;quot;&quot;/&gt;&lt;property id=&quot;20307&quot; value=&quot;448&quot;/&gt;&lt;/object&gt;&lt;object type=&quot;3&quot; unique_id=&quot;27628&quot;&gt;&lt;property id=&quot;20148&quot; value=&quot;5&quot;/&gt;&lt;property id=&quot;20300&quot; value=&quot;Slide 29&quot;/&gt;&lt;property id=&quot;20307&quot; value=&quot;449&quot;/&gt;&lt;/object&gt;&lt;object type=&quot;3&quot; unique_id=&quot;27629&quot;&gt;&lt;property id=&quot;20148&quot; value=&quot;5&quot;/&gt;&lt;property id=&quot;20300&quot; value=&quot;Slide 30 - &amp;quot;Session 9: Creating List of Items Using Bullets &amp;amp; Numbering&amp;quot;&quot;/&gt;&lt;property id=&quot;20307&quot; value=&quot;450&quot;/&gt;&lt;/object&gt;&lt;object type=&quot;3&quot; unique_id=&quot;27630&quot;&gt;&lt;property id=&quot;20148&quot; value=&quot;5&quot;/&gt;&lt;property id=&quot;20300&quot; value=&quot;Slide 31 - &amp;quot;Session 10: Applying Font Style&amp;quot;&quot;/&gt;&lt;property id=&quot;20307&quot; value=&quot;451&quot;/&gt;&lt;/object&gt;&lt;object type=&quot;3&quot; unique_id=&quot;27631&quot;&gt;&lt;property id=&quot;20148&quot; value=&quot;5&quot;/&gt;&lt;property id=&quot;20300&quot; value=&quot;Slide 32 - &amp;quot;Session 10: Applying Font Style&amp;quot;&quot;/&gt;&lt;property id=&quot;20307&quot; value=&quot;452&quot;/&gt;&lt;/object&gt;&lt;object type=&quot;3&quot; unique_id=&quot;27633&quot;&gt;&lt;property id=&quot;20148&quot; value=&quot;5&quot;/&gt;&lt;property id=&quot;20300&quot; value=&quot;Slide 33 - &amp;quot;Session 11: Aligning the Text&amp;quot;&quot;/&gt;&lt;property id=&quot;20307&quot; value=&quot;454&quot;/&gt;&lt;/object&gt;&lt;object type=&quot;3&quot; unique_id=&quot;27634&quot;&gt;&lt;property id=&quot;20148&quot; value=&quot;5&quot;/&gt;&lt;property id=&quot;20300&quot; value=&quot;Slide 34 - &amp;quot;Session 11: Aligning the Text&amp;quot;&quot;/&gt;&lt;property id=&quot;20307&quot; value=&quot;455&quot;/&gt;&lt;/object&gt;&lt;object type=&quot;3&quot; unique_id=&quot;27635&quot;&gt;&lt;property id=&quot;20148&quot; value=&quot;5&quot;/&gt;&lt;property id=&quot;20300&quot; value=&quot;Slide 35 - &amp;quot;Session 12: Views of a Document&amp;quot;&quot;/&gt;&lt;property id=&quot;20307&quot; value=&quot;456&quot;/&gt;&lt;/object&gt;&lt;object type=&quot;3&quot; unique_id=&quot;27637&quot;&gt;&lt;property id=&quot;20148&quot; value=&quot;5&quot;/&gt;&lt;property id=&quot;20300&quot; value=&quot;Slide 36 - &amp;quot;Session 13: Printing a Document&amp;quot;&quot;/&gt;&lt;property id=&quot;20307&quot; value=&quot;458&quot;/&gt;&lt;/object&gt;&lt;object type=&quot;3&quot; unique_id=&quot;27640&quot;&gt;&lt;property id=&quot;20148&quot; value=&quot;5&quot;/&gt;&lt;property id=&quot;20300&quot; value=&quot;Slide 37 - &amp;quot;Session 14: Creating a Table&amp;quot;&quot;/&gt;&lt;property id=&quot;20307&quot; value=&quot;461&quot;/&gt;&lt;/object&gt;&lt;object type=&quot;3&quot; unique_id=&quot;27641&quot;&gt;&lt;property id=&quot;20148&quot; value=&quot;5&quot;/&gt;&lt;property id=&quot;20300&quot; value=&quot;Slide 38 - &amp;quot;Session 14: Creating a Table&amp;quot;&quot;/&gt;&lt;property id=&quot;20307&quot; value=&quot;462&quot;/&gt;&lt;/object&gt;&lt;object type=&quot;3&quot; unique_id=&quot;27643&quot;&gt;&lt;property id=&quot;20148&quot; value=&quot;5&quot;/&gt;&lt;property id=&quot;20300&quot; value=&quot;Slide 39 - &amp;quot;Adding a Row and Column in a Table&amp;quot;&quot;/&gt;&lt;property id=&quot;20307&quot; value=&quot;474&quot;/&gt;&lt;/object&gt;&lt;object type=&quot;3&quot; unique_id=&quot;27644&quot;&gt;&lt;property id=&quot;20148&quot; value=&quot;5&quot;/&gt;&lt;property id=&quot;20300&quot; value=&quot;Slide 40 - &amp;quot;Adding a Row and Column in a Table&amp;quot;&quot;/&gt;&lt;property id=&quot;20307&quot; value=&quot;475&quot;/&gt;&lt;/object&gt;&lt;object type=&quot;3&quot; unique_id=&quot;27645&quot;&gt;&lt;property id=&quot;20148&quot; value=&quot;5&quot;/&gt;&lt;property id=&quot;20300&quot; value=&quot;Slide 41 - &amp;quot;Deleting a Row and Column in a Table&amp;quot;&quot;/&gt;&lt;property id=&quot;20307&quot; value=&quot;464&quot;/&gt;&lt;/object&gt;&lt;object type=&quot;3&quot; unique_id=&quot;27646&quot;&gt;&lt;property id=&quot;20148&quot; value=&quot;5&quot;/&gt;&lt;property id=&quot;20300&quot; value=&quot;Slide 42 - &amp;quot;Deleting a Row and Column in a Table&amp;quot;&quot;/&gt;&lt;property id=&quot;20307&quot; value=&quot;465&quot;/&gt;&lt;/object&gt;&lt;object type=&quot;3&quot; unique_id=&quot;27647&quot;&gt;&lt;property id=&quot;20148&quot; value=&quot;5&quot;/&gt;&lt;property id=&quot;20300&quot; value=&quot;Slide 43 - &amp;quot;Session 15: Formatting a Table&amp;quot;&quot;/&gt;&lt;property id=&quot;20307&quot; value=&quot;466&quot;/&gt;&lt;/object&gt;&lt;object type=&quot;3&quot; unique_id=&quot;27649&quot;&gt;&lt;property id=&quot;20148&quot; value=&quot;5&quot;/&gt;&lt;property id=&quot;20300&quot; value=&quot;Slide 44 - &amp;quot;Session 16: Converting Text to Table and Table to Text&amp;quot;&quot;/&gt;&lt;property id=&quot;20307&quot; value=&quot;468&quot;/&gt;&lt;/object&gt;&lt;object type=&quot;3&quot; unique_id=&quot;27650&quot;&gt;&lt;property id=&quot;20148&quot; value=&quot;5&quot;/&gt;&lt;property id=&quot;20300&quot; value=&quot;Slide 45 - &amp;quot;Session 16: Converting Text to Table and Table to Text&amp;quot;&quot;/&gt;&lt;property id=&quot;20307&quot; value=&quot;469&quot;/&gt;&lt;/object&gt;&lt;object type=&quot;3&quot; unique_id=&quot;27651&quot;&gt;&lt;property id=&quot;20148&quot; value=&quot;5&quot;/&gt;&lt;property id=&quot;20300&quot; value=&quot;Slide 46 - &amp;quot;Session 16: Converting Text to Table and Table to Text&amp;quot;&quot;/&gt;&lt;property id=&quot;20307&quot; value=&quot;470&quot;/&gt;&lt;/object&gt;&lt;object type=&quot;3&quot; unique_id=&quot;27652&quot;&gt;&lt;property id=&quot;20148&quot; value=&quot;5&quot;/&gt;&lt;property id=&quot;20300&quot; value=&quot;Slide 47 - &amp;quot;Session 17: Adding Borders to Pages and Paragraphs&amp;quot;&quot;/&gt;&lt;property id=&quot;20307&quot; value=&quot;471&quot;/&gt;&lt;/object&gt;&lt;object type=&quot;3&quot; unique_id=&quot;27654&quot;&gt;&lt;property id=&quot;20148&quot; value=&quot;5&quot;/&gt;&lt;property id=&quot;20300&quot; value=&quot;Slide 48 - &amp;quot;Session 17: Adding Borders to Pages and Paragraphs&amp;quot;&quot;/&gt;&lt;property id=&quot;20307&quot; value=&quot;477&quot;/&gt;&lt;/object&gt;&lt;object type=&quot;3&quot; unique_id=&quot;27655&quot;&gt;&lt;property id=&quot;20148&quot; value=&quot;5&quot;/&gt;&lt;property id=&quot;20300&quot; value=&quot;Slide 49 - &amp;quot;Session 17: Adding Borders to Pages and Paragraphs&amp;quot;&quot;/&gt;&lt;property id=&quot;20307&quot; value=&quot;478&quot;/&gt;&lt;/object&gt;&lt;object type=&quot;3&quot; unique_id=&quot;27656&quot;&gt;&lt;property id=&quot;20148&quot; value=&quot;5&quot;/&gt;&lt;property id=&quot;20300&quot; value=&quot;Slide 51 - &amp;quot;Adding Borders to a Paragraph&amp;quot;&quot;/&gt;&lt;property id=&quot;20307&quot; value=&quot;479&quot;/&gt;&lt;/object&gt;&lt;object type=&quot;3&quot; unique_id=&quot;27658&quot;&gt;&lt;property id=&quot;20148&quot; value=&quot;5&quot;/&gt;&lt;property id=&quot;20300&quot; value=&quot;Slide 52 - &amp;quot;Session 18: Applying Shadings to Paragraphs&amp;quot;&quot;/&gt;&lt;property id=&quot;20307&quot; value=&quot;480&quot;/&gt;&lt;/object&gt;&lt;object type=&quot;3&quot; unique_id=&quot;27659&quot;&gt;&lt;property id=&quot;20148&quot; value=&quot;5&quot;/&gt;&lt;property id=&quot;20300&quot; value=&quot;Slide 53 - &amp;quot;Session 18: Applying Shadings to Paragraphs&amp;quot;&quot;/&gt;&lt;property id=&quot;20307&quot; value=&quot;484&quot;/&gt;&lt;/object&gt;&lt;object type=&quot;3&quot; unique_id=&quot;27660&quot;&gt;&lt;property id=&quot;20148&quot; value=&quot;5&quot;/&gt;&lt;property id=&quot;20300&quot; value=&quot;Slide 54 - &amp;quot;Session 19: Previewing a Document, Adjusting its Margins &amp;amp; Orientation&amp;quot;&quot;/&gt;&lt;property id=&quot;20307&quot; value=&quot;482&quot;/&gt;&lt;/object&gt;&lt;object type=&quot;3&quot; unique_id=&quot;27661&quot;&gt;&lt;property id=&quot;20148&quot; value=&quot;5&quot;/&gt;&lt;property id=&quot;20300&quot; value=&quot;Slide 55 - &amp;quot;Margins&amp;quot;&quot;/&gt;&lt;property id=&quot;20307&quot; value=&quot;485&quot;/&gt;&lt;/object&gt;&lt;object type=&quot;3&quot; unique_id=&quot;27662&quot;&gt;&lt;property id=&quot;20148&quot; value=&quot;5&quot;/&gt;&lt;property id=&quot;20300&quot; value=&quot;Slide 56 - &amp;quot;Margins&amp;quot;&quot;/&gt;&lt;property id=&quot;20307&quot; value=&quot;486&quot;/&gt;&lt;/object&gt;&lt;object type=&quot;3&quot; unique_id=&quot;27663&quot;&gt;&lt;property id=&quot;20148&quot; value=&quot;5&quot;/&gt;&lt;property id=&quot;20300&quot; value=&quot;Slide 57 - &amp;quot;Orientation&amp;quot;&quot;/&gt;&lt;property id=&quot;20307&quot; value=&quot;487&quot;/&gt;&lt;/object&gt;&lt;object type=&quot;3&quot; unique_id=&quot;27664&quot;&gt;&lt;property id=&quot;20148&quot; value=&quot;5&quot;/&gt;&lt;property id=&quot;20300&quot; value=&quot;Slide 58 - &amp;quot;Orientation&amp;quot;&quot;/&gt;&lt;property id=&quot;20307&quot; value=&quot;491&quot;/&gt;&lt;/object&gt;&lt;object type=&quot;3&quot; unique_id=&quot;27665&quot;&gt;&lt;property id=&quot;20148&quot; value=&quot;5&quot;/&gt;&lt;property id=&quot;20300&quot; value=&quot;Slide 59 - &amp;quot;Previewing a Document&amp;quot;&quot;/&gt;&lt;property id=&quot;20307&quot; value=&quot;488&quot;/&gt;&lt;/object&gt;&lt;object type=&quot;3&quot; unique_id=&quot;27667&quot;&gt;&lt;property id=&quot;20148&quot; value=&quot;5&quot;/&gt;&lt;property id=&quot;20300&quot; value=&quot;Slide 60 - &amp;quot;Session 20: Aligning Text Using Tabs&amp;quot;&quot;/&gt;&lt;property id=&quot;20307&quot; value=&quot;490&quot;/&gt;&lt;/object&gt;&lt;object type=&quot;3&quot; unique_id=&quot;27669&quot;&gt;&lt;property id=&quot;20148&quot; value=&quot;5&quot;/&gt;&lt;property id=&quot;20300&quot; value=&quot;Slide 62&quot;/&gt;&lt;property id=&quot;20307&quot; value=&quot;411&quot;/&gt;&lt;/object&gt;&lt;object type=&quot;3&quot; unique_id=&quot;29210&quot;&gt;&lt;property id=&quot;20148&quot; value=&quot;5&quot;/&gt;&lt;property id=&quot;20300&quot; value=&quot;Slide 15 - &amp;quot;Session 4: Formatting a Document- Bold, Italics &amp;amp; Underline&amp;quot;&quot;/&gt;&lt;property id=&quot;20307&quot; value=&quot;493&quot;/&gt;&lt;/object&gt;&lt;object type=&quot;3&quot; unique_id=&quot;30020&quot;&gt;&lt;property id=&quot;20148&quot; value=&quot;5&quot;/&gt;&lt;property id=&quot;20300&quot; value=&quot;Slide 23 - &amp;quot;Session 7: Performing Copy-Paste and Cut-Paste Operations&amp;quot;&quot;/&gt;&lt;property id=&quot;20307&quot; value=&quot;494&quot;/&gt;&lt;/object&gt;&lt;object type=&quot;3&quot; unique_id=&quot;32965&quot;&gt;&lt;property id=&quot;20148&quot; value=&quot;5&quot;/&gt;&lt;property id=&quot;20300&quot; value=&quot;Slide 50 - &amp;quot;Adding Borders to a Paragraph&amp;quot;&quot;/&gt;&lt;property id=&quot;20307&quot; value=&quot;495&quot;/&gt;&lt;/object&gt;&lt;object type=&quot;3&quot; unique_id=&quot;33809&quot;&gt;&lt;property id=&quot;20148&quot; value=&quot;5&quot;/&gt;&lt;property id=&quot;20300&quot; value=&quot;Slide 61 - &amp;quot;Session 20: Aligning Text Using Tabs&amp;quot;&quot;/&gt;&lt;property id=&quot;20307&quot; value=&quot;496&quot;/&gt;&lt;/object&gt;&lt;/object&gt;&lt;object type=&quot;8&quot; unique_id=&quot;1008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</TotalTime>
  <Words>5671</Words>
  <Application>Microsoft Office PowerPoint</Application>
  <PresentationFormat>On-screen Show (4:3)</PresentationFormat>
  <Paragraphs>480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Cambria Math</vt:lpstr>
      <vt:lpstr>Wingdings</vt:lpstr>
      <vt:lpstr>Office Theme</vt:lpstr>
      <vt:lpstr>Word Processing (Basic)</vt:lpstr>
      <vt:lpstr>Learning Objectives</vt:lpstr>
      <vt:lpstr>Introduction</vt:lpstr>
      <vt:lpstr>Session 1: Getting Started with a MS Word 2010</vt:lpstr>
      <vt:lpstr>Starting Microsoft Word 2010</vt:lpstr>
      <vt:lpstr>Opening a New Document</vt:lpstr>
      <vt:lpstr>Saving the Document</vt:lpstr>
      <vt:lpstr>Closing the Document</vt:lpstr>
      <vt:lpstr>Quitting from Microsoft Word 2010</vt:lpstr>
      <vt:lpstr>Session 2: Editing and Saving a Document</vt:lpstr>
      <vt:lpstr>Session 2: Editing and Saving a Document</vt:lpstr>
      <vt:lpstr>Session 3: Identifying Elements of User Interface</vt:lpstr>
      <vt:lpstr>Exploring Home Tab in Ribbon</vt:lpstr>
      <vt:lpstr>Session 4: Formatting a Document- Bold, Italics &amp; Underline</vt:lpstr>
      <vt:lpstr>Session 4: Formatting a Document- Bold, Italics &amp; Underline</vt:lpstr>
      <vt:lpstr>Session 5: Checking Spelling in a Document</vt:lpstr>
      <vt:lpstr>Session 5: Checking Spelling in a Document</vt:lpstr>
      <vt:lpstr>Session 6: Checking Grammar and Using Thesaurus</vt:lpstr>
      <vt:lpstr>Session 6: Checking Grammar and Using Thesaurus</vt:lpstr>
      <vt:lpstr>Thesaurus</vt:lpstr>
      <vt:lpstr>Thesaurus</vt:lpstr>
      <vt:lpstr>Session 7: Performing Copy-Paste and Cut-Paste Operations</vt:lpstr>
      <vt:lpstr>Session 7: Performing Copy-Paste and Cut-Paste Operations</vt:lpstr>
      <vt:lpstr>Session 8: Finding and Replacing Text in a Document</vt:lpstr>
      <vt:lpstr>Finding Text</vt:lpstr>
      <vt:lpstr>Replacing Text</vt:lpstr>
      <vt:lpstr>Replacing Text</vt:lpstr>
      <vt:lpstr>Session 9: Creating List of Items Using Bullets &amp; Numbering</vt:lpstr>
      <vt:lpstr>PowerPoint Presentation</vt:lpstr>
      <vt:lpstr>Session 9: Creating List of Items Using Bullets &amp; Numbering</vt:lpstr>
      <vt:lpstr>Session 10: Applying Font Style</vt:lpstr>
      <vt:lpstr>Session 10: Applying Font Style</vt:lpstr>
      <vt:lpstr>Session 11: Aligning the Text</vt:lpstr>
      <vt:lpstr>Session 11: Aligning the Text</vt:lpstr>
      <vt:lpstr>Session 12: Views of a Document</vt:lpstr>
      <vt:lpstr>Session 13: Printing a Document</vt:lpstr>
      <vt:lpstr>Session 14: Creating a Table</vt:lpstr>
      <vt:lpstr>Session 14: Creating a Table</vt:lpstr>
      <vt:lpstr>Adding a Row and Column in a Table</vt:lpstr>
      <vt:lpstr>Adding a Row and Column in a Table</vt:lpstr>
      <vt:lpstr>Deleting a Row and Column in a Table</vt:lpstr>
      <vt:lpstr>Deleting a Row and Column in a Table</vt:lpstr>
      <vt:lpstr>Session 15: Formatting a Table</vt:lpstr>
      <vt:lpstr>Session 16: Converting Text to Table and Table to Text</vt:lpstr>
      <vt:lpstr>Session 16: Converting Text to Table and Table to Text</vt:lpstr>
      <vt:lpstr>Session 16: Converting Text to Table and Table to Text</vt:lpstr>
      <vt:lpstr>Session 17: Adding Borders to Pages and Paragraphs</vt:lpstr>
      <vt:lpstr>Session 17: Adding Borders to Pages and Paragraphs</vt:lpstr>
      <vt:lpstr>Session 17: Adding Borders to Pages and Paragraphs</vt:lpstr>
      <vt:lpstr>Adding Borders to a Paragraph</vt:lpstr>
      <vt:lpstr>Adding Borders to a Paragraph</vt:lpstr>
      <vt:lpstr>Session 18: Applying Shadings to Paragraphs</vt:lpstr>
      <vt:lpstr>Session 18: Applying Shadings to Paragraphs</vt:lpstr>
      <vt:lpstr>Session 19: Previewing a Document, Adjusting its Margins &amp; Orientation</vt:lpstr>
      <vt:lpstr>Margins</vt:lpstr>
      <vt:lpstr>Margins</vt:lpstr>
      <vt:lpstr>Orientation</vt:lpstr>
      <vt:lpstr>Orientation</vt:lpstr>
      <vt:lpstr>Previewing a Document</vt:lpstr>
      <vt:lpstr>Session 20: Aligning Text Using Tabs</vt:lpstr>
      <vt:lpstr>Session 20: Aligning Text Using Tabs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Charu</dc:creator>
  <cp:lastModifiedBy>User</cp:lastModifiedBy>
  <cp:revision>1215</cp:revision>
  <dcterms:created xsi:type="dcterms:W3CDTF">2019-01-09T09:17:04Z</dcterms:created>
  <dcterms:modified xsi:type="dcterms:W3CDTF">2019-03-16T11:42:05Z</dcterms:modified>
</cp:coreProperties>
</file>