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57" r:id="rId3"/>
    <p:sldId id="334" r:id="rId4"/>
    <p:sldId id="380" r:id="rId5"/>
    <p:sldId id="412" r:id="rId6"/>
    <p:sldId id="504" r:id="rId7"/>
    <p:sldId id="506" r:id="rId8"/>
    <p:sldId id="508" r:id="rId9"/>
    <p:sldId id="507" r:id="rId10"/>
    <p:sldId id="509" r:id="rId11"/>
    <p:sldId id="510" r:id="rId12"/>
    <p:sldId id="512" r:id="rId13"/>
    <p:sldId id="513" r:id="rId14"/>
    <p:sldId id="515" r:id="rId15"/>
    <p:sldId id="516" r:id="rId16"/>
    <p:sldId id="517" r:id="rId17"/>
    <p:sldId id="514" r:id="rId18"/>
    <p:sldId id="518" r:id="rId19"/>
    <p:sldId id="511" r:id="rId20"/>
    <p:sldId id="520" r:id="rId21"/>
    <p:sldId id="521" r:id="rId22"/>
    <p:sldId id="561" r:id="rId23"/>
    <p:sldId id="522" r:id="rId24"/>
    <p:sldId id="562" r:id="rId25"/>
    <p:sldId id="526" r:id="rId26"/>
    <p:sldId id="525" r:id="rId27"/>
    <p:sldId id="527" r:id="rId28"/>
    <p:sldId id="563" r:id="rId29"/>
    <p:sldId id="529" r:id="rId30"/>
    <p:sldId id="530" r:id="rId31"/>
    <p:sldId id="531" r:id="rId32"/>
    <p:sldId id="533" r:id="rId33"/>
    <p:sldId id="534" r:id="rId34"/>
    <p:sldId id="535" r:id="rId35"/>
    <p:sldId id="532" r:id="rId36"/>
    <p:sldId id="536" r:id="rId37"/>
    <p:sldId id="538" r:id="rId38"/>
    <p:sldId id="539" r:id="rId39"/>
    <p:sldId id="542" r:id="rId40"/>
    <p:sldId id="543" r:id="rId41"/>
    <p:sldId id="544" r:id="rId42"/>
    <p:sldId id="545" r:id="rId43"/>
    <p:sldId id="547" r:id="rId44"/>
    <p:sldId id="548" r:id="rId45"/>
    <p:sldId id="550" r:id="rId46"/>
    <p:sldId id="552" r:id="rId47"/>
    <p:sldId id="554" r:id="rId48"/>
    <p:sldId id="564" r:id="rId49"/>
    <p:sldId id="555" r:id="rId50"/>
    <p:sldId id="556" r:id="rId51"/>
    <p:sldId id="557" r:id="rId52"/>
    <p:sldId id="560" r:id="rId53"/>
    <p:sldId id="411" r:id="rId54"/>
  </p:sldIdLst>
  <p:sldSz cx="9144000" cy="6858000" type="screen4x3"/>
  <p:notesSz cx="6858000" cy="91440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DA"/>
    <a:srgbClr val="0087E2"/>
    <a:srgbClr val="8D0367"/>
    <a:srgbClr val="0094D8"/>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1" autoAdjust="0"/>
    <p:restoredTop sz="98932" autoAdjust="0"/>
  </p:normalViewPr>
  <p:slideViewPr>
    <p:cSldViewPr>
      <p:cViewPr>
        <p:scale>
          <a:sx n="75" d="100"/>
          <a:sy n="75" d="100"/>
        </p:scale>
        <p:origin x="141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AE9EB-A8C6-4CB3-86B1-3584AA35AB38}" type="datetimeFigureOut">
              <a:rPr lang="en-US" smtClean="0"/>
              <a:t>3/16/2019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7EB95-5F12-4ED4-8739-24E57F3A3777}" type="slidenum">
              <a:rPr lang="en-US" smtClean="0"/>
              <a:t>‹#›</a:t>
            </a:fld>
            <a:endParaRPr lang="en-US" dirty="0"/>
          </a:p>
        </p:txBody>
      </p:sp>
    </p:spTree>
    <p:extLst>
      <p:ext uri="{BB962C8B-B14F-4D97-AF65-F5344CB8AC3E}">
        <p14:creationId xmlns:p14="http://schemas.microsoft.com/office/powerpoint/2010/main" val="527818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19400" y="838201"/>
            <a:ext cx="6324600" cy="914400"/>
          </a:xfrm>
          <a:prstGeom prst="rect">
            <a:avLst/>
          </a:prstGeom>
        </p:spPr>
        <p:txBody>
          <a:bodyPr>
            <a:normAutofit/>
          </a:bodyPr>
          <a:lstStyle>
            <a:lvl1pPr>
              <a:defRPr sz="3200">
                <a:latin typeface="+mn-lt"/>
              </a:defRPr>
            </a:lvl1pPr>
          </a:lstStyle>
          <a:p>
            <a:r>
              <a:rPr lang="en-US" dirty="0"/>
              <a:t>Click to edit Master title style</a:t>
            </a:r>
          </a:p>
        </p:txBody>
      </p:sp>
      <p:sp>
        <p:nvSpPr>
          <p:cNvPr id="7" name="Round Single Corner Rectangle 6"/>
          <p:cNvSpPr/>
          <p:nvPr userDrawn="1"/>
        </p:nvSpPr>
        <p:spPr>
          <a:xfrm flipV="1">
            <a:off x="0" y="-2"/>
            <a:ext cx="1828800" cy="1371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Single Corner Rectangle 7"/>
          <p:cNvSpPr/>
          <p:nvPr userDrawn="1"/>
        </p:nvSpPr>
        <p:spPr>
          <a:xfrm rot="5400000" flipV="1">
            <a:off x="5676899" y="-2857499"/>
            <a:ext cx="609602" cy="6324600"/>
          </a:xfrm>
          <a:prstGeom prst="round1Rect">
            <a:avLst/>
          </a:prstGeom>
          <a:solidFill>
            <a:srgbClr val="0087E2"/>
          </a:solidFill>
          <a:ln>
            <a:solidFill>
              <a:srgbClr val="0087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43643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004575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828701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10600" cy="5166360"/>
          </a:xfrm>
        </p:spPr>
        <p:txBody>
          <a:bodyPr/>
          <a:lstStyle>
            <a:lvl1pPr marL="457200" indent="-457200">
              <a:spcBef>
                <a:spcPts val="400"/>
              </a:spcBef>
              <a:buClr>
                <a:srgbClr val="0082DA"/>
              </a:buClr>
              <a:buFont typeface="Wingdings" panose="05000000000000000000" pitchFamily="2" charset="2"/>
              <a:buChar char="Ø"/>
              <a:defRPr sz="2000"/>
            </a:lvl1pPr>
            <a:lvl2pPr marL="731520" indent="-274320">
              <a:spcBef>
                <a:spcPts val="400"/>
              </a:spcBef>
              <a:buClr>
                <a:srgbClr val="0082DA"/>
              </a:buClr>
              <a:buFont typeface="Wingdings" panose="05000000000000000000" pitchFamily="2" charset="2"/>
              <a:buChar char="q"/>
              <a:defRPr sz="1700"/>
            </a:lvl2pPr>
            <a:lvl3pPr marL="1143000" indent="-228600">
              <a:spcBef>
                <a:spcPts val="400"/>
              </a:spcBef>
              <a:buClr>
                <a:srgbClr val="0082DA"/>
              </a:buClr>
              <a:buFont typeface="Wingdings" panose="05000000000000000000" pitchFamily="2" charset="2"/>
              <a:buChar char="§"/>
              <a:defRPr sz="1500"/>
            </a:lvl3pPr>
          </a:lstStyle>
          <a:p>
            <a:pPr lvl="0"/>
            <a:r>
              <a:rPr lang="en-US" dirty="0"/>
              <a:t>Click to edit Master text styles</a:t>
            </a:r>
          </a:p>
          <a:p>
            <a:pPr lvl="1"/>
            <a:r>
              <a:rPr lang="en-US" dirty="0"/>
              <a:t>Second level</a:t>
            </a:r>
          </a:p>
          <a:p>
            <a:pPr lvl="2"/>
            <a:r>
              <a:rPr lang="en-US" dirty="0"/>
              <a:t>Third </a:t>
            </a:r>
            <a:r>
              <a:rPr lang="en-US" dirty="0" smtClean="0"/>
              <a:t>level</a:t>
            </a:r>
            <a:endParaRPr lang="en-US" dirty="0"/>
          </a:p>
        </p:txBody>
      </p:sp>
      <p:sp>
        <p:nvSpPr>
          <p:cNvPr id="8" name="Title 1"/>
          <p:cNvSpPr>
            <a:spLocks noGrp="1"/>
          </p:cNvSpPr>
          <p:nvPr>
            <p:ph type="ctrTitle"/>
          </p:nvPr>
        </p:nvSpPr>
        <p:spPr>
          <a:xfrm>
            <a:off x="0" y="477008"/>
            <a:ext cx="9144000" cy="665992"/>
          </a:xfrm>
          <a:prstGeom prst="rect">
            <a:avLst/>
          </a:prstGeom>
        </p:spPr>
        <p:txBody>
          <a:bodyPr>
            <a:normAutofit/>
          </a:bodyPr>
          <a:lstStyle>
            <a:lvl1pPr algn="r">
              <a:defRPr sz="3200" b="1">
                <a:solidFill>
                  <a:srgbClr val="8D0367"/>
                </a:solidFill>
                <a:latin typeface="+mj-lt"/>
              </a:defRPr>
            </a:lvl1pPr>
          </a:lstStyle>
          <a:p>
            <a:r>
              <a:rPr lang="en-US" dirty="0"/>
              <a:t>Click to edit Master title style</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4154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294507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079912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2353562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3429000" cy="1493838"/>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38365665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614739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8684554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D2B488A-F32F-47C9-B07A-1CF7C464F104}" type="datetimeFigureOut">
              <a:rPr lang="en-US" smtClean="0"/>
              <a:t>3/16/2019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6654BCB-365D-4717-9441-0EEAACC0E8E9}" type="slidenum">
              <a:rPr lang="en-US" smtClean="0"/>
              <a:t>‹#›</a:t>
            </a:fld>
            <a:endParaRPr lang="en-US" dirty="0"/>
          </a:p>
        </p:txBody>
      </p:sp>
    </p:spTree>
    <p:extLst>
      <p:ext uri="{BB962C8B-B14F-4D97-AF65-F5344CB8AC3E}">
        <p14:creationId xmlns:p14="http://schemas.microsoft.com/office/powerpoint/2010/main" val="1461463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046720" y="6400800"/>
            <a:ext cx="944657" cy="3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01823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ctr" defTabSz="914400" rtl="0" eaLnBrk="1" latinLnBrk="0" hangingPunct="1">
        <a:spcBef>
          <a:spcPct val="0"/>
        </a:spcBef>
        <a:buNone/>
        <a:defRPr sz="3200" b="1"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7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t>Spreadsheet (Basic)</a:t>
            </a:r>
            <a:endParaRPr lang="en-US" b="1" dirty="0"/>
          </a:p>
        </p:txBody>
      </p:sp>
      <p:sp>
        <p:nvSpPr>
          <p:cNvPr id="9" name="TextBox 8"/>
          <p:cNvSpPr txBox="1"/>
          <p:nvPr/>
        </p:nvSpPr>
        <p:spPr>
          <a:xfrm>
            <a:off x="0" y="457200"/>
            <a:ext cx="1828800" cy="461665"/>
          </a:xfrm>
          <a:prstGeom prst="rect">
            <a:avLst/>
          </a:prstGeom>
          <a:noFill/>
        </p:spPr>
        <p:txBody>
          <a:bodyPr wrap="square" rtlCol="0">
            <a:spAutoFit/>
          </a:bodyPr>
          <a:lstStyle/>
          <a:p>
            <a:pPr algn="ctr"/>
            <a:r>
              <a:rPr lang="en-US" sz="2400" b="1" dirty="0" smtClean="0">
                <a:solidFill>
                  <a:schemeClr val="bg1"/>
                </a:solidFill>
                <a:latin typeface="+mj-lt"/>
              </a:rPr>
              <a:t>Unit </a:t>
            </a:r>
            <a:r>
              <a:rPr lang="en-US" sz="2400" b="1" dirty="0">
                <a:solidFill>
                  <a:schemeClr val="bg1"/>
                </a:solidFill>
                <a:latin typeface="+mj-lt"/>
              </a:rPr>
              <a:t>9</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576" y="1828800"/>
            <a:ext cx="6784848" cy="410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3060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After you have finished </a:t>
            </a:r>
            <a:r>
              <a:rPr lang="en-US" dirty="0" smtClean="0"/>
              <a:t>working, </a:t>
            </a:r>
            <a:r>
              <a:rPr lang="en-US" dirty="0"/>
              <a:t>you can close the </a:t>
            </a:r>
            <a:r>
              <a:rPr lang="en-US" dirty="0" smtClean="0"/>
              <a:t>workbook by </a:t>
            </a:r>
            <a:r>
              <a:rPr lang="en-US" dirty="0"/>
              <a:t>clicking the </a:t>
            </a:r>
            <a:r>
              <a:rPr lang="en-US" b="1" dirty="0"/>
              <a:t>Close</a:t>
            </a:r>
            <a:r>
              <a:rPr lang="en-US" dirty="0"/>
              <a:t> button at the top right corner of the document window.</a:t>
            </a:r>
          </a:p>
          <a:p>
            <a:r>
              <a:rPr lang="en-US" dirty="0"/>
              <a:t>You can also close the currently </a:t>
            </a:r>
            <a:r>
              <a:rPr lang="en-US" dirty="0" smtClean="0"/>
              <a:t>opened  workbook by </a:t>
            </a:r>
            <a:r>
              <a:rPr lang="en-US" dirty="0"/>
              <a:t>first clicking the </a:t>
            </a:r>
            <a:r>
              <a:rPr lang="en-US" b="1" dirty="0"/>
              <a:t>File </a:t>
            </a:r>
            <a:r>
              <a:rPr lang="en-US" dirty="0"/>
              <a:t>tab  and then selecting the </a:t>
            </a:r>
            <a:r>
              <a:rPr lang="en-US" b="1" dirty="0"/>
              <a:t>Close </a:t>
            </a:r>
            <a:r>
              <a:rPr lang="en-US" dirty="0"/>
              <a:t>option from the </a:t>
            </a:r>
            <a:r>
              <a:rPr lang="en-US" b="1" dirty="0"/>
              <a:t>Backstage </a:t>
            </a:r>
            <a:r>
              <a:rPr lang="en-US" dirty="0"/>
              <a:t>view, as shown in the following figure</a:t>
            </a:r>
            <a:r>
              <a:rPr lang="en-US" dirty="0" smtClean="0"/>
              <a:t>:</a:t>
            </a:r>
          </a:p>
          <a:p>
            <a:endParaRPr lang="en-US" dirty="0"/>
          </a:p>
        </p:txBody>
      </p:sp>
      <p:sp>
        <p:nvSpPr>
          <p:cNvPr id="3" name="Title 2"/>
          <p:cNvSpPr>
            <a:spLocks noGrp="1"/>
          </p:cNvSpPr>
          <p:nvPr>
            <p:ph type="ctrTitle"/>
          </p:nvPr>
        </p:nvSpPr>
        <p:spPr/>
        <p:txBody>
          <a:bodyPr/>
          <a:lstStyle/>
          <a:p>
            <a:r>
              <a:rPr lang="en-US" dirty="0">
                <a:solidFill>
                  <a:srgbClr val="0082DA"/>
                </a:solidFill>
              </a:rPr>
              <a:t>Session 2: Opening, Saving and Closing Spreadsheet</a:t>
            </a:r>
            <a:endParaRPr lang="en-US" dirty="0"/>
          </a:p>
        </p:txBody>
      </p:sp>
      <p:pic>
        <p:nvPicPr>
          <p:cNvPr id="5" name="Picture 4"/>
          <p:cNvPicPr>
            <a:picLocks noChangeAspect="1"/>
          </p:cNvPicPr>
          <p:nvPr/>
        </p:nvPicPr>
        <p:blipFill rotWithShape="1">
          <a:blip r:embed="rId2"/>
          <a:srcRect b="41929"/>
          <a:stretch/>
        </p:blipFill>
        <p:spPr>
          <a:xfrm>
            <a:off x="1371600" y="3124200"/>
            <a:ext cx="6990381" cy="1905000"/>
          </a:xfrm>
          <a:prstGeom prst="rect">
            <a:avLst/>
          </a:prstGeom>
        </p:spPr>
      </p:pic>
    </p:spTree>
    <p:extLst>
      <p:ext uri="{BB962C8B-B14F-4D97-AF65-F5344CB8AC3E}">
        <p14:creationId xmlns:p14="http://schemas.microsoft.com/office/powerpoint/2010/main" val="5272681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295400"/>
            <a:ext cx="8610600" cy="5166360"/>
          </a:xfrm>
        </p:spPr>
        <p:txBody>
          <a:bodyPr/>
          <a:lstStyle/>
          <a:p>
            <a:r>
              <a:rPr lang="en-US" dirty="0"/>
              <a:t>After closing the workbook, you can quit from the Microsoft Excel 2010 application. </a:t>
            </a:r>
            <a:endParaRPr lang="en-US" dirty="0" smtClean="0"/>
          </a:p>
          <a:p>
            <a:r>
              <a:rPr lang="en-US" dirty="0"/>
              <a:t>To </a:t>
            </a:r>
            <a:r>
              <a:rPr lang="en-US" dirty="0" smtClean="0"/>
              <a:t>quit from </a:t>
            </a:r>
            <a:r>
              <a:rPr lang="en-US" dirty="0"/>
              <a:t>the MS </a:t>
            </a:r>
            <a:r>
              <a:rPr lang="en-US" dirty="0" smtClean="0"/>
              <a:t>Excel 2010 </a:t>
            </a:r>
            <a:r>
              <a:rPr lang="en-US" dirty="0"/>
              <a:t>application, you need to first click the </a:t>
            </a:r>
            <a:r>
              <a:rPr lang="en-US" b="1" dirty="0"/>
              <a:t>File </a:t>
            </a:r>
            <a:r>
              <a:rPr lang="en-US" dirty="0"/>
              <a:t>tab  and then select the </a:t>
            </a:r>
            <a:r>
              <a:rPr lang="en-US" b="1" dirty="0"/>
              <a:t>Exit </a:t>
            </a:r>
            <a:r>
              <a:rPr lang="en-US" dirty="0"/>
              <a:t>option from the </a:t>
            </a:r>
            <a:r>
              <a:rPr lang="en-US" b="1" dirty="0"/>
              <a:t>Backstage </a:t>
            </a:r>
            <a:r>
              <a:rPr lang="en-US" dirty="0"/>
              <a:t>view, as shown in the following figure:</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Quitting Microsoft Excel</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0811"/>
          <a:stretch/>
        </p:blipFill>
        <p:spPr bwMode="auto">
          <a:xfrm>
            <a:off x="1276276" y="3047999"/>
            <a:ext cx="6591448"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9696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Microsoft Excel, you can open a workbook that is already saved on your computer. </a:t>
            </a:r>
            <a:endParaRPr lang="en-US" dirty="0" smtClean="0"/>
          </a:p>
          <a:p>
            <a:r>
              <a:rPr lang="en-US" dirty="0" smtClean="0"/>
              <a:t>After opening that workbook, you can make modifications to it or reuse its contents in some other document. </a:t>
            </a:r>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Opening an Already Existing Workbook</a:t>
            </a: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9600" y="2743200"/>
            <a:ext cx="4343400" cy="3252468"/>
          </a:xfrm>
          <a:prstGeom prst="rect">
            <a:avLst/>
          </a:prstGeom>
        </p:spPr>
      </p:pic>
      <p:sp>
        <p:nvSpPr>
          <p:cNvPr id="7" name="Content Placeholder 1"/>
          <p:cNvSpPr txBox="1">
            <a:spLocks/>
          </p:cNvSpPr>
          <p:nvPr/>
        </p:nvSpPr>
        <p:spPr>
          <a:xfrm>
            <a:off x="304800" y="2590800"/>
            <a:ext cx="39624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can open an existing </a:t>
            </a:r>
            <a:r>
              <a:rPr lang="en-US" dirty="0" smtClean="0"/>
              <a:t>workbook by </a:t>
            </a:r>
            <a:r>
              <a:rPr lang="en-US" dirty="0" smtClean="0"/>
              <a:t>first selecting the document from the desired location and then clicking the </a:t>
            </a:r>
            <a:r>
              <a:rPr lang="en-US" b="1" dirty="0" smtClean="0"/>
              <a:t>Open</a:t>
            </a:r>
            <a:r>
              <a:rPr lang="en-US" dirty="0" smtClean="0"/>
              <a:t> button in the </a:t>
            </a:r>
            <a:r>
              <a:rPr lang="en-US" b="1" dirty="0" smtClean="0"/>
              <a:t>Open</a:t>
            </a:r>
            <a:r>
              <a:rPr lang="en-US" dirty="0" smtClean="0"/>
              <a:t> dialog box, as shown in the given figure.</a:t>
            </a:r>
          </a:p>
          <a:p>
            <a:r>
              <a:rPr lang="en-US" dirty="0" smtClean="0"/>
              <a:t>You can access this dialog box by clicking the </a:t>
            </a:r>
            <a:r>
              <a:rPr lang="en-US" b="1" dirty="0" smtClean="0"/>
              <a:t>File </a:t>
            </a:r>
            <a:r>
              <a:rPr lang="en-US" dirty="0" smtClean="0"/>
              <a:t>tab </a:t>
            </a:r>
            <a:r>
              <a:rPr lang="en-US" dirty="0" smtClean="0">
                <a:latin typeface="Cambria Math"/>
                <a:ea typeface="Cambria Math"/>
              </a:rPr>
              <a:t>and then selecting the  </a:t>
            </a:r>
            <a:r>
              <a:rPr lang="en-US" b="1" dirty="0" smtClean="0"/>
              <a:t>Open </a:t>
            </a:r>
            <a:r>
              <a:rPr lang="en-US" dirty="0" smtClean="0"/>
              <a:t>option from the </a:t>
            </a:r>
            <a:r>
              <a:rPr lang="en-US" b="1" dirty="0" smtClean="0"/>
              <a:t>Backstage </a:t>
            </a:r>
            <a:r>
              <a:rPr lang="en-US" dirty="0" smtClean="0"/>
              <a:t>view.</a:t>
            </a:r>
            <a:endParaRPr lang="en-US" dirty="0"/>
          </a:p>
        </p:txBody>
      </p:sp>
    </p:spTree>
    <p:extLst>
      <p:ext uri="{BB962C8B-B14F-4D97-AF65-F5344CB8AC3E}">
        <p14:creationId xmlns:p14="http://schemas.microsoft.com/office/powerpoint/2010/main" val="28855695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Microsoft Excel allows you to enter data in a worksheet in the form of text, numbers and date and time.</a:t>
            </a:r>
          </a:p>
          <a:p>
            <a:r>
              <a:rPr lang="en-US" dirty="0"/>
              <a:t>Therefore, the data of a worksheet can be classified into the following three types:</a:t>
            </a:r>
          </a:p>
          <a:p>
            <a:pPr lvl="1"/>
            <a:r>
              <a:rPr lang="en-US" dirty="0"/>
              <a:t>Numeric </a:t>
            </a:r>
            <a:r>
              <a:rPr lang="en-US" dirty="0" smtClean="0"/>
              <a:t>data</a:t>
            </a:r>
          </a:p>
          <a:p>
            <a:pPr lvl="1"/>
            <a:r>
              <a:rPr lang="en-US" dirty="0" smtClean="0"/>
              <a:t>Textual data</a:t>
            </a:r>
          </a:p>
          <a:p>
            <a:pPr lvl="1"/>
            <a:r>
              <a:rPr lang="en-US" dirty="0" smtClean="0"/>
              <a:t>Date </a:t>
            </a:r>
            <a:r>
              <a:rPr lang="en-US" dirty="0"/>
              <a:t>and Time </a:t>
            </a:r>
            <a:r>
              <a:rPr lang="en-US" dirty="0" smtClean="0"/>
              <a:t>data</a:t>
            </a:r>
          </a:p>
          <a:p>
            <a:r>
              <a:rPr lang="en-US" dirty="0" smtClean="0"/>
              <a:t>You </a:t>
            </a:r>
            <a:r>
              <a:rPr lang="en-US" dirty="0"/>
              <a:t>can enter data in a worksheet in two ways, manually and automatically. </a:t>
            </a:r>
            <a:endParaRPr lang="en-US" dirty="0" smtClean="0"/>
          </a:p>
          <a:p>
            <a:r>
              <a:rPr lang="en-US" dirty="0" smtClean="0"/>
              <a:t>In </a:t>
            </a:r>
            <a:r>
              <a:rPr lang="en-US" dirty="0"/>
              <a:t>a manual entry, a </a:t>
            </a:r>
            <a:r>
              <a:rPr lang="en-US" dirty="0" smtClean="0"/>
              <a:t>user enters </a:t>
            </a:r>
            <a:r>
              <a:rPr lang="en-US" dirty="0"/>
              <a:t>the data by typing it manually from the keyboard; while in an automatic entry, the required data </a:t>
            </a:r>
            <a:r>
              <a:rPr lang="en-US" dirty="0" smtClean="0"/>
              <a:t>is imported </a:t>
            </a:r>
            <a:r>
              <a:rPr lang="en-US" dirty="0"/>
              <a:t>from other systems or sources, such as Microsoft Access, SQL Server, or the Internet. </a:t>
            </a:r>
            <a:endParaRPr lang="en-US" dirty="0" smtClean="0"/>
          </a:p>
        </p:txBody>
      </p:sp>
      <p:sp>
        <p:nvSpPr>
          <p:cNvPr id="3" name="Title 2"/>
          <p:cNvSpPr>
            <a:spLocks noGrp="1"/>
          </p:cNvSpPr>
          <p:nvPr>
            <p:ph type="ctrTitle"/>
          </p:nvPr>
        </p:nvSpPr>
        <p:spPr/>
        <p:txBody>
          <a:bodyPr/>
          <a:lstStyle/>
          <a:p>
            <a:r>
              <a:rPr lang="en-US" dirty="0">
                <a:solidFill>
                  <a:srgbClr val="0082DA"/>
                </a:solidFill>
              </a:rPr>
              <a:t>Session 3: Entering Data in a Spreadsheet</a:t>
            </a:r>
          </a:p>
        </p:txBody>
      </p:sp>
    </p:spTree>
    <p:extLst>
      <p:ext uri="{BB962C8B-B14F-4D97-AF65-F5344CB8AC3E}">
        <p14:creationId xmlns:p14="http://schemas.microsoft.com/office/powerpoint/2010/main" val="21659733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smtClean="0"/>
              <a:t>following figure shows a workbook with entered data:</a:t>
            </a:r>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3: Entering Data in a Spreadsheet</a:t>
            </a:r>
          </a:p>
        </p:txBody>
      </p:sp>
      <p:sp>
        <p:nvSpPr>
          <p:cNvPr id="5" name="Content Placeholder 1"/>
          <p:cNvSpPr txBox="1">
            <a:spLocks/>
          </p:cNvSpPr>
          <p:nvPr/>
        </p:nvSpPr>
        <p:spPr>
          <a:xfrm>
            <a:off x="304800" y="1676400"/>
            <a:ext cx="4267200" cy="47701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912620"/>
            <a:ext cx="6021605" cy="3931920"/>
          </a:xfrm>
          <a:prstGeom prst="rect">
            <a:avLst/>
          </a:prstGeom>
          <a:ln>
            <a:solidFill>
              <a:schemeClr val="tx1"/>
            </a:solidFill>
          </a:ln>
        </p:spPr>
      </p:pic>
    </p:spTree>
    <p:extLst>
      <p:ext uri="{BB962C8B-B14F-4D97-AF65-F5344CB8AC3E}">
        <p14:creationId xmlns:p14="http://schemas.microsoft.com/office/powerpoint/2010/main" val="3855048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spreadsheet allows you to perform basic mathematical operations using mathematical </a:t>
            </a:r>
            <a:r>
              <a:rPr lang="en-US" dirty="0" smtClean="0"/>
              <a:t>operators such </a:t>
            </a:r>
            <a:r>
              <a:rPr lang="en-US" dirty="0"/>
              <a:t>as +, -, / and *. </a:t>
            </a:r>
            <a:endParaRPr lang="en-US" dirty="0" smtClean="0"/>
          </a:p>
          <a:p>
            <a:r>
              <a:rPr lang="en-US" dirty="0" smtClean="0"/>
              <a:t>Operators </a:t>
            </a:r>
            <a:r>
              <a:rPr lang="en-US" dirty="0"/>
              <a:t>refer to the symbols used in formulas. </a:t>
            </a:r>
            <a:endParaRPr lang="en-US" dirty="0" smtClean="0"/>
          </a:p>
          <a:p>
            <a:r>
              <a:rPr lang="en-US" dirty="0" smtClean="0"/>
              <a:t>You can use an operator to define a relationship between two or more cell references or values and perform an action based on the relationship. </a:t>
            </a:r>
          </a:p>
          <a:p>
            <a:r>
              <a:rPr lang="en-US" dirty="0" smtClean="0"/>
              <a:t>To perform addition operation in excel, you need to first s</a:t>
            </a:r>
            <a:r>
              <a:rPr lang="en-US" dirty="0" smtClean="0"/>
              <a:t>elect </a:t>
            </a:r>
            <a:r>
              <a:rPr lang="en-US" dirty="0"/>
              <a:t>the cell </a:t>
            </a:r>
            <a:r>
              <a:rPr lang="en-US" dirty="0" smtClean="0"/>
              <a:t>where you want to shows the result and then type the addition formula (</a:t>
            </a:r>
            <a:r>
              <a:rPr lang="en-US" b="1" dirty="0" smtClean="0"/>
              <a:t>=C4+D4+E4</a:t>
            </a:r>
            <a:r>
              <a:rPr lang="en-US" dirty="0" smtClean="0"/>
              <a:t>)</a:t>
            </a:r>
            <a:r>
              <a:rPr lang="en-US" b="1" dirty="0" smtClean="0"/>
              <a:t> </a:t>
            </a:r>
            <a:r>
              <a:rPr lang="en-US" dirty="0" smtClean="0"/>
              <a:t>in the selected cell. </a:t>
            </a:r>
            <a:r>
              <a:rPr lang="en-US" dirty="0"/>
              <a:t>The </a:t>
            </a:r>
            <a:r>
              <a:rPr lang="en-US" dirty="0"/>
              <a:t>colourful</a:t>
            </a:r>
            <a:r>
              <a:rPr lang="en-US" dirty="0"/>
              <a:t> borders will appear around the entered </a:t>
            </a:r>
            <a:r>
              <a:rPr lang="en-US" dirty="0" smtClean="0"/>
              <a:t>cells, as shown in the following figure:</a:t>
            </a:r>
            <a:endParaRPr lang="en-US" dirty="0"/>
          </a:p>
          <a:p>
            <a:endParaRPr lang="en-US" dirty="0"/>
          </a:p>
          <a:p>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4: Performing Basic Calculations – Addition</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30680" b="20509"/>
          <a:stretch/>
        </p:blipFill>
        <p:spPr>
          <a:xfrm>
            <a:off x="1676400" y="4343400"/>
            <a:ext cx="6384175" cy="1752600"/>
          </a:xfrm>
          <a:prstGeom prst="rect">
            <a:avLst/>
          </a:prstGeom>
        </p:spPr>
      </p:pic>
    </p:spTree>
    <p:extLst>
      <p:ext uri="{BB962C8B-B14F-4D97-AF65-F5344CB8AC3E}">
        <p14:creationId xmlns:p14="http://schemas.microsoft.com/office/powerpoint/2010/main" val="7034330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lstStyle/>
          <a:p>
            <a:r>
              <a:rPr lang="en-US" dirty="0">
                <a:solidFill>
                  <a:srgbClr val="0082DA"/>
                </a:solidFill>
              </a:rPr>
              <a:t>Session 4: Performing Basic Calculations – Addition</a:t>
            </a:r>
          </a:p>
        </p:txBody>
      </p:sp>
      <p:sp>
        <p:nvSpPr>
          <p:cNvPr id="5" name="Content Placeholder 1"/>
          <p:cNvSpPr txBox="1">
            <a:spLocks/>
          </p:cNvSpPr>
          <p:nvPr/>
        </p:nvSpPr>
        <p:spPr>
          <a:xfrm>
            <a:off x="304800" y="1295400"/>
            <a:ext cx="8610600" cy="5181601"/>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buFont typeface="Wingdings" panose="05000000000000000000" pitchFamily="2" charset="2"/>
              <a:buChar char="Ø"/>
            </a:pPr>
            <a:r>
              <a:rPr lang="en-US" sz="2000" dirty="0"/>
              <a:t>Now, press </a:t>
            </a:r>
            <a:r>
              <a:rPr lang="en-US" sz="2000" dirty="0"/>
              <a:t>the </a:t>
            </a:r>
            <a:r>
              <a:rPr lang="en-US" sz="2000" b="1" dirty="0"/>
              <a:t>Enter</a:t>
            </a:r>
            <a:r>
              <a:rPr lang="en-US" sz="2000" dirty="0"/>
              <a:t> </a:t>
            </a:r>
            <a:r>
              <a:rPr lang="en-US" sz="2000" dirty="0"/>
              <a:t>key. The result of the addition formula is displayed on the selected cell, as shown in the following figure:</a:t>
            </a:r>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14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1400" dirty="0" smtClean="0"/>
          </a:p>
          <a:p>
            <a:pPr marL="457200" lvl="1" indent="-457200">
              <a:buFont typeface="Wingdings" panose="05000000000000000000" pitchFamily="2" charset="2"/>
              <a:buChar char="Ø"/>
            </a:pPr>
            <a:endParaRPr lang="en-US" sz="20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36824"/>
          <a:stretch/>
        </p:blipFill>
        <p:spPr>
          <a:xfrm>
            <a:off x="1371600" y="1981200"/>
            <a:ext cx="6400800" cy="1841708"/>
          </a:xfrm>
          <a:prstGeom prst="rect">
            <a:avLst/>
          </a:prstGeom>
          <a:ln>
            <a:solidFill>
              <a:schemeClr val="tx1"/>
            </a:solidFill>
          </a:ln>
        </p:spPr>
      </p:pic>
    </p:spTree>
    <p:extLst>
      <p:ext uri="{BB962C8B-B14F-4D97-AF65-F5344CB8AC3E}">
        <p14:creationId xmlns:p14="http://schemas.microsoft.com/office/powerpoint/2010/main" val="35753673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 </a:t>
            </a:r>
            <a:r>
              <a:rPr lang="en-US" dirty="0" smtClean="0"/>
              <a:t>Excel, a function begins with the equal sign (=), followed by the name of the function and its arguments. </a:t>
            </a:r>
          </a:p>
          <a:p>
            <a:r>
              <a:rPr lang="en-US" dirty="0" smtClean="0"/>
              <a:t>The </a:t>
            </a:r>
            <a:r>
              <a:rPr lang="en-US" dirty="0" smtClean="0"/>
              <a:t>SUM() function is used to add the values in a range of cells. </a:t>
            </a:r>
          </a:p>
          <a:p>
            <a:r>
              <a:rPr lang="en-US" dirty="0" smtClean="0"/>
              <a:t>The syntax of the SUM() function is as follows:</a:t>
            </a:r>
          </a:p>
          <a:p>
            <a:pPr marL="457200" lvl="1" indent="0">
              <a:buNone/>
            </a:pPr>
            <a:r>
              <a:rPr lang="en-US" dirty="0"/>
              <a:t>	</a:t>
            </a:r>
            <a:r>
              <a:rPr lang="en-US" dirty="0" smtClean="0"/>
              <a:t>=</a:t>
            </a:r>
            <a:r>
              <a:rPr lang="en-US" dirty="0"/>
              <a:t>SUM(number1, number2, number3,………,</a:t>
            </a:r>
            <a:r>
              <a:rPr lang="en-US" dirty="0"/>
              <a:t>numberN</a:t>
            </a:r>
            <a:r>
              <a:rPr lang="en-US" dirty="0" smtClean="0"/>
              <a:t>)</a:t>
            </a:r>
          </a:p>
          <a:p>
            <a:r>
              <a:rPr lang="en-US" dirty="0" smtClean="0"/>
              <a:t>In the preceding syntax, SUM is the name of the function and number1, number2, …., </a:t>
            </a:r>
            <a:r>
              <a:rPr lang="en-US" dirty="0" smtClean="0"/>
              <a:t>numberN</a:t>
            </a:r>
            <a:r>
              <a:rPr lang="en-US" dirty="0" smtClean="0"/>
              <a:t> are the arguments or values whose sum you want to find. </a:t>
            </a:r>
          </a:p>
          <a:p>
            <a:r>
              <a:rPr lang="en-US" dirty="0" smtClean="0"/>
              <a:t>You can also provide range of cells in the SUM() function for performing the addition operation. </a:t>
            </a:r>
          </a:p>
          <a:p>
            <a:r>
              <a:rPr lang="en-US" dirty="0" smtClean="0"/>
              <a:t>The syntax of using the SUM() function using cell range is as follows:</a:t>
            </a:r>
          </a:p>
          <a:p>
            <a:pPr marL="0" indent="0">
              <a:buNone/>
            </a:pPr>
            <a:r>
              <a:rPr lang="en-US" dirty="0" smtClean="0"/>
              <a:t>	=SUM(celladdress1:celladdress2)</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Addition Using the SUM() Function</a:t>
            </a:r>
          </a:p>
        </p:txBody>
      </p:sp>
    </p:spTree>
    <p:extLst>
      <p:ext uri="{BB962C8B-B14F-4D97-AF65-F5344CB8AC3E}">
        <p14:creationId xmlns:p14="http://schemas.microsoft.com/office/powerpoint/2010/main" val="344004060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t>
            </a:r>
            <a:r>
              <a:rPr lang="en-US" dirty="0"/>
              <a:t>apply the SUM() </a:t>
            </a:r>
            <a:r>
              <a:rPr lang="en-US" dirty="0" smtClean="0"/>
              <a:t>function</a:t>
            </a:r>
            <a:r>
              <a:rPr lang="en-US" dirty="0" smtClean="0"/>
              <a:t>, you need to enter the </a:t>
            </a:r>
            <a:r>
              <a:rPr lang="en-US" b="1" dirty="0" smtClean="0"/>
              <a:t>SUM(C4:E4</a:t>
            </a:r>
            <a:r>
              <a:rPr lang="en-US" dirty="0"/>
              <a:t>) function in </a:t>
            </a:r>
            <a:r>
              <a:rPr lang="en-US" dirty="0" smtClean="0"/>
              <a:t>the cell, as shown in the following figure:</a:t>
            </a:r>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Now, press </a:t>
            </a:r>
            <a:r>
              <a:rPr lang="en-US" dirty="0"/>
              <a:t>the </a:t>
            </a:r>
            <a:r>
              <a:rPr lang="en-US" b="1" dirty="0"/>
              <a:t>Enter</a:t>
            </a:r>
            <a:r>
              <a:rPr lang="en-US" dirty="0"/>
              <a:t> </a:t>
            </a:r>
            <a:r>
              <a:rPr lang="en-US" dirty="0" smtClean="0"/>
              <a:t>key. </a:t>
            </a:r>
            <a:r>
              <a:rPr lang="en-US" dirty="0"/>
              <a:t>The result of the </a:t>
            </a:r>
            <a:r>
              <a:rPr lang="en-US" dirty="0" smtClean="0"/>
              <a:t>SUM () function </a:t>
            </a:r>
            <a:r>
              <a:rPr lang="en-US" dirty="0"/>
              <a:t>is displayed </a:t>
            </a:r>
            <a:r>
              <a:rPr lang="en-US" dirty="0" smtClean="0"/>
              <a:t>in the </a:t>
            </a:r>
            <a:r>
              <a:rPr lang="en-US" dirty="0"/>
              <a:t>selected cell</a:t>
            </a:r>
            <a:r>
              <a:rPr lang="en-US" dirty="0" smtClean="0"/>
              <a:t>, as shown in the following figure:</a:t>
            </a:r>
            <a:endParaRPr lang="en-US" dirty="0"/>
          </a:p>
          <a:p>
            <a:endParaRPr lang="en-US" dirty="0" smtClean="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Addition Using the SUM() Function</a:t>
            </a:r>
            <a:endParaRPr lang="en-US" sz="2800" dirty="0">
              <a:solidFill>
                <a:srgbClr val="0082DA"/>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9772" b="17063"/>
          <a:stretch/>
        </p:blipFill>
        <p:spPr>
          <a:xfrm>
            <a:off x="1600200" y="1987027"/>
            <a:ext cx="6400800" cy="1905000"/>
          </a:xfrm>
          <a:prstGeom prst="rect">
            <a:avLst/>
          </a:prstGeom>
        </p:spPr>
      </p:pic>
      <p:pic>
        <p:nvPicPr>
          <p:cNvPr id="8" name="Picture 7"/>
          <p:cNvPicPr>
            <a:picLocks noChangeAspect="1"/>
          </p:cNvPicPr>
          <p:nvPr/>
        </p:nvPicPr>
        <p:blipFill rotWithShape="1">
          <a:blip r:embed="rId3"/>
          <a:srcRect t="46168"/>
          <a:stretch/>
        </p:blipFill>
        <p:spPr>
          <a:xfrm>
            <a:off x="1600200" y="4724400"/>
            <a:ext cx="6400800" cy="1498676"/>
          </a:xfrm>
          <a:prstGeom prst="rect">
            <a:avLst/>
          </a:prstGeom>
        </p:spPr>
      </p:pic>
    </p:spTree>
    <p:extLst>
      <p:ext uri="{BB962C8B-B14F-4D97-AF65-F5344CB8AC3E}">
        <p14:creationId xmlns:p14="http://schemas.microsoft.com/office/powerpoint/2010/main" val="42569207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Microsoft Excel 2010 provides more than 400 functions. </a:t>
            </a:r>
            <a:r>
              <a:rPr lang="en-US" dirty="0" smtClean="0"/>
              <a:t>Apart </a:t>
            </a:r>
            <a:r>
              <a:rPr lang="en-US" dirty="0"/>
              <a:t>from this, </a:t>
            </a:r>
            <a:r>
              <a:rPr lang="en-US" dirty="0" smtClean="0"/>
              <a:t>you can </a:t>
            </a:r>
            <a:r>
              <a:rPr lang="en-US" dirty="0"/>
              <a:t>also purchase additional specialized functions from third-party </a:t>
            </a:r>
            <a:r>
              <a:rPr lang="en-US" dirty="0" smtClean="0"/>
              <a:t>suppliers, or </a:t>
            </a:r>
            <a:r>
              <a:rPr lang="en-US" dirty="0"/>
              <a:t>even create your own custom functions. </a:t>
            </a:r>
            <a:endParaRPr lang="en-US" dirty="0" smtClean="0"/>
          </a:p>
          <a:p>
            <a:r>
              <a:rPr lang="en-US" dirty="0" smtClean="0"/>
              <a:t>The </a:t>
            </a:r>
            <a:r>
              <a:rPr lang="en-US" dirty="0"/>
              <a:t>function must include </a:t>
            </a:r>
            <a:r>
              <a:rPr lang="en-US" dirty="0" smtClean="0"/>
              <a:t>a proper </a:t>
            </a:r>
            <a:r>
              <a:rPr lang="en-US" dirty="0"/>
              <a:t>syntax and arguments. </a:t>
            </a:r>
            <a:r>
              <a:rPr lang="en-US" dirty="0" smtClean="0"/>
              <a:t>If </a:t>
            </a:r>
            <a:r>
              <a:rPr lang="en-US" dirty="0"/>
              <a:t>you do not use the proper syntax or </a:t>
            </a:r>
            <a:r>
              <a:rPr lang="en-US" dirty="0" smtClean="0"/>
              <a:t>pass incorrect </a:t>
            </a:r>
            <a:r>
              <a:rPr lang="en-US" dirty="0"/>
              <a:t>arguments, the function generates an error</a:t>
            </a:r>
            <a:r>
              <a:rPr lang="en-US" dirty="0" smtClean="0"/>
              <a:t>.</a:t>
            </a:r>
          </a:p>
          <a:p>
            <a:r>
              <a:rPr lang="en-US" dirty="0"/>
              <a:t>T</a:t>
            </a:r>
            <a:r>
              <a:rPr lang="en-US" dirty="0" smtClean="0"/>
              <a:t>he </a:t>
            </a:r>
            <a:r>
              <a:rPr lang="en-US" b="1" dirty="0" smtClean="0"/>
              <a:t>Insert Function </a:t>
            </a:r>
            <a:r>
              <a:rPr lang="en-US" dirty="0"/>
              <a:t>dialog box provides a link that allows you to use the Help feature to get information about </a:t>
            </a:r>
            <a:r>
              <a:rPr lang="en-US" dirty="0" smtClean="0"/>
              <a:t>a function</a:t>
            </a:r>
            <a:r>
              <a:rPr lang="en-US" dirty="0"/>
              <a:t>. </a:t>
            </a:r>
            <a:endParaRPr lang="en-US" dirty="0" smtClean="0"/>
          </a:p>
          <a:p>
            <a:r>
              <a:rPr lang="en-US" dirty="0" smtClean="0"/>
              <a:t>The </a:t>
            </a:r>
            <a:r>
              <a:rPr lang="en-US" dirty="0"/>
              <a:t>information is a description of what the function does as well as its syntax. </a:t>
            </a:r>
            <a:endParaRPr lang="en-US" dirty="0" smtClean="0"/>
          </a:p>
        </p:txBody>
      </p:sp>
      <p:sp>
        <p:nvSpPr>
          <p:cNvPr id="3" name="Title 2"/>
          <p:cNvSpPr>
            <a:spLocks noGrp="1"/>
          </p:cNvSpPr>
          <p:nvPr>
            <p:ph type="ctrTitle"/>
          </p:nvPr>
        </p:nvSpPr>
        <p:spPr/>
        <p:txBody>
          <a:bodyPr/>
          <a:lstStyle/>
          <a:p>
            <a:r>
              <a:rPr lang="en-US" dirty="0">
                <a:solidFill>
                  <a:schemeClr val="accent6">
                    <a:lumMod val="75000"/>
                  </a:schemeClr>
                </a:solidFill>
              </a:rPr>
              <a:t>Getting Information about a Function</a:t>
            </a:r>
          </a:p>
        </p:txBody>
      </p:sp>
    </p:spTree>
    <p:extLst>
      <p:ext uri="{BB962C8B-B14F-4D97-AF65-F5344CB8AC3E}">
        <p14:creationId xmlns:p14="http://schemas.microsoft.com/office/powerpoint/2010/main" val="35842329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04800" y="1295400"/>
            <a:ext cx="8610600" cy="5486400"/>
          </a:xfrm>
        </p:spPr>
        <p:txBody>
          <a:bodyPr>
            <a:normAutofit fontScale="92500" lnSpcReduction="10000"/>
          </a:bodyPr>
          <a:lstStyle/>
          <a:p>
            <a:pPr marL="0" indent="0" algn="l">
              <a:buNone/>
            </a:pPr>
            <a:r>
              <a:rPr lang="en-US" sz="2600" dirty="0"/>
              <a:t>This Unit Covers:</a:t>
            </a:r>
          </a:p>
          <a:p>
            <a:pPr>
              <a:buFont typeface="Wingdings" panose="05000000000000000000" pitchFamily="2" charset="2"/>
              <a:buChar char="ü"/>
            </a:pPr>
            <a:r>
              <a:rPr lang="en-US" sz="2200" dirty="0" smtClean="0"/>
              <a:t>Introduction to Spreadsheets</a:t>
            </a:r>
            <a:endParaRPr lang="en-US" sz="2200" dirty="0"/>
          </a:p>
          <a:p>
            <a:pPr>
              <a:buFont typeface="Wingdings" panose="05000000000000000000" pitchFamily="2" charset="2"/>
              <a:buChar char="ü"/>
            </a:pPr>
            <a:r>
              <a:rPr lang="en-US" sz="2200" dirty="0" smtClean="0"/>
              <a:t>Opening</a:t>
            </a:r>
            <a:r>
              <a:rPr lang="en-US" sz="2200" dirty="0"/>
              <a:t>, Saving </a:t>
            </a:r>
            <a:r>
              <a:rPr lang="en-US" sz="2200" dirty="0" smtClean="0"/>
              <a:t>and Closing </a:t>
            </a:r>
            <a:r>
              <a:rPr lang="en-US" sz="2200" dirty="0"/>
              <a:t>a Spreadsheet</a:t>
            </a:r>
          </a:p>
          <a:p>
            <a:pPr>
              <a:buFont typeface="Wingdings" panose="05000000000000000000" pitchFamily="2" charset="2"/>
              <a:buChar char="ü"/>
            </a:pPr>
            <a:r>
              <a:rPr lang="en-US" sz="2200" dirty="0" smtClean="0"/>
              <a:t>Entering </a:t>
            </a:r>
            <a:r>
              <a:rPr lang="en-US" sz="2200" dirty="0"/>
              <a:t>Data in </a:t>
            </a:r>
            <a:r>
              <a:rPr lang="en-US" sz="2200" dirty="0" smtClean="0"/>
              <a:t>a Spreadsheet</a:t>
            </a:r>
            <a:endParaRPr lang="en-US" sz="2200" dirty="0"/>
          </a:p>
          <a:p>
            <a:pPr>
              <a:buFont typeface="Wingdings" panose="05000000000000000000" pitchFamily="2" charset="2"/>
              <a:buChar char="ü"/>
            </a:pPr>
            <a:r>
              <a:rPr lang="en-US" sz="2200" dirty="0" smtClean="0"/>
              <a:t>Performing Basic Calculations</a:t>
            </a:r>
            <a:endParaRPr lang="en-US" sz="2200" dirty="0"/>
          </a:p>
          <a:p>
            <a:pPr>
              <a:buFont typeface="Wingdings" panose="05000000000000000000" pitchFamily="2" charset="2"/>
              <a:buChar char="ü"/>
            </a:pPr>
            <a:r>
              <a:rPr lang="en-US" sz="2200" dirty="0" smtClean="0"/>
              <a:t>Inserting </a:t>
            </a:r>
            <a:r>
              <a:rPr lang="en-US" sz="2200" dirty="0"/>
              <a:t>Columns </a:t>
            </a:r>
            <a:r>
              <a:rPr lang="en-US" sz="2200" dirty="0" smtClean="0"/>
              <a:t>and Rows</a:t>
            </a:r>
            <a:endParaRPr lang="en-US" sz="2200" dirty="0"/>
          </a:p>
          <a:p>
            <a:pPr>
              <a:buFont typeface="Wingdings" panose="05000000000000000000" pitchFamily="2" charset="2"/>
              <a:buChar char="ü"/>
            </a:pPr>
            <a:r>
              <a:rPr lang="en-US" sz="2200" dirty="0" smtClean="0"/>
              <a:t>Formatting </a:t>
            </a:r>
            <a:r>
              <a:rPr lang="en-US" sz="2200" dirty="0"/>
              <a:t>Cell and </a:t>
            </a:r>
            <a:r>
              <a:rPr lang="en-US" sz="2200" dirty="0" smtClean="0"/>
              <a:t>its Content</a:t>
            </a:r>
            <a:endParaRPr lang="en-US" sz="2200" dirty="0"/>
          </a:p>
          <a:p>
            <a:pPr>
              <a:buFont typeface="Wingdings" panose="05000000000000000000" pitchFamily="2" charset="2"/>
              <a:buChar char="ü"/>
            </a:pPr>
            <a:r>
              <a:rPr lang="en-US" sz="2200" dirty="0" smtClean="0"/>
              <a:t>Using </a:t>
            </a:r>
            <a:r>
              <a:rPr lang="en-US" sz="2200" dirty="0"/>
              <a:t>Currency Symbols</a:t>
            </a:r>
          </a:p>
          <a:p>
            <a:pPr>
              <a:buFont typeface="Wingdings" panose="05000000000000000000" pitchFamily="2" charset="2"/>
              <a:buChar char="ü"/>
            </a:pPr>
            <a:r>
              <a:rPr lang="en-US" sz="2200" dirty="0" smtClean="0"/>
              <a:t>Formatting </a:t>
            </a:r>
            <a:r>
              <a:rPr lang="en-US" sz="2200" dirty="0"/>
              <a:t>Cell </a:t>
            </a:r>
            <a:r>
              <a:rPr lang="en-US" sz="2200" dirty="0" smtClean="0"/>
              <a:t>Content– Font </a:t>
            </a:r>
            <a:r>
              <a:rPr lang="en-US" sz="2200" dirty="0"/>
              <a:t>Style and Size</a:t>
            </a:r>
          </a:p>
          <a:p>
            <a:pPr>
              <a:buFont typeface="Wingdings" panose="05000000000000000000" pitchFamily="2" charset="2"/>
              <a:buChar char="ü"/>
            </a:pPr>
            <a:r>
              <a:rPr lang="en-US" sz="2200" dirty="0" smtClean="0"/>
              <a:t>Deleting </a:t>
            </a:r>
            <a:r>
              <a:rPr lang="en-US" sz="2200" dirty="0"/>
              <a:t>Columns </a:t>
            </a:r>
            <a:r>
              <a:rPr lang="en-US" sz="2200" dirty="0" smtClean="0"/>
              <a:t>and Rows</a:t>
            </a:r>
            <a:endParaRPr lang="en-US" sz="2200" dirty="0"/>
          </a:p>
          <a:p>
            <a:pPr>
              <a:buFont typeface="Wingdings" panose="05000000000000000000" pitchFamily="2" charset="2"/>
              <a:buChar char="ü"/>
            </a:pPr>
            <a:r>
              <a:rPr lang="en-US" sz="2200" dirty="0" smtClean="0"/>
              <a:t>Applying </a:t>
            </a:r>
            <a:r>
              <a:rPr lang="en-US" sz="2200" dirty="0"/>
              <a:t>Border to Cells</a:t>
            </a:r>
          </a:p>
          <a:p>
            <a:pPr>
              <a:buFont typeface="Wingdings" panose="05000000000000000000" pitchFamily="2" charset="2"/>
              <a:buChar char="ü"/>
            </a:pPr>
            <a:r>
              <a:rPr lang="en-US" sz="2200" dirty="0" smtClean="0"/>
              <a:t>Colouring </a:t>
            </a:r>
            <a:r>
              <a:rPr lang="en-US" sz="2200" dirty="0"/>
              <a:t>Cells</a:t>
            </a:r>
          </a:p>
          <a:p>
            <a:pPr>
              <a:buFont typeface="Wingdings" panose="05000000000000000000" pitchFamily="2" charset="2"/>
              <a:buChar char="ü"/>
            </a:pPr>
            <a:r>
              <a:rPr lang="en-US" sz="2200" dirty="0" smtClean="0"/>
              <a:t>Performing </a:t>
            </a:r>
            <a:r>
              <a:rPr lang="en-US" sz="2200" dirty="0"/>
              <a:t>Spell Check</a:t>
            </a:r>
          </a:p>
          <a:p>
            <a:pPr>
              <a:buFont typeface="Wingdings" panose="05000000000000000000" pitchFamily="2" charset="2"/>
              <a:buChar char="ü"/>
            </a:pPr>
            <a:r>
              <a:rPr lang="en-US" sz="2200" dirty="0" smtClean="0"/>
              <a:t>Customizing </a:t>
            </a:r>
            <a:r>
              <a:rPr lang="en-US" sz="2200" dirty="0"/>
              <a:t>the Interface</a:t>
            </a:r>
          </a:p>
          <a:p>
            <a:pPr>
              <a:buFont typeface="Wingdings" panose="05000000000000000000" pitchFamily="2" charset="2"/>
              <a:buChar char="ü"/>
            </a:pPr>
            <a:r>
              <a:rPr lang="en-US" sz="2200" dirty="0" smtClean="0"/>
              <a:t>Managing </a:t>
            </a:r>
            <a:r>
              <a:rPr lang="en-US" sz="2200" dirty="0"/>
              <a:t>Worksheets </a:t>
            </a:r>
            <a:r>
              <a:rPr lang="en-US" sz="2200" dirty="0" smtClean="0"/>
              <a:t>in a </a:t>
            </a:r>
            <a:r>
              <a:rPr lang="en-US" sz="2200" dirty="0"/>
              <a:t>Workbook</a:t>
            </a:r>
          </a:p>
          <a:p>
            <a:pPr>
              <a:buFont typeface="Wingdings" panose="05000000000000000000" pitchFamily="2" charset="2"/>
              <a:buChar char="ü"/>
            </a:pPr>
            <a:r>
              <a:rPr lang="en-US" sz="2200" dirty="0" smtClean="0"/>
              <a:t>Printing </a:t>
            </a:r>
            <a:r>
              <a:rPr lang="en-US" sz="2200" dirty="0"/>
              <a:t>a Worksheet</a:t>
            </a:r>
          </a:p>
        </p:txBody>
      </p:sp>
      <p:sp>
        <p:nvSpPr>
          <p:cNvPr id="5" name="Title 4"/>
          <p:cNvSpPr>
            <a:spLocks noGrp="1"/>
          </p:cNvSpPr>
          <p:nvPr>
            <p:ph type="ctrTitle"/>
          </p:nvPr>
        </p:nvSpPr>
        <p:spPr/>
        <p:txBody>
          <a:bodyPr>
            <a:normAutofit/>
          </a:bodyPr>
          <a:lstStyle/>
          <a:p>
            <a:r>
              <a:rPr lang="en-US" dirty="0" smtClean="0">
                <a:solidFill>
                  <a:srgbClr val="0082DA"/>
                </a:solidFill>
              </a:rPr>
              <a:t>Learning Objectives</a:t>
            </a:r>
            <a:endParaRPr lang="en-US" dirty="0">
              <a:solidFill>
                <a:srgbClr val="0082DA"/>
              </a:solidFill>
            </a:endParaRPr>
          </a:p>
        </p:txBody>
      </p:sp>
    </p:spTree>
    <p:extLst>
      <p:ext uri="{BB962C8B-B14F-4D97-AF65-F5344CB8AC3E}">
        <p14:creationId xmlns:p14="http://schemas.microsoft.com/office/powerpoint/2010/main" val="33033594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normAutofit/>
          </a:bodyPr>
          <a:lstStyle/>
          <a:p>
            <a:r>
              <a:rPr lang="en-US" dirty="0" smtClean="0"/>
              <a:t>To </a:t>
            </a:r>
            <a:r>
              <a:rPr lang="en-US" dirty="0"/>
              <a:t>get information of a function in Microsoft </a:t>
            </a:r>
            <a:r>
              <a:rPr lang="en-US" dirty="0" smtClean="0"/>
              <a:t>Excel, you need to c</a:t>
            </a:r>
            <a:r>
              <a:rPr lang="en-US" dirty="0" smtClean="0"/>
              <a:t>lick </a:t>
            </a:r>
            <a:r>
              <a:rPr lang="en-US" dirty="0"/>
              <a:t>the </a:t>
            </a:r>
            <a:r>
              <a:rPr lang="en-US" b="1" dirty="0"/>
              <a:t>Insert Function </a:t>
            </a:r>
            <a:r>
              <a:rPr lang="en-US" dirty="0"/>
              <a:t>button beside the </a:t>
            </a:r>
            <a:r>
              <a:rPr lang="en-US" b="1" dirty="0"/>
              <a:t>Formula </a:t>
            </a:r>
            <a:r>
              <a:rPr lang="en-US" b="1" dirty="0" smtClean="0"/>
              <a:t>Bar.</a:t>
            </a:r>
            <a:r>
              <a:rPr lang="en-US" dirty="0"/>
              <a:t> </a:t>
            </a:r>
            <a:endParaRPr lang="en-US" dirty="0"/>
          </a:p>
          <a:p>
            <a:r>
              <a:rPr lang="en-US" dirty="0" smtClean="0"/>
              <a:t>You </a:t>
            </a:r>
            <a:r>
              <a:rPr lang="en-US" dirty="0"/>
              <a:t>can select a function category </a:t>
            </a:r>
            <a:r>
              <a:rPr lang="en-US" dirty="0" smtClean="0"/>
              <a:t>from the </a:t>
            </a:r>
            <a:r>
              <a:rPr lang="en-US" b="1" dirty="0"/>
              <a:t>Or select a category </a:t>
            </a:r>
            <a:r>
              <a:rPr lang="en-US" dirty="0"/>
              <a:t>drop-down </a:t>
            </a:r>
            <a:r>
              <a:rPr lang="en-US" dirty="0" smtClean="0"/>
              <a:t>list and click the </a:t>
            </a:r>
            <a:r>
              <a:rPr lang="en-US" b="1" dirty="0" smtClean="0"/>
              <a:t>Help on this function </a:t>
            </a:r>
            <a:r>
              <a:rPr lang="en-US" dirty="0" smtClean="0"/>
              <a:t>link in </a:t>
            </a:r>
            <a:r>
              <a:rPr lang="en-US" dirty="0"/>
              <a:t>the </a:t>
            </a:r>
            <a:r>
              <a:rPr lang="en-US" b="1" dirty="0"/>
              <a:t>Insert Function </a:t>
            </a:r>
            <a:r>
              <a:rPr lang="en-US" dirty="0"/>
              <a:t>dialog </a:t>
            </a:r>
            <a:r>
              <a:rPr lang="en-US" dirty="0" smtClean="0"/>
              <a:t>box, as shown in the following figure:</a:t>
            </a:r>
          </a:p>
          <a:p>
            <a:endParaRPr lang="en-US" dirty="0"/>
          </a:p>
          <a:p>
            <a:endParaRPr lang="en-US" dirty="0" smtClean="0"/>
          </a:p>
          <a:p>
            <a:endParaRPr lang="en-US" dirty="0" smtClean="0"/>
          </a:p>
          <a:p>
            <a:endParaRPr lang="en-US" dirty="0"/>
          </a:p>
          <a:p>
            <a:endParaRPr lang="en-US" dirty="0" smtClean="0"/>
          </a:p>
          <a:p>
            <a:endParaRPr lang="en-US" sz="2800" dirty="0"/>
          </a:p>
          <a:p>
            <a:endParaRPr lang="en-US" dirty="0"/>
          </a:p>
          <a:p>
            <a:endParaRPr lang="en-US" dirty="0" smtClean="0"/>
          </a:p>
          <a:p>
            <a:r>
              <a:rPr lang="en-US" dirty="0" smtClean="0"/>
              <a:t>The </a:t>
            </a:r>
            <a:r>
              <a:rPr lang="en-US" b="1" dirty="0" smtClean="0"/>
              <a:t>Excel Help </a:t>
            </a:r>
            <a:r>
              <a:rPr lang="en-US" dirty="0" smtClean="0"/>
              <a:t>window open that displays the information about the selected function.</a:t>
            </a:r>
            <a:endParaRPr lang="en-US" b="1" dirty="0" smtClean="0"/>
          </a:p>
          <a:p>
            <a:pPr lvl="1"/>
            <a:endParaRPr lang="en-US" dirty="0"/>
          </a:p>
        </p:txBody>
      </p:sp>
      <p:sp>
        <p:nvSpPr>
          <p:cNvPr id="3" name="Title 2"/>
          <p:cNvSpPr>
            <a:spLocks noGrp="1"/>
          </p:cNvSpPr>
          <p:nvPr>
            <p:ph type="ctrTitle"/>
          </p:nvPr>
        </p:nvSpPr>
        <p:spPr/>
        <p:txBody>
          <a:bodyPr/>
          <a:lstStyle/>
          <a:p>
            <a:r>
              <a:rPr lang="en-US" dirty="0">
                <a:solidFill>
                  <a:schemeClr val="accent6">
                    <a:lumMod val="75000"/>
                  </a:schemeClr>
                </a:solidFill>
              </a:rPr>
              <a:t>Getting Information about a Function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700" y="3048000"/>
            <a:ext cx="3276600" cy="2846263"/>
          </a:xfrm>
          <a:prstGeom prst="rect">
            <a:avLst/>
          </a:prstGeom>
          <a:ln>
            <a:solidFill>
              <a:schemeClr val="tx1"/>
            </a:solidFill>
          </a:ln>
        </p:spPr>
      </p:pic>
    </p:spTree>
    <p:extLst>
      <p:ext uri="{BB962C8B-B14F-4D97-AF65-F5344CB8AC3E}">
        <p14:creationId xmlns:p14="http://schemas.microsoft.com/office/powerpoint/2010/main" val="18674024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operator used </a:t>
            </a:r>
            <a:r>
              <a:rPr lang="en-US" dirty="0" smtClean="0"/>
              <a:t>for performing </a:t>
            </a:r>
            <a:r>
              <a:rPr lang="en-US" dirty="0"/>
              <a:t>the subtraction operation is minus(-). </a:t>
            </a:r>
            <a:endParaRPr lang="en-US" dirty="0" smtClean="0"/>
          </a:p>
          <a:p>
            <a:r>
              <a:rPr lang="en-US" dirty="0" smtClean="0"/>
              <a:t>To </a:t>
            </a:r>
            <a:r>
              <a:rPr lang="en-US" dirty="0"/>
              <a:t>perform subtraction</a:t>
            </a:r>
            <a:r>
              <a:rPr lang="en-US" dirty="0" smtClean="0"/>
              <a:t> </a:t>
            </a:r>
            <a:r>
              <a:rPr lang="en-US" dirty="0"/>
              <a:t>operation in </a:t>
            </a:r>
            <a:r>
              <a:rPr lang="en-US" dirty="0" smtClean="0"/>
              <a:t>excel</a:t>
            </a:r>
            <a:r>
              <a:rPr lang="en-US" dirty="0" smtClean="0"/>
              <a:t>, </a:t>
            </a:r>
            <a:r>
              <a:rPr lang="en-US" dirty="0"/>
              <a:t>you need to first select the cell where you want to shows the result and then type the </a:t>
            </a:r>
            <a:r>
              <a:rPr lang="en-US" dirty="0" smtClean="0"/>
              <a:t>subtraction formula (</a:t>
            </a:r>
            <a:r>
              <a:rPr lang="en-US" b="1" dirty="0" smtClean="0"/>
              <a:t>=</a:t>
            </a:r>
            <a:r>
              <a:rPr lang="en-US" b="1" dirty="0"/>
              <a:t>C4+D4+E4</a:t>
            </a:r>
            <a:r>
              <a:rPr lang="en-US" dirty="0"/>
              <a:t>)</a:t>
            </a:r>
            <a:r>
              <a:rPr lang="en-US" b="1" dirty="0"/>
              <a:t> </a:t>
            </a:r>
            <a:r>
              <a:rPr lang="en-US" dirty="0"/>
              <a:t>in the selected </a:t>
            </a:r>
            <a:r>
              <a:rPr lang="en-US" dirty="0" smtClean="0"/>
              <a:t>cell, </a:t>
            </a:r>
            <a:r>
              <a:rPr lang="en-US" dirty="0"/>
              <a:t>as shown in the following figure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result of the </a:t>
            </a:r>
            <a:r>
              <a:rPr lang="en-US" dirty="0"/>
              <a:t>subtraction </a:t>
            </a:r>
            <a:r>
              <a:rPr lang="en-US" dirty="0" smtClean="0"/>
              <a:t>formula is displayed on the selected cell.</a:t>
            </a:r>
          </a:p>
          <a:p>
            <a:endParaRPr lang="en-US" dirty="0"/>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fontScale="90000"/>
          </a:bodyPr>
          <a:lstStyle/>
          <a:p>
            <a:r>
              <a:rPr lang="en-US" dirty="0">
                <a:solidFill>
                  <a:srgbClr val="0082DA"/>
                </a:solidFill>
              </a:rPr>
              <a:t>Session 5: Performing Basic Calculations – Subtraction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743200"/>
            <a:ext cx="5614526" cy="2651760"/>
          </a:xfrm>
          <a:prstGeom prst="rect">
            <a:avLst/>
          </a:prstGeom>
          <a:ln>
            <a:solidFill>
              <a:schemeClr val="tx1"/>
            </a:solidFill>
          </a:ln>
        </p:spPr>
      </p:pic>
    </p:spTree>
    <p:extLst>
      <p:ext uri="{BB962C8B-B14F-4D97-AF65-F5344CB8AC3E}">
        <p14:creationId xmlns:p14="http://schemas.microsoft.com/office/powerpoint/2010/main" val="26364930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operator used </a:t>
            </a:r>
            <a:r>
              <a:rPr lang="en-US" dirty="0" smtClean="0"/>
              <a:t>for performing </a:t>
            </a:r>
            <a:r>
              <a:rPr lang="en-US" dirty="0"/>
              <a:t>the </a:t>
            </a:r>
            <a:r>
              <a:rPr lang="en-US" dirty="0" smtClean="0"/>
              <a:t>multiplication operation </a:t>
            </a:r>
            <a:r>
              <a:rPr lang="en-US" dirty="0"/>
              <a:t>is </a:t>
            </a:r>
            <a:r>
              <a:rPr lang="en-US" dirty="0" smtClean="0"/>
              <a:t>asterisk (*). </a:t>
            </a:r>
            <a:endParaRPr lang="en-US" dirty="0" smtClean="0"/>
          </a:p>
          <a:p>
            <a:r>
              <a:rPr lang="en-US" dirty="0" smtClean="0"/>
              <a:t>To </a:t>
            </a:r>
            <a:r>
              <a:rPr lang="en-US" dirty="0"/>
              <a:t>perform </a:t>
            </a:r>
            <a:r>
              <a:rPr lang="en-US" dirty="0" smtClean="0"/>
              <a:t>multiplication operation </a:t>
            </a:r>
            <a:r>
              <a:rPr lang="en-US" dirty="0"/>
              <a:t>in </a:t>
            </a:r>
            <a:r>
              <a:rPr lang="en-US" dirty="0" smtClean="0"/>
              <a:t>excel</a:t>
            </a:r>
            <a:r>
              <a:rPr lang="en-US" dirty="0" smtClean="0"/>
              <a:t>, </a:t>
            </a:r>
            <a:r>
              <a:rPr lang="en-US" dirty="0"/>
              <a:t>you need to first select the cell where you want to shows the result and then type the </a:t>
            </a:r>
            <a:r>
              <a:rPr lang="en-US" dirty="0" smtClean="0"/>
              <a:t>multiplication formula (</a:t>
            </a:r>
            <a:r>
              <a:rPr lang="en-US" b="1" dirty="0" smtClean="0"/>
              <a:t>=B2*C2</a:t>
            </a:r>
            <a:r>
              <a:rPr lang="en-US" dirty="0" smtClean="0"/>
              <a:t>)</a:t>
            </a:r>
            <a:r>
              <a:rPr lang="en-US" b="1" dirty="0" smtClean="0"/>
              <a:t> </a:t>
            </a:r>
            <a:r>
              <a:rPr lang="en-US" dirty="0"/>
              <a:t>in the selected </a:t>
            </a:r>
            <a:r>
              <a:rPr lang="en-US" dirty="0" smtClean="0"/>
              <a:t>cell, </a:t>
            </a:r>
            <a:r>
              <a:rPr lang="en-US" dirty="0"/>
              <a:t>as shown in the following figure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The result of the </a:t>
            </a:r>
            <a:r>
              <a:rPr lang="en-US" dirty="0"/>
              <a:t>multiplication </a:t>
            </a:r>
            <a:r>
              <a:rPr lang="en-US" dirty="0" smtClean="0"/>
              <a:t>formula is displayed on the selected cell.</a:t>
            </a:r>
          </a:p>
          <a:p>
            <a:endParaRPr lang="en-US" dirty="0"/>
          </a:p>
          <a:p>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Autofit/>
          </a:bodyPr>
          <a:lstStyle/>
          <a:p>
            <a:r>
              <a:rPr lang="en-US" spc="-90" dirty="0">
                <a:solidFill>
                  <a:srgbClr val="0082DA"/>
                </a:solidFill>
              </a:rPr>
              <a:t>Session </a:t>
            </a:r>
            <a:r>
              <a:rPr lang="en-US" spc="-90" dirty="0" smtClean="0">
                <a:solidFill>
                  <a:srgbClr val="0082DA"/>
                </a:solidFill>
              </a:rPr>
              <a:t>6: </a:t>
            </a:r>
            <a:r>
              <a:rPr lang="en-US" spc="-90" dirty="0">
                <a:solidFill>
                  <a:srgbClr val="0082DA"/>
                </a:solidFill>
              </a:rPr>
              <a:t>Performing Basic Calculations – </a:t>
            </a:r>
            <a:r>
              <a:rPr lang="en-US" spc="-90" dirty="0" smtClean="0">
                <a:solidFill>
                  <a:srgbClr val="0082DA"/>
                </a:solidFill>
              </a:rPr>
              <a:t>Multiplication</a:t>
            </a:r>
            <a:endParaRPr lang="en-US" spc="-90" dirty="0">
              <a:solidFill>
                <a:srgbClr val="0082DA"/>
              </a:solidFill>
            </a:endParaRPr>
          </a:p>
        </p:txBody>
      </p:sp>
      <p:pic>
        <p:nvPicPr>
          <p:cNvPr id="5" name="Picture 4"/>
          <p:cNvPicPr>
            <a:picLocks noChangeAspect="1"/>
          </p:cNvPicPr>
          <p:nvPr/>
        </p:nvPicPr>
        <p:blipFill>
          <a:blip r:embed="rId2"/>
          <a:stretch>
            <a:fillRect/>
          </a:stretch>
        </p:blipFill>
        <p:spPr>
          <a:xfrm>
            <a:off x="1981200" y="2667000"/>
            <a:ext cx="5700190" cy="2586859"/>
          </a:xfrm>
          <a:prstGeom prst="rect">
            <a:avLst/>
          </a:prstGeom>
        </p:spPr>
      </p:pic>
    </p:spTree>
    <p:extLst>
      <p:ext uri="{BB962C8B-B14F-4D97-AF65-F5344CB8AC3E}">
        <p14:creationId xmlns:p14="http://schemas.microsoft.com/office/powerpoint/2010/main" val="68306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In Excel, you can also use the PRODUCT() function to perform the multiplication operation. </a:t>
            </a:r>
            <a:endParaRPr lang="en-US" dirty="0" smtClean="0"/>
          </a:p>
          <a:p>
            <a:r>
              <a:rPr lang="en-US" dirty="0" smtClean="0"/>
              <a:t>The </a:t>
            </a:r>
            <a:r>
              <a:rPr lang="en-US" dirty="0"/>
              <a:t>PRODUCT</a:t>
            </a:r>
            <a:r>
              <a:rPr lang="en-US" dirty="0" smtClean="0"/>
              <a:t>() function </a:t>
            </a:r>
            <a:r>
              <a:rPr lang="en-US" dirty="0"/>
              <a:t>takes the values from a specified cell or cell range and returns the product of the values </a:t>
            </a:r>
            <a:r>
              <a:rPr lang="en-US" dirty="0" smtClean="0"/>
              <a:t>in the </a:t>
            </a:r>
            <a:r>
              <a:rPr lang="en-US" dirty="0"/>
              <a:t>active cell containing the PRODUCT() function. </a:t>
            </a:r>
            <a:endParaRPr lang="en-US" dirty="0" smtClean="0"/>
          </a:p>
          <a:p>
            <a:r>
              <a:rPr lang="en-US" dirty="0" smtClean="0"/>
              <a:t>The </a:t>
            </a:r>
            <a:r>
              <a:rPr lang="en-US" dirty="0"/>
              <a:t>general syntax of the PRODUCT() function is </a:t>
            </a:r>
            <a:r>
              <a:rPr lang="en-US" dirty="0" smtClean="0"/>
              <a:t>as follows</a:t>
            </a:r>
            <a:r>
              <a:rPr lang="en-US" dirty="0"/>
              <a:t>:</a:t>
            </a:r>
          </a:p>
          <a:p>
            <a:pPr marL="0" indent="0">
              <a:buNone/>
            </a:pPr>
            <a:r>
              <a:rPr lang="en-US" dirty="0" smtClean="0"/>
              <a:t>	=</a:t>
            </a:r>
            <a:r>
              <a:rPr lang="en-US" dirty="0"/>
              <a:t>PRODUCT(number1, number2, number3,…</a:t>
            </a:r>
            <a:r>
              <a:rPr lang="en-US" dirty="0"/>
              <a:t>numberN</a:t>
            </a:r>
            <a:r>
              <a:rPr lang="en-US" dirty="0"/>
              <a:t>)</a:t>
            </a:r>
          </a:p>
          <a:p>
            <a:r>
              <a:rPr lang="en-US" dirty="0"/>
              <a:t>In the preceding syntax, PRODUCT is the name of the function and number1, number2, …., </a:t>
            </a:r>
            <a:r>
              <a:rPr lang="en-US" dirty="0" smtClean="0"/>
              <a:t>numberN</a:t>
            </a:r>
            <a:r>
              <a:rPr lang="en-US" dirty="0"/>
              <a:t> </a:t>
            </a:r>
            <a:r>
              <a:rPr lang="en-US" dirty="0" smtClean="0"/>
              <a:t>are </a:t>
            </a:r>
            <a:r>
              <a:rPr lang="en-US" dirty="0"/>
              <a:t>the arguments or values whose product or multiplication you want to find out. </a:t>
            </a:r>
            <a:endParaRPr lang="en-US" dirty="0" smtClean="0"/>
          </a:p>
          <a:p>
            <a:r>
              <a:rPr lang="en-US" dirty="0" smtClean="0"/>
              <a:t>You </a:t>
            </a:r>
            <a:r>
              <a:rPr lang="en-US" dirty="0"/>
              <a:t>can also </a:t>
            </a:r>
            <a:r>
              <a:rPr lang="en-US" dirty="0" smtClean="0"/>
              <a:t>provide range </a:t>
            </a:r>
            <a:r>
              <a:rPr lang="en-US" dirty="0"/>
              <a:t>in the PRODUCT() function which is as follows:</a:t>
            </a:r>
          </a:p>
          <a:p>
            <a:pPr marL="0" indent="0">
              <a:buNone/>
            </a:pPr>
            <a:r>
              <a:rPr lang="en-US" dirty="0" smtClean="0"/>
              <a:t>	=</a:t>
            </a:r>
            <a:r>
              <a:rPr lang="en-US" dirty="0"/>
              <a:t>PRODUCT(celladdress1:celladdress2)</a:t>
            </a:r>
          </a:p>
          <a:p>
            <a:r>
              <a:rPr lang="en-US" dirty="0"/>
              <a:t>The celladdress1 represents the address of the starting cell and celladdress2 represents the address </a:t>
            </a:r>
            <a:r>
              <a:rPr lang="en-US" dirty="0" smtClean="0"/>
              <a:t>of the </a:t>
            </a:r>
            <a:r>
              <a:rPr lang="en-US" dirty="0"/>
              <a:t>last cell to be included.</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Using the PRODUCT() Function</a:t>
            </a:r>
          </a:p>
        </p:txBody>
      </p:sp>
    </p:spTree>
    <p:extLst>
      <p:ext uri="{BB962C8B-B14F-4D97-AF65-F5344CB8AC3E}">
        <p14:creationId xmlns:p14="http://schemas.microsoft.com/office/powerpoint/2010/main" val="30463260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a:t>
            </a:r>
            <a:r>
              <a:rPr lang="en-US" dirty="0"/>
              <a:t>apply the </a:t>
            </a:r>
            <a:r>
              <a:rPr lang="en-US" dirty="0" smtClean="0"/>
              <a:t>Product () function</a:t>
            </a:r>
            <a:r>
              <a:rPr lang="en-US" dirty="0" smtClean="0"/>
              <a:t>, you need to enter the </a:t>
            </a:r>
            <a:r>
              <a:rPr lang="en-US" b="1" dirty="0"/>
              <a:t>=PRODUCT(B2:C2) </a:t>
            </a:r>
            <a:r>
              <a:rPr lang="en-US" dirty="0" smtClean="0"/>
              <a:t>function </a:t>
            </a:r>
            <a:r>
              <a:rPr lang="en-US" dirty="0"/>
              <a:t>in </a:t>
            </a:r>
            <a:r>
              <a:rPr lang="en-US" dirty="0" smtClean="0"/>
              <a:t>the cell, as shown in the following figure:</a:t>
            </a:r>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endParaRPr lang="en-US" dirty="0" smtClean="0"/>
          </a:p>
          <a:p>
            <a:endParaRPr lang="en-US" sz="700" dirty="0" smtClean="0"/>
          </a:p>
          <a:p>
            <a:r>
              <a:rPr lang="en-US" dirty="0" smtClean="0"/>
              <a:t>Now, press </a:t>
            </a:r>
            <a:r>
              <a:rPr lang="en-US" dirty="0"/>
              <a:t>the </a:t>
            </a:r>
            <a:r>
              <a:rPr lang="en-US" b="1" dirty="0"/>
              <a:t>Enter</a:t>
            </a:r>
            <a:r>
              <a:rPr lang="en-US" dirty="0"/>
              <a:t> </a:t>
            </a:r>
            <a:r>
              <a:rPr lang="en-US" dirty="0" smtClean="0"/>
              <a:t>key. The </a:t>
            </a:r>
            <a:r>
              <a:rPr lang="en-US" dirty="0"/>
              <a:t>result of the </a:t>
            </a:r>
            <a:r>
              <a:rPr lang="en-US" dirty="0" smtClean="0"/>
              <a:t>Product () function </a:t>
            </a:r>
            <a:r>
              <a:rPr lang="en-US" dirty="0"/>
              <a:t>is displayed in the </a:t>
            </a:r>
            <a:r>
              <a:rPr lang="en-US" dirty="0" smtClean="0"/>
              <a:t>cell.</a:t>
            </a: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Using the PRODUCT() Function</a:t>
            </a:r>
            <a:endParaRPr lang="en-US" sz="2800" dirty="0">
              <a:solidFill>
                <a:srgbClr val="0082DA"/>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428" y="2057400"/>
            <a:ext cx="6503145" cy="3108960"/>
          </a:xfrm>
          <a:prstGeom prst="rect">
            <a:avLst/>
          </a:prstGeom>
          <a:ln>
            <a:solidFill>
              <a:schemeClr val="tx1"/>
            </a:solidFill>
          </a:ln>
        </p:spPr>
      </p:pic>
    </p:spTree>
    <p:extLst>
      <p:ext uri="{BB962C8B-B14F-4D97-AF65-F5344CB8AC3E}">
        <p14:creationId xmlns:p14="http://schemas.microsoft.com/office/powerpoint/2010/main" val="3578171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The operator used for performing the division operation is slash (/). </a:t>
            </a:r>
            <a:endParaRPr lang="en-US" dirty="0" smtClean="0"/>
          </a:p>
          <a:p>
            <a:r>
              <a:rPr lang="en-US" dirty="0" smtClean="0"/>
              <a:t>The </a:t>
            </a:r>
            <a:r>
              <a:rPr lang="en-US" dirty="0"/>
              <a:t>division operator returns </a:t>
            </a:r>
            <a:r>
              <a:rPr lang="en-US" dirty="0" smtClean="0"/>
              <a:t>the resultant </a:t>
            </a:r>
            <a:r>
              <a:rPr lang="en-US" dirty="0"/>
              <a:t>value when you divide one number by another. </a:t>
            </a:r>
            <a:endParaRPr lang="en-US" dirty="0" smtClean="0"/>
          </a:p>
          <a:p>
            <a:r>
              <a:rPr lang="en-US" dirty="0"/>
              <a:t>To perform </a:t>
            </a:r>
            <a:r>
              <a:rPr lang="en-US" dirty="0" smtClean="0"/>
              <a:t>division operation </a:t>
            </a:r>
            <a:r>
              <a:rPr lang="en-US" dirty="0"/>
              <a:t>in excel, you need to first select the cell where you want to shows the result and then type the </a:t>
            </a:r>
            <a:r>
              <a:rPr lang="en-US" dirty="0" smtClean="0"/>
              <a:t>division formula (</a:t>
            </a:r>
            <a:r>
              <a:rPr lang="en-US" b="1" dirty="0" smtClean="0"/>
              <a:t>=C2/B2</a:t>
            </a:r>
            <a:r>
              <a:rPr lang="en-US" dirty="0"/>
              <a:t>)</a:t>
            </a:r>
            <a:r>
              <a:rPr lang="en-US" b="1" dirty="0"/>
              <a:t> </a:t>
            </a:r>
            <a:r>
              <a:rPr lang="en-US" dirty="0"/>
              <a:t>in the selected cell, as shown in the following figure: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 result of the </a:t>
            </a:r>
            <a:r>
              <a:rPr lang="en-US" dirty="0" smtClean="0"/>
              <a:t>division formula </a:t>
            </a:r>
            <a:r>
              <a:rPr lang="en-US" dirty="0"/>
              <a:t>is displayed on the selected cell.</a:t>
            </a:r>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7: Performing Basic Calculations – Division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300" y="3200400"/>
            <a:ext cx="5105400" cy="2462868"/>
          </a:xfrm>
          <a:prstGeom prst="rect">
            <a:avLst/>
          </a:prstGeom>
          <a:ln>
            <a:solidFill>
              <a:schemeClr val="tx1"/>
            </a:solidFill>
          </a:ln>
        </p:spPr>
      </p:pic>
    </p:spTree>
    <p:extLst>
      <p:ext uri="{BB962C8B-B14F-4D97-AF65-F5344CB8AC3E}">
        <p14:creationId xmlns:p14="http://schemas.microsoft.com/office/powerpoint/2010/main" val="20459999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Microsoft Excel, a worksheet consists of rows and columns. </a:t>
            </a:r>
            <a:endParaRPr lang="en-US" dirty="0" smtClean="0"/>
          </a:p>
          <a:p>
            <a:r>
              <a:rPr lang="en-US" dirty="0" smtClean="0"/>
              <a:t>By </a:t>
            </a:r>
            <a:r>
              <a:rPr lang="en-US" dirty="0"/>
              <a:t>default, there are 1,048,576 rows </a:t>
            </a:r>
            <a:r>
              <a:rPr lang="en-US" dirty="0" smtClean="0"/>
              <a:t>and 16,384 </a:t>
            </a:r>
            <a:r>
              <a:rPr lang="en-US" dirty="0"/>
              <a:t>(ranging from A to XFD) columns in a Microsoft Excel worksheet. </a:t>
            </a:r>
            <a:endParaRPr lang="en-US" dirty="0" smtClean="0"/>
          </a:p>
          <a:p>
            <a:r>
              <a:rPr lang="en-US" dirty="0" smtClean="0"/>
              <a:t>Each </a:t>
            </a:r>
            <a:r>
              <a:rPr lang="en-US" dirty="0"/>
              <a:t>cell is denoted with </a:t>
            </a:r>
            <a:r>
              <a:rPr lang="en-US" dirty="0" smtClean="0"/>
              <a:t>a unique </a:t>
            </a:r>
            <a:r>
              <a:rPr lang="en-US" dirty="0"/>
              <a:t>address based on its row and column location</a:t>
            </a:r>
            <a:r>
              <a:rPr lang="en-US" dirty="0" smtClean="0"/>
              <a:t>.</a:t>
            </a:r>
          </a:p>
          <a:p>
            <a:r>
              <a:rPr lang="en-US" dirty="0" smtClean="0"/>
              <a:t>Microsoft </a:t>
            </a:r>
            <a:r>
              <a:rPr lang="en-US" dirty="0"/>
              <a:t>Excel allows you to insert rows and columns in a worksheet to add more information in it</a:t>
            </a:r>
            <a:r>
              <a:rPr lang="en-US" dirty="0" smtClean="0"/>
              <a:t>.</a:t>
            </a:r>
          </a:p>
          <a:p>
            <a:r>
              <a:rPr lang="en-US" dirty="0"/>
              <a:t>When you insert a new row, the row is inserted above the selected row and when you insert a </a:t>
            </a:r>
            <a:r>
              <a:rPr lang="en-US" dirty="0" smtClean="0"/>
              <a:t>new column</a:t>
            </a:r>
            <a:r>
              <a:rPr lang="en-US" dirty="0"/>
              <a:t>, the column is inserted by shifting the columns to the right of the selected column</a:t>
            </a:r>
            <a:r>
              <a:rPr lang="en-US" dirty="0" smtClean="0"/>
              <a:t>.</a:t>
            </a:r>
          </a:p>
          <a:p>
            <a:endParaRPr lang="en-US" dirty="0"/>
          </a:p>
        </p:txBody>
      </p:sp>
      <p:sp>
        <p:nvSpPr>
          <p:cNvPr id="3" name="Title 2"/>
          <p:cNvSpPr>
            <a:spLocks noGrp="1"/>
          </p:cNvSpPr>
          <p:nvPr>
            <p:ph type="ctrTitle"/>
          </p:nvPr>
        </p:nvSpPr>
        <p:spPr/>
        <p:txBody>
          <a:bodyPr/>
          <a:lstStyle/>
          <a:p>
            <a:r>
              <a:rPr lang="en-US" dirty="0">
                <a:solidFill>
                  <a:srgbClr val="0082DA"/>
                </a:solidFill>
              </a:rPr>
              <a:t>Session 8: Inserting Column and Row</a:t>
            </a:r>
          </a:p>
        </p:txBody>
      </p:sp>
    </p:spTree>
    <p:extLst>
      <p:ext uri="{BB962C8B-B14F-4D97-AF65-F5344CB8AC3E}">
        <p14:creationId xmlns:p14="http://schemas.microsoft.com/office/powerpoint/2010/main" val="7815856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o </a:t>
            </a:r>
            <a:r>
              <a:rPr lang="en-US" dirty="0"/>
              <a:t>insert a </a:t>
            </a:r>
            <a:r>
              <a:rPr lang="en-US" dirty="0" smtClean="0"/>
              <a:t>row, you need to s</a:t>
            </a:r>
            <a:r>
              <a:rPr lang="en-US" dirty="0" smtClean="0"/>
              <a:t>elect </a:t>
            </a:r>
            <a:r>
              <a:rPr lang="en-US" dirty="0"/>
              <a:t>the row above which you want to insert the new row in a worksheet</a:t>
            </a:r>
            <a:r>
              <a:rPr lang="en-US" dirty="0" smtClean="0"/>
              <a:t>.</a:t>
            </a:r>
          </a:p>
          <a:p>
            <a:r>
              <a:rPr lang="en-US" dirty="0" smtClean="0"/>
              <a:t>Now, click </a:t>
            </a:r>
            <a:r>
              <a:rPr lang="en-US" dirty="0"/>
              <a:t>the down arrow of the </a:t>
            </a:r>
            <a:r>
              <a:rPr lang="en-US" b="1" dirty="0"/>
              <a:t>Insert </a:t>
            </a:r>
            <a:r>
              <a:rPr lang="en-US" dirty="0"/>
              <a:t>button under the </a:t>
            </a:r>
            <a:r>
              <a:rPr lang="en-US" b="1" dirty="0"/>
              <a:t>Cells</a:t>
            </a:r>
            <a:r>
              <a:rPr lang="en-US" dirty="0"/>
              <a:t> group of the </a:t>
            </a:r>
            <a:r>
              <a:rPr lang="en-US" b="1" dirty="0"/>
              <a:t>Home</a:t>
            </a:r>
            <a:r>
              <a:rPr lang="en-US" dirty="0"/>
              <a:t> </a:t>
            </a:r>
            <a:r>
              <a:rPr lang="en-US" dirty="0" smtClean="0"/>
              <a:t>tab and select </a:t>
            </a:r>
            <a:r>
              <a:rPr lang="en-US" dirty="0"/>
              <a:t>the </a:t>
            </a:r>
            <a:r>
              <a:rPr lang="en-US" b="1" dirty="0"/>
              <a:t>Insert Sheet Rows </a:t>
            </a:r>
            <a:r>
              <a:rPr lang="en-US" dirty="0"/>
              <a:t>option from the drop-down </a:t>
            </a:r>
            <a:r>
              <a:rPr lang="en-US" dirty="0" smtClean="0"/>
              <a:t>list, as shown in the following figure:</a:t>
            </a:r>
            <a:endParaRPr lang="en-US"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r>
              <a:rPr lang="en-US" sz="2000" dirty="0" smtClean="0"/>
              <a:t>A </a:t>
            </a:r>
            <a:r>
              <a:rPr lang="en-US" sz="2000" dirty="0"/>
              <a:t>new row is inserted above the selected row, as shown in the following figure</a:t>
            </a:r>
            <a:r>
              <a:rPr lang="en-US" sz="2000" dirty="0" smtClean="0"/>
              <a:t>:</a:t>
            </a:r>
            <a:endParaRPr lang="en-US" sz="2000"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 Inserting a Row</a:t>
            </a:r>
            <a:endParaRPr lang="en-US" sz="2800" dirty="0">
              <a:solidFill>
                <a:srgbClr val="0082DA"/>
              </a:solidFill>
            </a:endParaRPr>
          </a:p>
        </p:txBody>
      </p:sp>
      <p:sp>
        <p:nvSpPr>
          <p:cNvPr id="5" name="Content Placeholder 1"/>
          <p:cNvSpPr txBox="1">
            <a:spLocks/>
          </p:cNvSpPr>
          <p:nvPr/>
        </p:nvSpPr>
        <p:spPr>
          <a:xfrm>
            <a:off x="304800" y="1676400"/>
            <a:ext cx="4114800" cy="47701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5702"/>
          <a:stretch/>
        </p:blipFill>
        <p:spPr>
          <a:xfrm>
            <a:off x="717340" y="2984251"/>
            <a:ext cx="7709321" cy="2011680"/>
          </a:xfrm>
          <a:prstGeom prst="rect">
            <a:avLst/>
          </a:prstGeom>
          <a:ln>
            <a:solidFill>
              <a:schemeClr val="tx1"/>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7213" b="1"/>
          <a:stretch/>
        </p:blipFill>
        <p:spPr>
          <a:xfrm>
            <a:off x="2286000" y="5529942"/>
            <a:ext cx="4572000" cy="1175658"/>
          </a:xfrm>
          <a:prstGeom prst="rect">
            <a:avLst/>
          </a:prstGeom>
          <a:ln>
            <a:solidFill>
              <a:schemeClr val="tx1"/>
            </a:solidFill>
          </a:ln>
        </p:spPr>
      </p:pic>
    </p:spTree>
    <p:extLst>
      <p:ext uri="{BB962C8B-B14F-4D97-AF65-F5344CB8AC3E}">
        <p14:creationId xmlns:p14="http://schemas.microsoft.com/office/powerpoint/2010/main" val="12251541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o </a:t>
            </a:r>
            <a:r>
              <a:rPr lang="en-US" dirty="0"/>
              <a:t>insert a </a:t>
            </a:r>
            <a:r>
              <a:rPr lang="en-US" dirty="0" smtClean="0"/>
              <a:t>column, you need to s</a:t>
            </a:r>
            <a:r>
              <a:rPr lang="en-US" dirty="0" smtClean="0"/>
              <a:t>elect </a:t>
            </a:r>
            <a:r>
              <a:rPr lang="en-US" dirty="0"/>
              <a:t>the column before which you want to insert a new column in the </a:t>
            </a:r>
            <a:r>
              <a:rPr lang="en-US" dirty="0" smtClean="0"/>
              <a:t>worksheet.</a:t>
            </a:r>
          </a:p>
          <a:p>
            <a:r>
              <a:rPr lang="en-US" dirty="0" smtClean="0"/>
              <a:t>Now, click </a:t>
            </a:r>
            <a:r>
              <a:rPr lang="en-US" dirty="0"/>
              <a:t>the down arrow of the </a:t>
            </a:r>
            <a:r>
              <a:rPr lang="en-US" b="1" dirty="0"/>
              <a:t>Insert </a:t>
            </a:r>
            <a:r>
              <a:rPr lang="en-US" dirty="0"/>
              <a:t>button under the </a:t>
            </a:r>
            <a:r>
              <a:rPr lang="en-US" b="1" dirty="0"/>
              <a:t>Cells</a:t>
            </a:r>
            <a:r>
              <a:rPr lang="en-US" dirty="0"/>
              <a:t> group of the </a:t>
            </a:r>
            <a:r>
              <a:rPr lang="en-US" b="1" dirty="0"/>
              <a:t>Home</a:t>
            </a:r>
            <a:r>
              <a:rPr lang="en-US" dirty="0"/>
              <a:t> </a:t>
            </a:r>
            <a:r>
              <a:rPr lang="en-US" dirty="0" smtClean="0"/>
              <a:t>tab and select </a:t>
            </a:r>
            <a:r>
              <a:rPr lang="en-US" dirty="0"/>
              <a:t>the </a:t>
            </a:r>
            <a:r>
              <a:rPr lang="en-US" b="1" dirty="0"/>
              <a:t>Insert Sheet C</a:t>
            </a:r>
            <a:r>
              <a:rPr lang="en-US" b="1" dirty="0" smtClean="0"/>
              <a:t>olumns </a:t>
            </a:r>
            <a:r>
              <a:rPr lang="en-US" dirty="0" smtClean="0"/>
              <a:t>option </a:t>
            </a:r>
            <a:r>
              <a:rPr lang="en-US" dirty="0"/>
              <a:t>from the drop-down </a:t>
            </a:r>
            <a:r>
              <a:rPr lang="en-US" dirty="0" smtClean="0"/>
              <a:t>list, as shown in the following figure:</a:t>
            </a:r>
            <a:endParaRPr lang="en-US"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14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2000" dirty="0"/>
          </a:p>
          <a:p>
            <a:pPr marL="457200" lvl="1" indent="-457200">
              <a:buFont typeface="Wingdings" panose="05000000000000000000" pitchFamily="2" charset="2"/>
              <a:buChar char="Ø"/>
            </a:pPr>
            <a:endParaRPr lang="en-US" sz="2000" dirty="0" smtClean="0"/>
          </a:p>
          <a:p>
            <a:pPr marL="457200" lvl="1" indent="-457200">
              <a:buFont typeface="Wingdings" panose="05000000000000000000" pitchFamily="2" charset="2"/>
              <a:buChar char="Ø"/>
            </a:pPr>
            <a:endParaRPr lang="en-US" sz="1800" dirty="0" smtClean="0"/>
          </a:p>
          <a:p>
            <a:pPr marL="457200" lvl="1" indent="-457200">
              <a:buFont typeface="Wingdings" panose="05000000000000000000" pitchFamily="2" charset="2"/>
              <a:buChar char="Ø"/>
            </a:pPr>
            <a:r>
              <a:rPr lang="en-US" sz="2000" dirty="0" smtClean="0"/>
              <a:t>A </a:t>
            </a:r>
            <a:r>
              <a:rPr lang="en-US" sz="2000" dirty="0"/>
              <a:t>new row is inserted above the selected row, as shown in the following figure</a:t>
            </a:r>
            <a:r>
              <a:rPr lang="en-US" sz="2000" dirty="0" smtClean="0"/>
              <a:t>:</a:t>
            </a:r>
            <a:endParaRPr lang="en-US" sz="2000"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 Inserting a </a:t>
            </a:r>
            <a:r>
              <a:rPr lang="en-US" sz="2800" dirty="0">
                <a:solidFill>
                  <a:schemeClr val="accent6">
                    <a:lumMod val="75000"/>
                  </a:schemeClr>
                </a:solidFill>
              </a:rPr>
              <a:t>C</a:t>
            </a:r>
            <a:r>
              <a:rPr lang="en-US" sz="2800" dirty="0" smtClean="0">
                <a:solidFill>
                  <a:schemeClr val="accent6">
                    <a:lumMod val="75000"/>
                  </a:schemeClr>
                </a:solidFill>
              </a:rPr>
              <a:t>olumn</a:t>
            </a:r>
            <a:endParaRPr lang="en-US" sz="2800" dirty="0">
              <a:solidFill>
                <a:srgbClr val="0082DA"/>
              </a:solidFill>
            </a:endParaRPr>
          </a:p>
        </p:txBody>
      </p:sp>
      <p:sp>
        <p:nvSpPr>
          <p:cNvPr id="5" name="Content Placeholder 1"/>
          <p:cNvSpPr txBox="1">
            <a:spLocks/>
          </p:cNvSpPr>
          <p:nvPr/>
        </p:nvSpPr>
        <p:spPr>
          <a:xfrm>
            <a:off x="304800" y="1676400"/>
            <a:ext cx="4114800" cy="47701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77" y="2941320"/>
            <a:ext cx="6768647" cy="2011680"/>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47110"/>
          <a:stretch/>
        </p:blipFill>
        <p:spPr>
          <a:xfrm>
            <a:off x="2286000" y="5372228"/>
            <a:ext cx="4572000" cy="1241932"/>
          </a:xfrm>
          <a:prstGeom prst="rect">
            <a:avLst/>
          </a:prstGeom>
        </p:spPr>
      </p:pic>
    </p:spTree>
    <p:extLst>
      <p:ext uri="{BB962C8B-B14F-4D97-AF65-F5344CB8AC3E}">
        <p14:creationId xmlns:p14="http://schemas.microsoft.com/office/powerpoint/2010/main" val="1953503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Cell formatting is the process by which you make changes in the appearance of the data in the cells of </a:t>
            </a:r>
            <a:r>
              <a:rPr lang="en-US" dirty="0" smtClean="0"/>
              <a:t>a worksheet </a:t>
            </a:r>
            <a:r>
              <a:rPr lang="en-US" dirty="0"/>
              <a:t>according to your requirements. </a:t>
            </a:r>
            <a:endParaRPr lang="en-US" dirty="0" smtClean="0"/>
          </a:p>
          <a:p>
            <a:r>
              <a:rPr lang="en-US" dirty="0" smtClean="0"/>
              <a:t>By </a:t>
            </a:r>
            <a:r>
              <a:rPr lang="en-US" dirty="0"/>
              <a:t>formatting a cell, you can change the appearance of </a:t>
            </a:r>
            <a:r>
              <a:rPr lang="en-US" dirty="0" smtClean="0"/>
              <a:t>the cell </a:t>
            </a:r>
            <a:r>
              <a:rPr lang="en-US" dirty="0"/>
              <a:t>without changing its value. </a:t>
            </a:r>
            <a:endParaRPr lang="en-US" dirty="0" smtClean="0"/>
          </a:p>
          <a:p>
            <a:r>
              <a:rPr lang="en-US" dirty="0" smtClean="0"/>
              <a:t>Changing </a:t>
            </a:r>
            <a:r>
              <a:rPr lang="en-US" dirty="0"/>
              <a:t>the appearance of cells also allows you to differentiate </a:t>
            </a:r>
            <a:r>
              <a:rPr lang="en-US" dirty="0" smtClean="0"/>
              <a:t>between the </a:t>
            </a:r>
            <a:r>
              <a:rPr lang="en-US" dirty="0"/>
              <a:t>content of one cell from that of another cell in a worksheet. </a:t>
            </a:r>
            <a:endParaRPr lang="en-US" dirty="0" smtClean="0"/>
          </a:p>
          <a:p>
            <a:r>
              <a:rPr lang="en-US" dirty="0" smtClean="0"/>
              <a:t>Correct </a:t>
            </a:r>
            <a:r>
              <a:rPr lang="en-US" dirty="0"/>
              <a:t>formatting of cells not only </a:t>
            </a:r>
            <a:r>
              <a:rPr lang="en-US" dirty="0" smtClean="0"/>
              <a:t>helps to </a:t>
            </a:r>
            <a:r>
              <a:rPr lang="en-US" dirty="0"/>
              <a:t>enhance the appearance of the worksheet but also makes it easier to read.</a:t>
            </a:r>
          </a:p>
        </p:txBody>
      </p:sp>
      <p:sp>
        <p:nvSpPr>
          <p:cNvPr id="3" name="Title 2"/>
          <p:cNvSpPr>
            <a:spLocks noGrp="1"/>
          </p:cNvSpPr>
          <p:nvPr>
            <p:ph type="ctrTitle"/>
          </p:nvPr>
        </p:nvSpPr>
        <p:spPr/>
        <p:txBody>
          <a:bodyPr/>
          <a:lstStyle/>
          <a:p>
            <a:r>
              <a:rPr lang="en-US" dirty="0">
                <a:solidFill>
                  <a:srgbClr val="0082DA"/>
                </a:solidFill>
              </a:rPr>
              <a:t>Session 9: Formatting Cell and Its Contents</a:t>
            </a:r>
          </a:p>
        </p:txBody>
      </p:sp>
    </p:spTree>
    <p:extLst>
      <p:ext uri="{BB962C8B-B14F-4D97-AF65-F5344CB8AC3E}">
        <p14:creationId xmlns:p14="http://schemas.microsoft.com/office/powerpoint/2010/main" val="3946641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dirty="0" smtClean="0"/>
              <a:t>A </a:t>
            </a:r>
            <a:r>
              <a:rPr lang="en-US" dirty="0"/>
              <a:t>spreadsheet application is an electronic document in which </a:t>
            </a:r>
            <a:r>
              <a:rPr lang="en-US" dirty="0" smtClean="0"/>
              <a:t>data is </a:t>
            </a:r>
            <a:r>
              <a:rPr lang="en-US" dirty="0"/>
              <a:t>arranged in a tabular format. </a:t>
            </a:r>
            <a:endParaRPr lang="en-US" dirty="0" smtClean="0"/>
          </a:p>
          <a:p>
            <a:r>
              <a:rPr lang="en-US" dirty="0" smtClean="0"/>
              <a:t>Microsoft </a:t>
            </a:r>
            <a:r>
              <a:rPr lang="en-US" dirty="0"/>
              <a:t>Excel is a powerful </a:t>
            </a:r>
            <a:r>
              <a:rPr lang="en-US" dirty="0" smtClean="0"/>
              <a:t>spreadsheet application </a:t>
            </a:r>
            <a:r>
              <a:rPr lang="en-US" dirty="0"/>
              <a:t>that allows you to store, analyze and calculate data. </a:t>
            </a:r>
            <a:endParaRPr lang="en-US" dirty="0" smtClean="0"/>
          </a:p>
          <a:p>
            <a:r>
              <a:rPr lang="en-US" dirty="0"/>
              <a:t>Microsoft Excel </a:t>
            </a:r>
            <a:r>
              <a:rPr lang="en-US" dirty="0" smtClean="0"/>
              <a:t>allows </a:t>
            </a:r>
            <a:r>
              <a:rPr lang="en-US" dirty="0"/>
              <a:t>you to visualize and represent data in various forms, such as </a:t>
            </a:r>
            <a:r>
              <a:rPr lang="en-US" dirty="0" smtClean="0"/>
              <a:t>tables, charts</a:t>
            </a:r>
            <a:r>
              <a:rPr lang="en-US" dirty="0"/>
              <a:t>, etc. </a:t>
            </a:r>
            <a:endParaRPr lang="en-US" dirty="0" smtClean="0"/>
          </a:p>
          <a:p>
            <a:r>
              <a:rPr lang="en-US" dirty="0" smtClean="0"/>
              <a:t>Microsoft </a:t>
            </a:r>
            <a:r>
              <a:rPr lang="en-US" dirty="0"/>
              <a:t>Excel </a:t>
            </a:r>
            <a:r>
              <a:rPr lang="en-US" dirty="0"/>
              <a:t>also provides </a:t>
            </a:r>
            <a:r>
              <a:rPr lang="en-US" dirty="0"/>
              <a:t>a </a:t>
            </a:r>
            <a:r>
              <a:rPr lang="en-US" dirty="0" smtClean="0"/>
              <a:t>wide variety </a:t>
            </a:r>
            <a:r>
              <a:rPr lang="en-US" dirty="0"/>
              <a:t>of formulas and functions that you can use to perform </a:t>
            </a:r>
            <a:r>
              <a:rPr lang="en-US" dirty="0" smtClean="0"/>
              <a:t>complex calculations </a:t>
            </a:r>
            <a:r>
              <a:rPr lang="en-US" dirty="0"/>
              <a:t>with ease. </a:t>
            </a:r>
            <a:endParaRPr lang="en-US" dirty="0" smtClean="0"/>
          </a:p>
        </p:txBody>
      </p:sp>
      <p:sp>
        <p:nvSpPr>
          <p:cNvPr id="6" name="Title 5"/>
          <p:cNvSpPr>
            <a:spLocks noGrp="1"/>
          </p:cNvSpPr>
          <p:nvPr>
            <p:ph type="ctrTitle"/>
          </p:nvPr>
        </p:nvSpPr>
        <p:spPr/>
        <p:txBody>
          <a:bodyPr>
            <a:normAutofit/>
          </a:bodyPr>
          <a:lstStyle/>
          <a:p>
            <a:r>
              <a:rPr lang="en-US" dirty="0" smtClean="0">
                <a:solidFill>
                  <a:srgbClr val="0082DA"/>
                </a:solidFill>
              </a:rPr>
              <a:t>Introduction</a:t>
            </a:r>
            <a:endParaRPr lang="en-US" dirty="0">
              <a:solidFill>
                <a:srgbClr val="0082DA"/>
              </a:solidFill>
            </a:endParaRPr>
          </a:p>
        </p:txBody>
      </p:sp>
    </p:spTree>
    <p:extLst>
      <p:ext uri="{BB962C8B-B14F-4D97-AF65-F5344CB8AC3E}">
        <p14:creationId xmlns:p14="http://schemas.microsoft.com/office/powerpoint/2010/main" val="2830545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Wrapping text allows you to display the lengthy text in multiple lines in the cell, so that </a:t>
            </a:r>
            <a:r>
              <a:rPr lang="en-US" dirty="0" smtClean="0"/>
              <a:t>the text </a:t>
            </a:r>
            <a:r>
              <a:rPr lang="en-US" dirty="0"/>
              <a:t>is clearly visible in the cell. </a:t>
            </a:r>
            <a:endParaRPr lang="en-US" dirty="0" smtClean="0"/>
          </a:p>
          <a:p>
            <a:r>
              <a:rPr lang="en-US" spc="-10" dirty="0" smtClean="0"/>
              <a:t>To </a:t>
            </a:r>
            <a:r>
              <a:rPr lang="en-US" spc="-10" dirty="0"/>
              <a:t>wrap text in a </a:t>
            </a:r>
            <a:r>
              <a:rPr lang="en-US" spc="-10" dirty="0" smtClean="0"/>
              <a:t>worksheet, you need to first s</a:t>
            </a:r>
            <a:r>
              <a:rPr lang="en-US" spc="-10" dirty="0" smtClean="0"/>
              <a:t>elect </a:t>
            </a:r>
            <a:r>
              <a:rPr lang="en-US" spc="-10" dirty="0"/>
              <a:t>the cell or cell range containing the text you want to </a:t>
            </a:r>
            <a:r>
              <a:rPr lang="en-US" spc="-10" dirty="0" smtClean="0"/>
              <a:t>wrap and then click </a:t>
            </a:r>
            <a:r>
              <a:rPr lang="en-US" spc="-10" dirty="0"/>
              <a:t>the </a:t>
            </a:r>
            <a:r>
              <a:rPr lang="en-US" b="1" spc="-10" dirty="0"/>
              <a:t>Wrap Text </a:t>
            </a:r>
            <a:r>
              <a:rPr lang="en-US" spc="-10" dirty="0"/>
              <a:t>button under the </a:t>
            </a:r>
            <a:r>
              <a:rPr lang="en-US" b="1" spc="-10" dirty="0"/>
              <a:t>Alignment</a:t>
            </a:r>
            <a:r>
              <a:rPr lang="en-US" spc="-10" dirty="0"/>
              <a:t> group in the </a:t>
            </a:r>
            <a:r>
              <a:rPr lang="en-US" b="1" spc="-10" dirty="0"/>
              <a:t>Home</a:t>
            </a:r>
            <a:r>
              <a:rPr lang="en-US" spc="-10" dirty="0"/>
              <a:t> </a:t>
            </a:r>
            <a:r>
              <a:rPr lang="en-US" spc="-10" dirty="0" smtClean="0"/>
              <a:t>tab, as shown in the following figure:</a:t>
            </a:r>
          </a:p>
          <a:p>
            <a:endParaRPr lang="en-US" spc="-10" dirty="0"/>
          </a:p>
          <a:p>
            <a:endParaRPr lang="en-US" spc="-10" dirty="0" smtClean="0"/>
          </a:p>
          <a:p>
            <a:endParaRPr lang="en-US" sz="2400" spc="-10" dirty="0"/>
          </a:p>
          <a:p>
            <a:endParaRPr lang="en-US" sz="3200" spc="-10" dirty="0" smtClean="0"/>
          </a:p>
          <a:p>
            <a:endParaRPr lang="en-US" spc="-10" dirty="0" smtClean="0"/>
          </a:p>
          <a:p>
            <a:r>
              <a:rPr lang="en-US" dirty="0" smtClean="0"/>
              <a:t>The </a:t>
            </a:r>
            <a:r>
              <a:rPr lang="en-US" dirty="0"/>
              <a:t>text wraps within the cell so that the complete text is clearly </a:t>
            </a:r>
            <a:r>
              <a:rPr lang="en-US" dirty="0" smtClean="0"/>
              <a:t>visible, as shown in the following figure:</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Wrap Text</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22294"/>
          <a:stretch/>
        </p:blipFill>
        <p:spPr>
          <a:xfrm>
            <a:off x="1828800" y="2977086"/>
            <a:ext cx="5486400" cy="1926877"/>
          </a:xfrm>
          <a:prstGeom prst="rect">
            <a:avLst/>
          </a:prstGeom>
          <a:ln>
            <a:solidFill>
              <a:schemeClr val="tx1"/>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1513" b="20459"/>
          <a:stretch/>
        </p:blipFill>
        <p:spPr>
          <a:xfrm>
            <a:off x="1828800" y="5658563"/>
            <a:ext cx="5486400" cy="1047037"/>
          </a:xfrm>
          <a:prstGeom prst="rect">
            <a:avLst/>
          </a:prstGeom>
          <a:ln>
            <a:solidFill>
              <a:schemeClr val="tx1"/>
            </a:solidFill>
          </a:ln>
        </p:spPr>
      </p:pic>
    </p:spTree>
    <p:extLst>
      <p:ext uri="{BB962C8B-B14F-4D97-AF65-F5344CB8AC3E}">
        <p14:creationId xmlns:p14="http://schemas.microsoft.com/office/powerpoint/2010/main" val="105590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Microsoft Excel automatically adjusts the size of a cell according to the size of the font of the data </a:t>
            </a:r>
            <a:r>
              <a:rPr lang="en-US" dirty="0" smtClean="0"/>
              <a:t>that you </a:t>
            </a:r>
            <a:r>
              <a:rPr lang="en-US" dirty="0"/>
              <a:t>insert in the cell. </a:t>
            </a:r>
            <a:endParaRPr lang="en-US" dirty="0" smtClean="0"/>
          </a:p>
          <a:p>
            <a:r>
              <a:rPr lang="en-US" dirty="0" smtClean="0"/>
              <a:t>In </a:t>
            </a:r>
            <a:r>
              <a:rPr lang="en-US" dirty="0"/>
              <a:t>Microsoft Excel, you can change the size of a cell by changing the size of the row height or </a:t>
            </a:r>
            <a:r>
              <a:rPr lang="en-US" dirty="0" smtClean="0"/>
              <a:t>column width </a:t>
            </a:r>
            <a:r>
              <a:rPr lang="en-US" dirty="0"/>
              <a:t>in which the cell is located. </a:t>
            </a:r>
            <a:endParaRPr lang="en-US" dirty="0" smtClean="0"/>
          </a:p>
          <a:p>
            <a:r>
              <a:rPr lang="en-US" dirty="0" smtClean="0"/>
              <a:t>By </a:t>
            </a:r>
            <a:r>
              <a:rPr lang="en-US" dirty="0"/>
              <a:t>default, the width of a column in a worksheet is 8.43 characters</a:t>
            </a:r>
            <a:r>
              <a:rPr lang="en-US" dirty="0" smtClean="0"/>
              <a:t>.</a:t>
            </a:r>
          </a:p>
          <a:p>
            <a:r>
              <a:rPr lang="en-US" dirty="0"/>
              <a:t>Y</a:t>
            </a:r>
            <a:r>
              <a:rPr lang="en-US" dirty="0" smtClean="0"/>
              <a:t>ou </a:t>
            </a:r>
            <a:r>
              <a:rPr lang="en-US" dirty="0"/>
              <a:t>can use </a:t>
            </a:r>
            <a:r>
              <a:rPr lang="en-US" dirty="0" smtClean="0"/>
              <a:t>the </a:t>
            </a:r>
            <a:r>
              <a:rPr lang="en-US" b="1" dirty="0" smtClean="0"/>
              <a:t>AutoFit </a:t>
            </a:r>
            <a:r>
              <a:rPr lang="en-US" b="1" dirty="0"/>
              <a:t>Column Width </a:t>
            </a:r>
            <a:r>
              <a:rPr lang="en-US" dirty="0"/>
              <a:t>command in Microsoft Excel to automatically adjust the width of the column </a:t>
            </a:r>
            <a:r>
              <a:rPr lang="en-US" dirty="0" smtClean="0"/>
              <a:t>to fit </a:t>
            </a:r>
            <a:r>
              <a:rPr lang="en-US" dirty="0"/>
              <a:t>the cell content</a:t>
            </a:r>
            <a:r>
              <a:rPr lang="en-US" dirty="0" smtClean="0"/>
              <a:t>.</a:t>
            </a:r>
          </a:p>
          <a:p>
            <a:r>
              <a:rPr lang="en-US" dirty="0"/>
              <a:t>On the other hand, the height of a row is 15 points (1 point equals approximately 1/72 inch) by default</a:t>
            </a:r>
            <a:r>
              <a:rPr lang="en-US" dirty="0" smtClean="0"/>
              <a:t>.</a:t>
            </a:r>
          </a:p>
          <a:p>
            <a:r>
              <a:rPr lang="en-US" dirty="0" smtClean="0"/>
              <a:t>You can use </a:t>
            </a:r>
            <a:r>
              <a:rPr lang="en-US" dirty="0"/>
              <a:t>the </a:t>
            </a:r>
            <a:r>
              <a:rPr lang="en-US" b="1" dirty="0"/>
              <a:t>AutoFit </a:t>
            </a:r>
            <a:r>
              <a:rPr lang="en-US" b="1" dirty="0" smtClean="0"/>
              <a:t>Row Height </a:t>
            </a:r>
            <a:r>
              <a:rPr lang="en-US" dirty="0"/>
              <a:t>command of Microsoft Excel to automatically adjust the height of the rows to their default size.</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Change Column Height and Width</a:t>
            </a:r>
          </a:p>
        </p:txBody>
      </p:sp>
    </p:spTree>
    <p:extLst>
      <p:ext uri="{BB962C8B-B14F-4D97-AF65-F5344CB8AC3E}">
        <p14:creationId xmlns:p14="http://schemas.microsoft.com/office/powerpoint/2010/main" val="3651276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set the width of the column, you need to place </a:t>
            </a:r>
            <a:r>
              <a:rPr lang="en-US" dirty="0" smtClean="0"/>
              <a:t>the cursor on the line between the columns (in our case column </a:t>
            </a:r>
            <a:r>
              <a:rPr lang="en-US" b="1" dirty="0" smtClean="0"/>
              <a:t>A </a:t>
            </a:r>
            <a:r>
              <a:rPr lang="en-US" dirty="0" smtClean="0"/>
              <a:t>and </a:t>
            </a:r>
            <a:r>
              <a:rPr lang="en-US" b="1" dirty="0" smtClean="0"/>
              <a:t>B)</a:t>
            </a:r>
            <a:r>
              <a:rPr lang="en-US" dirty="0" smtClean="0"/>
              <a:t>. The pointer of the cursor gets changed to </a:t>
            </a:r>
            <a:r>
              <a:rPr lang="en-US" b="1" dirty="0" smtClean="0"/>
              <a:t>+ </a:t>
            </a:r>
            <a:r>
              <a:rPr lang="en-US" dirty="0" smtClean="0"/>
              <a:t>symbol, as shown in the following figure:</a:t>
            </a:r>
          </a:p>
          <a:p>
            <a:endParaRPr lang="en-US" dirty="0"/>
          </a:p>
          <a:p>
            <a:endParaRPr lang="en-US" dirty="0" smtClean="0"/>
          </a:p>
          <a:p>
            <a:endParaRPr lang="en-US" dirty="0"/>
          </a:p>
          <a:p>
            <a:endParaRPr lang="en-US" dirty="0" smtClean="0"/>
          </a:p>
          <a:p>
            <a:endParaRPr lang="en-US" dirty="0"/>
          </a:p>
          <a:p>
            <a:r>
              <a:rPr lang="en-US" dirty="0" smtClean="0"/>
              <a:t>Now, press </a:t>
            </a:r>
            <a:r>
              <a:rPr lang="en-US" dirty="0"/>
              <a:t>the left mouse button and drag the line towards right till the content gets fitted in the </a:t>
            </a:r>
            <a:r>
              <a:rPr lang="en-US" dirty="0" smtClean="0"/>
              <a:t>cell. The </a:t>
            </a:r>
            <a:r>
              <a:rPr lang="en-US" dirty="0"/>
              <a:t>column width gets </a:t>
            </a:r>
            <a:r>
              <a:rPr lang="en-US" dirty="0" smtClean="0"/>
              <a:t>increased, as shown in the following figure:</a:t>
            </a:r>
            <a:endParaRPr lang="en-US" dirty="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Change Column Height and Width</a:t>
            </a:r>
          </a:p>
        </p:txBody>
      </p:sp>
      <p:sp>
        <p:nvSpPr>
          <p:cNvPr id="5" name="Content Placeholder 1"/>
          <p:cNvSpPr txBox="1">
            <a:spLocks/>
          </p:cNvSpPr>
          <p:nvPr/>
        </p:nvSpPr>
        <p:spPr>
          <a:xfrm>
            <a:off x="-2362200" y="2083398"/>
            <a:ext cx="3352800" cy="47701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3902"/>
          <a:stretch/>
        </p:blipFill>
        <p:spPr>
          <a:xfrm>
            <a:off x="1600200" y="2351416"/>
            <a:ext cx="5943600" cy="1527164"/>
          </a:xfrm>
          <a:prstGeom prst="rect">
            <a:avLst/>
          </a:prstGeom>
          <a:ln>
            <a:solidFill>
              <a:schemeClr val="tx1"/>
            </a:solid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44033"/>
          <a:stretch/>
        </p:blipFill>
        <p:spPr>
          <a:xfrm>
            <a:off x="1600200" y="5122247"/>
            <a:ext cx="5943600" cy="1507153"/>
          </a:xfrm>
          <a:prstGeom prst="rect">
            <a:avLst/>
          </a:prstGeom>
          <a:ln>
            <a:solidFill>
              <a:schemeClr val="tx1"/>
            </a:solidFill>
          </a:ln>
        </p:spPr>
      </p:pic>
    </p:spTree>
    <p:extLst>
      <p:ext uri="{BB962C8B-B14F-4D97-AF65-F5344CB8AC3E}">
        <p14:creationId xmlns:p14="http://schemas.microsoft.com/office/powerpoint/2010/main" val="30062122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set the </a:t>
            </a:r>
            <a:r>
              <a:rPr lang="en-US" dirty="0" smtClean="0"/>
              <a:t>height </a:t>
            </a:r>
            <a:r>
              <a:rPr lang="en-US" dirty="0"/>
              <a:t>of the </a:t>
            </a:r>
            <a:r>
              <a:rPr lang="en-US" dirty="0" smtClean="0"/>
              <a:t>column, you need p</a:t>
            </a:r>
            <a:r>
              <a:rPr lang="en-US" dirty="0" smtClean="0"/>
              <a:t>lace </a:t>
            </a:r>
            <a:r>
              <a:rPr lang="en-US" dirty="0"/>
              <a:t>the cursor on the line between the rows </a:t>
            </a:r>
            <a:r>
              <a:rPr lang="en-US" dirty="0" smtClean="0"/>
              <a:t>(in our case, row 1 </a:t>
            </a:r>
            <a:r>
              <a:rPr lang="en-US" dirty="0"/>
              <a:t>and </a:t>
            </a:r>
            <a:r>
              <a:rPr lang="en-US" dirty="0" smtClean="0"/>
              <a:t>2). </a:t>
            </a:r>
            <a:r>
              <a:rPr lang="en-US" dirty="0"/>
              <a:t>The pointer of the cursor gets changed to </a:t>
            </a:r>
            <a:r>
              <a:rPr lang="en-US" b="1" dirty="0"/>
              <a:t>+ </a:t>
            </a:r>
            <a:r>
              <a:rPr lang="en-US" dirty="0"/>
              <a:t>symbol, as shown in the following figure</a:t>
            </a:r>
            <a:r>
              <a:rPr lang="en-US" dirty="0" smtClean="0"/>
              <a:t>:</a:t>
            </a:r>
          </a:p>
          <a:p>
            <a:endParaRPr lang="en-US" dirty="0" smtClean="0"/>
          </a:p>
          <a:p>
            <a:endParaRPr lang="en-US" dirty="0"/>
          </a:p>
          <a:p>
            <a:endParaRPr lang="en-US" dirty="0" smtClean="0"/>
          </a:p>
          <a:p>
            <a:endParaRPr lang="en-US" dirty="0"/>
          </a:p>
          <a:p>
            <a:endParaRPr lang="en-US" dirty="0" smtClean="0"/>
          </a:p>
          <a:p>
            <a:r>
              <a:rPr lang="en-US" dirty="0" smtClean="0"/>
              <a:t>Now, press </a:t>
            </a:r>
            <a:r>
              <a:rPr lang="en-US" dirty="0"/>
              <a:t>the left mouse button and drag the row to increase the height of the </a:t>
            </a:r>
            <a:r>
              <a:rPr lang="en-US" dirty="0" smtClean="0"/>
              <a:t>row. </a:t>
            </a:r>
            <a:r>
              <a:rPr lang="en-US" dirty="0"/>
              <a:t>The height of the </a:t>
            </a:r>
            <a:r>
              <a:rPr lang="en-US" dirty="0" smtClean="0"/>
              <a:t>row 1 </a:t>
            </a:r>
            <a:r>
              <a:rPr lang="en-US" dirty="0"/>
              <a:t>gets </a:t>
            </a:r>
            <a:r>
              <a:rPr lang="en-US" dirty="0" smtClean="0"/>
              <a:t>increased, as shown in the following figure:</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Change Column Height and Width</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46038"/>
          <a:stretch/>
        </p:blipFill>
        <p:spPr>
          <a:xfrm>
            <a:off x="1371600" y="2398708"/>
            <a:ext cx="6400800" cy="1563041"/>
          </a:xfrm>
          <a:prstGeom prst="rect">
            <a:avLst/>
          </a:prstGeom>
          <a:ln>
            <a:solidFill>
              <a:schemeClr val="tx1"/>
            </a:solidFill>
          </a:ln>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44156" b="-1"/>
          <a:stretch/>
        </p:blipFill>
        <p:spPr>
          <a:xfrm>
            <a:off x="1371600" y="5074813"/>
            <a:ext cx="6400800" cy="1630787"/>
          </a:xfrm>
          <a:prstGeom prst="rect">
            <a:avLst/>
          </a:prstGeom>
          <a:ln>
            <a:solidFill>
              <a:schemeClr val="tx1"/>
            </a:solidFill>
          </a:ln>
        </p:spPr>
      </p:pic>
    </p:spTree>
    <p:extLst>
      <p:ext uri="{BB962C8B-B14F-4D97-AF65-F5344CB8AC3E}">
        <p14:creationId xmlns:p14="http://schemas.microsoft.com/office/powerpoint/2010/main" val="41729764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pc="-40" dirty="0"/>
              <a:t>Text alignment refers to the process of changing the position of data within a cell</a:t>
            </a:r>
            <a:r>
              <a:rPr lang="en-US" dirty="0"/>
              <a:t>. </a:t>
            </a:r>
          </a:p>
          <a:p>
            <a:r>
              <a:rPr lang="en-US" dirty="0"/>
              <a:t>You can use the </a:t>
            </a:r>
            <a:r>
              <a:rPr lang="en-US" dirty="0" smtClean="0"/>
              <a:t>options </a:t>
            </a:r>
            <a:r>
              <a:rPr lang="en-US" dirty="0"/>
              <a:t>present in the </a:t>
            </a:r>
            <a:r>
              <a:rPr lang="en-US" b="1" dirty="0"/>
              <a:t>Alignment</a:t>
            </a:r>
            <a:r>
              <a:rPr lang="en-US" dirty="0"/>
              <a:t> </a:t>
            </a:r>
            <a:r>
              <a:rPr lang="en-US" dirty="0" smtClean="0"/>
              <a:t>group of </a:t>
            </a:r>
            <a:r>
              <a:rPr lang="en-US" dirty="0"/>
              <a:t>the </a:t>
            </a:r>
            <a:r>
              <a:rPr lang="en-US" b="1" dirty="0"/>
              <a:t>Home</a:t>
            </a:r>
            <a:r>
              <a:rPr lang="en-US" dirty="0"/>
              <a:t> </a:t>
            </a:r>
            <a:r>
              <a:rPr lang="en-US" dirty="0" smtClean="0"/>
              <a:t>tab to </a:t>
            </a:r>
            <a:r>
              <a:rPr lang="en-US" dirty="0"/>
              <a:t>align the text </a:t>
            </a:r>
            <a:r>
              <a:rPr lang="en-US" dirty="0" smtClean="0"/>
              <a:t>in </a:t>
            </a:r>
            <a:r>
              <a:rPr lang="en-US" dirty="0"/>
              <a:t>the cell. </a:t>
            </a:r>
          </a:p>
          <a:p>
            <a:r>
              <a:rPr lang="en-US" dirty="0"/>
              <a:t>It also provides the </a:t>
            </a:r>
            <a:r>
              <a:rPr lang="en-US" b="1" dirty="0"/>
              <a:t>Merge &amp; Center </a:t>
            </a:r>
            <a:r>
              <a:rPr lang="en-US" dirty="0"/>
              <a:t>feature that helps you to join the selected cells into one large cell and centrally aligns the content of the cells in the new cell</a:t>
            </a:r>
            <a:r>
              <a:rPr lang="en-US" dirty="0" smtClean="0"/>
              <a:t>.</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Text Alignment in a Cell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7640" y="3320784"/>
            <a:ext cx="4937760" cy="2478036"/>
          </a:xfrm>
          <a:prstGeom prst="rect">
            <a:avLst/>
          </a:prstGeom>
        </p:spPr>
      </p:pic>
      <p:sp>
        <p:nvSpPr>
          <p:cNvPr id="6" name="Content Placeholder 1"/>
          <p:cNvSpPr txBox="1">
            <a:spLocks/>
          </p:cNvSpPr>
          <p:nvPr/>
        </p:nvSpPr>
        <p:spPr>
          <a:xfrm>
            <a:off x="304800" y="3215640"/>
            <a:ext cx="37338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align the text in the cell, you need to select the cell or range of cells  whose text alignment you want to change and then click the desired alignment button in the </a:t>
            </a:r>
            <a:r>
              <a:rPr lang="en-US" b="1" dirty="0" smtClean="0"/>
              <a:t>Alignment</a:t>
            </a:r>
            <a:r>
              <a:rPr lang="en-US" dirty="0" smtClean="0"/>
              <a:t> group of the </a:t>
            </a:r>
            <a:r>
              <a:rPr lang="en-US" b="1" dirty="0" smtClean="0"/>
              <a:t>Home</a:t>
            </a:r>
            <a:r>
              <a:rPr lang="en-US" dirty="0" smtClean="0"/>
              <a:t> tab (in our case, click the </a:t>
            </a:r>
            <a:r>
              <a:rPr lang="en-US" b="1" dirty="0" smtClean="0"/>
              <a:t>Center </a:t>
            </a:r>
            <a:r>
              <a:rPr lang="en-US" dirty="0" smtClean="0"/>
              <a:t>button, as shown in the given figure:</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259990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lvl="1" indent="-457200">
              <a:buFont typeface="Wingdings" panose="05000000000000000000" pitchFamily="2" charset="2"/>
              <a:buChar char="Ø"/>
            </a:pPr>
            <a:r>
              <a:rPr lang="en-US" sz="2000" spc="-40" dirty="0" smtClean="0"/>
              <a:t>Now, the </a:t>
            </a:r>
            <a:r>
              <a:rPr lang="en-US" sz="2000" spc="-40" dirty="0"/>
              <a:t>content in the </a:t>
            </a:r>
            <a:r>
              <a:rPr lang="en-US" sz="2000" spc="-40" dirty="0" smtClean="0"/>
              <a:t>selected cell gets </a:t>
            </a:r>
            <a:r>
              <a:rPr lang="en-US" sz="2000" spc="-40" dirty="0"/>
              <a:t>aligned </a:t>
            </a:r>
            <a:r>
              <a:rPr lang="en-US" sz="2000" spc="-40" dirty="0" smtClean="0"/>
              <a:t>center, as shown in the following figure:</a:t>
            </a:r>
            <a:endParaRPr lang="en-US" sz="2000" spc="-40" dirty="0"/>
          </a:p>
          <a:p>
            <a:pPr lvl="1"/>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Text Alignment in a Cell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2129738"/>
            <a:ext cx="7543800" cy="3813862"/>
          </a:xfrm>
          <a:prstGeom prst="rect">
            <a:avLst/>
          </a:prstGeom>
        </p:spPr>
      </p:pic>
    </p:spTree>
    <p:extLst>
      <p:ext uri="{BB962C8B-B14F-4D97-AF65-F5344CB8AC3E}">
        <p14:creationId xmlns:p14="http://schemas.microsoft.com/office/powerpoint/2010/main" val="3636647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Number formatting is the process of changing the appearance of numbers without changing their values.</a:t>
            </a:r>
          </a:p>
          <a:p>
            <a:r>
              <a:rPr lang="en-US" dirty="0" smtClean="0"/>
              <a:t>Microsoft Excel provides 12 types of number formatting categories, which are as follows:  </a:t>
            </a:r>
          </a:p>
          <a:p>
            <a:pPr lvl="1"/>
            <a:endParaRPr lang="en-US" b="1" dirty="0"/>
          </a:p>
        </p:txBody>
      </p:sp>
      <p:sp>
        <p:nvSpPr>
          <p:cNvPr id="3" name="Title 2"/>
          <p:cNvSpPr>
            <a:spLocks noGrp="1"/>
          </p:cNvSpPr>
          <p:nvPr>
            <p:ph type="ctrTitle"/>
          </p:nvPr>
        </p:nvSpPr>
        <p:spPr/>
        <p:txBody>
          <a:bodyPr/>
          <a:lstStyle/>
          <a:p>
            <a:r>
              <a:rPr lang="en-US" dirty="0">
                <a:solidFill>
                  <a:srgbClr val="0082DA"/>
                </a:solidFill>
              </a:rPr>
              <a:t>Session 10: Using Currency Symbols</a:t>
            </a:r>
          </a:p>
        </p:txBody>
      </p:sp>
      <p:sp>
        <p:nvSpPr>
          <p:cNvPr id="4" name="Content Placeholder 1"/>
          <p:cNvSpPr txBox="1">
            <a:spLocks/>
          </p:cNvSpPr>
          <p:nvPr/>
        </p:nvSpPr>
        <p:spPr>
          <a:xfrm>
            <a:off x="304800" y="2667000"/>
            <a:ext cx="8610600" cy="2057400"/>
          </a:xfrm>
          <a:prstGeom prst="rect">
            <a:avLst/>
          </a:prstGeom>
        </p:spPr>
        <p:txBody>
          <a:bodyPr vert="horz" lIns="91440" tIns="45720" rIns="91440" bIns="45720" numCol="2" rtlCol="0">
            <a:no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smtClean="0"/>
              <a:t>General</a:t>
            </a:r>
          </a:p>
          <a:p>
            <a:pPr lvl="1"/>
            <a:r>
              <a:rPr lang="en-US" dirty="0" smtClean="0"/>
              <a:t>Number</a:t>
            </a:r>
          </a:p>
          <a:p>
            <a:pPr lvl="1"/>
            <a:r>
              <a:rPr lang="en-US" dirty="0" smtClean="0"/>
              <a:t>Currency</a:t>
            </a:r>
          </a:p>
          <a:p>
            <a:pPr lvl="1"/>
            <a:r>
              <a:rPr lang="en-US" dirty="0" smtClean="0"/>
              <a:t>Accounting</a:t>
            </a:r>
          </a:p>
          <a:p>
            <a:pPr lvl="1"/>
            <a:r>
              <a:rPr lang="en-US" dirty="0" smtClean="0"/>
              <a:t>Date</a:t>
            </a:r>
          </a:p>
          <a:p>
            <a:pPr lvl="1"/>
            <a:r>
              <a:rPr lang="en-US" dirty="0" smtClean="0"/>
              <a:t>Time</a:t>
            </a:r>
          </a:p>
          <a:p>
            <a:pPr lvl="1"/>
            <a:endParaRPr lang="en-US" dirty="0" smtClean="0"/>
          </a:p>
          <a:p>
            <a:pPr lvl="1"/>
            <a:r>
              <a:rPr lang="en-US" dirty="0" smtClean="0"/>
              <a:t>Percentage</a:t>
            </a:r>
          </a:p>
          <a:p>
            <a:pPr lvl="1"/>
            <a:r>
              <a:rPr lang="en-US" dirty="0" smtClean="0"/>
              <a:t>Fraction</a:t>
            </a:r>
          </a:p>
          <a:p>
            <a:pPr lvl="1"/>
            <a:r>
              <a:rPr lang="en-US" dirty="0" smtClean="0"/>
              <a:t>Scientific</a:t>
            </a:r>
          </a:p>
          <a:p>
            <a:pPr lvl="1"/>
            <a:r>
              <a:rPr lang="en-US" dirty="0" smtClean="0"/>
              <a:t>Text</a:t>
            </a:r>
          </a:p>
          <a:p>
            <a:pPr lvl="1"/>
            <a:r>
              <a:rPr lang="en-US" dirty="0" smtClean="0"/>
              <a:t>Special</a:t>
            </a:r>
          </a:p>
          <a:p>
            <a:pPr lvl="1"/>
            <a:r>
              <a:rPr lang="en-US" dirty="0" smtClean="0"/>
              <a:t>Custom</a:t>
            </a:r>
          </a:p>
          <a:p>
            <a:pPr lvl="1"/>
            <a:endParaRPr lang="en-US" b="1" dirty="0"/>
          </a:p>
        </p:txBody>
      </p:sp>
    </p:spTree>
    <p:extLst>
      <p:ext uri="{BB962C8B-B14F-4D97-AF65-F5344CB8AC3E}">
        <p14:creationId xmlns:p14="http://schemas.microsoft.com/office/powerpoint/2010/main" val="159864662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a:t>
            </a:r>
            <a:r>
              <a:rPr lang="en-US" dirty="0" smtClean="0"/>
              <a:t>o </a:t>
            </a:r>
            <a:r>
              <a:rPr lang="en-US" dirty="0"/>
              <a:t>apply </a:t>
            </a:r>
            <a:r>
              <a:rPr lang="en-US" dirty="0" smtClean="0"/>
              <a:t>currency number formatting, you need to first </a:t>
            </a:r>
            <a:r>
              <a:rPr lang="en-US" dirty="0" smtClean="0"/>
              <a:t>select </a:t>
            </a:r>
            <a:r>
              <a:rPr lang="en-US" dirty="0"/>
              <a:t>the cell or cell </a:t>
            </a:r>
            <a:r>
              <a:rPr lang="en-US" dirty="0" smtClean="0"/>
              <a:t>range in which you want to apply number formatting and then click </a:t>
            </a:r>
            <a:r>
              <a:rPr lang="en-US" dirty="0"/>
              <a:t>the </a:t>
            </a:r>
            <a:r>
              <a:rPr lang="en-US" b="1" dirty="0"/>
              <a:t>Dialog Box Launcher </a:t>
            </a:r>
            <a:r>
              <a:rPr lang="en-US" dirty="0"/>
              <a:t>button in the </a:t>
            </a:r>
            <a:r>
              <a:rPr lang="en-US" b="1" dirty="0"/>
              <a:t>Number</a:t>
            </a:r>
            <a:r>
              <a:rPr lang="en-US" dirty="0"/>
              <a:t> group of the </a:t>
            </a:r>
            <a:r>
              <a:rPr lang="en-US" b="1" dirty="0"/>
              <a:t>Home</a:t>
            </a:r>
            <a:r>
              <a:rPr lang="en-US" dirty="0"/>
              <a:t> tab. </a:t>
            </a:r>
            <a:endParaRPr lang="en-US" dirty="0" smtClean="0"/>
          </a:p>
          <a:p>
            <a:r>
              <a:rPr lang="en-US" dirty="0" smtClean="0"/>
              <a:t>Now</a:t>
            </a:r>
            <a:r>
              <a:rPr lang="en-US" dirty="0"/>
              <a:t>, </a:t>
            </a:r>
            <a:r>
              <a:rPr lang="en-US" dirty="0" smtClean="0"/>
              <a:t>select </a:t>
            </a:r>
            <a:r>
              <a:rPr lang="en-US" dirty="0"/>
              <a:t>the </a:t>
            </a:r>
            <a:r>
              <a:rPr lang="en-US" b="1" dirty="0"/>
              <a:t>Currency</a:t>
            </a:r>
            <a:r>
              <a:rPr lang="en-US" dirty="0"/>
              <a:t> option in the </a:t>
            </a:r>
            <a:r>
              <a:rPr lang="en-US" b="1" dirty="0"/>
              <a:t>Category</a:t>
            </a:r>
            <a:r>
              <a:rPr lang="en-US" dirty="0"/>
              <a:t> list </a:t>
            </a:r>
            <a:r>
              <a:rPr lang="en-US" dirty="0" smtClean="0"/>
              <a:t>box, the currency symbol in </a:t>
            </a:r>
            <a:r>
              <a:rPr lang="en-US" dirty="0"/>
              <a:t>the </a:t>
            </a:r>
            <a:r>
              <a:rPr lang="en-US" b="1" dirty="0"/>
              <a:t>Symbol</a:t>
            </a:r>
            <a:r>
              <a:rPr lang="en-US" dirty="0"/>
              <a:t> drop-down </a:t>
            </a:r>
            <a:r>
              <a:rPr lang="en-US" dirty="0" smtClean="0"/>
              <a:t>list, and then click the </a:t>
            </a:r>
            <a:r>
              <a:rPr lang="en-US" b="1" dirty="0" smtClean="0"/>
              <a:t>OK</a:t>
            </a:r>
            <a:r>
              <a:rPr lang="en-US" dirty="0" smtClean="0"/>
              <a:t> button in the </a:t>
            </a:r>
            <a:r>
              <a:rPr lang="en-US" b="1" dirty="0" smtClean="0"/>
              <a:t>Format</a:t>
            </a:r>
            <a:r>
              <a:rPr lang="en-US" dirty="0" smtClean="0"/>
              <a:t> </a:t>
            </a:r>
            <a:r>
              <a:rPr lang="en-US" b="1" dirty="0" smtClean="0"/>
              <a:t>Cells</a:t>
            </a:r>
            <a:r>
              <a:rPr lang="en-US" dirty="0" smtClean="0"/>
              <a:t> dialog box, as shown in the following figure:</a:t>
            </a:r>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10: Using Currency Symbols</a:t>
            </a:r>
            <a:endParaRPr lang="en-US" dirty="0">
              <a:solidFill>
                <a:schemeClr val="accent6">
                  <a:lumMod val="75000"/>
                </a:scheme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294321"/>
            <a:ext cx="3810000" cy="3411279"/>
          </a:xfrm>
          <a:prstGeom prst="rect">
            <a:avLst/>
          </a:prstGeom>
          <a:ln>
            <a:solidFill>
              <a:schemeClr val="tx1"/>
            </a:solidFill>
          </a:ln>
        </p:spPr>
      </p:pic>
    </p:spTree>
    <p:extLst>
      <p:ext uri="{BB962C8B-B14F-4D97-AF65-F5344CB8AC3E}">
        <p14:creationId xmlns:p14="http://schemas.microsoft.com/office/powerpoint/2010/main" val="39896585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smtClean="0"/>
          </a:p>
          <a:p>
            <a:endParaRPr lang="en-US" dirty="0"/>
          </a:p>
          <a:p>
            <a:endParaRPr lang="en-US" dirty="0" smtClean="0"/>
          </a:p>
          <a:p>
            <a:endParaRPr lang="en-US" dirty="0"/>
          </a:p>
          <a:p>
            <a:endParaRPr lang="en-US" dirty="0" smtClean="0"/>
          </a:p>
          <a:p>
            <a:pPr marL="3657600" lvl="8" indent="0">
              <a:buNone/>
            </a:pPr>
            <a:r>
              <a:rPr lang="en-US" dirty="0" smtClean="0"/>
              <a:t>                                         .</a:t>
            </a:r>
            <a:endParaRPr lang="en-US" dirty="0"/>
          </a:p>
          <a:p>
            <a:endParaRPr lang="en-US" dirty="0" smtClean="0"/>
          </a:p>
          <a:p>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10: Using Currency Symbols</a:t>
            </a:r>
            <a:endParaRPr lang="en-US" dirty="0">
              <a:solidFill>
                <a:schemeClr val="accent6">
                  <a:lumMod val="75000"/>
                </a:schemeClr>
              </a:solidFill>
            </a:endParaRPr>
          </a:p>
        </p:txBody>
      </p:sp>
      <p:sp>
        <p:nvSpPr>
          <p:cNvPr id="5" name="Content Placeholder 1"/>
          <p:cNvSpPr txBox="1">
            <a:spLocks/>
          </p:cNvSpPr>
          <p:nvPr/>
        </p:nvSpPr>
        <p:spPr>
          <a:xfrm>
            <a:off x="304800" y="1295400"/>
            <a:ext cx="8610600" cy="51511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a:buFont typeface="Wingdings" panose="05000000000000000000" pitchFamily="2" charset="2"/>
              <a:buChar char="Ø"/>
            </a:pPr>
            <a:r>
              <a:rPr lang="en-US" sz="2000" dirty="0"/>
              <a:t>Now, the currency number formatting is applied to </a:t>
            </a:r>
            <a:r>
              <a:rPr lang="en-US" sz="2000" dirty="0"/>
              <a:t>t</a:t>
            </a:r>
            <a:r>
              <a:rPr lang="en-US" sz="2000" dirty="0"/>
              <a:t>he selected cells or cell range, as shown in the following figure: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099" y="2057400"/>
            <a:ext cx="6209802" cy="3108960"/>
          </a:xfrm>
          <a:prstGeom prst="rect">
            <a:avLst/>
          </a:prstGeom>
          <a:ln>
            <a:solidFill>
              <a:schemeClr val="tx1"/>
            </a:solidFill>
          </a:ln>
        </p:spPr>
      </p:pic>
    </p:spTree>
    <p:extLst>
      <p:ext uri="{BB962C8B-B14F-4D97-AF65-F5344CB8AC3E}">
        <p14:creationId xmlns:p14="http://schemas.microsoft.com/office/powerpoint/2010/main" val="16488049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change </a:t>
            </a:r>
            <a:r>
              <a:rPr lang="en-US" dirty="0"/>
              <a:t>the </a:t>
            </a:r>
            <a:r>
              <a:rPr lang="en-US" dirty="0" smtClean="0"/>
              <a:t>font of the </a:t>
            </a:r>
            <a:r>
              <a:rPr lang="en-US" dirty="0" smtClean="0"/>
              <a:t>cell content, you need to first select </a:t>
            </a:r>
            <a:r>
              <a:rPr lang="en-US" dirty="0"/>
              <a:t>the cell or cell </a:t>
            </a:r>
            <a:r>
              <a:rPr lang="en-US" dirty="0" smtClean="0"/>
              <a:t>range and then specify the desired font in the </a:t>
            </a:r>
            <a:r>
              <a:rPr lang="en-US" b="1" dirty="0"/>
              <a:t>Font</a:t>
            </a:r>
            <a:r>
              <a:rPr lang="en-US" dirty="0"/>
              <a:t> combo </a:t>
            </a:r>
            <a:r>
              <a:rPr lang="en-US" dirty="0" smtClean="0"/>
              <a:t>box.</a:t>
            </a:r>
          </a:p>
          <a:p>
            <a:r>
              <a:rPr lang="en-US" dirty="0" smtClean="0"/>
              <a:t>To </a:t>
            </a:r>
            <a:r>
              <a:rPr lang="en-US" dirty="0"/>
              <a:t>change the font </a:t>
            </a:r>
            <a:r>
              <a:rPr lang="en-US" dirty="0" smtClean="0"/>
              <a:t>size of </a:t>
            </a:r>
            <a:r>
              <a:rPr lang="en-US" dirty="0"/>
              <a:t>the cell content, you need to first select the cell or cell range and then specify </a:t>
            </a:r>
            <a:r>
              <a:rPr lang="en-US" dirty="0" smtClean="0"/>
              <a:t>the </a:t>
            </a:r>
            <a:r>
              <a:rPr lang="en-US" dirty="0"/>
              <a:t>desired font </a:t>
            </a:r>
            <a:r>
              <a:rPr lang="en-US" dirty="0" smtClean="0"/>
              <a:t>size in </a:t>
            </a:r>
            <a:r>
              <a:rPr lang="en-US" dirty="0"/>
              <a:t>the </a:t>
            </a:r>
            <a:r>
              <a:rPr lang="en-US" b="1" dirty="0"/>
              <a:t>Font</a:t>
            </a:r>
            <a:r>
              <a:rPr lang="en-US" dirty="0"/>
              <a:t> </a:t>
            </a:r>
            <a:r>
              <a:rPr lang="en-US" b="1" dirty="0" smtClean="0"/>
              <a:t>Size</a:t>
            </a:r>
            <a:r>
              <a:rPr lang="en-US" dirty="0" smtClean="0"/>
              <a:t> combo </a:t>
            </a:r>
            <a:r>
              <a:rPr lang="en-US" dirty="0"/>
              <a:t>box</a:t>
            </a:r>
            <a:r>
              <a:rPr lang="en-US" dirty="0" smtClean="0"/>
              <a:t>.</a:t>
            </a:r>
          </a:p>
          <a:p>
            <a:r>
              <a:rPr lang="en-US" dirty="0" smtClean="0"/>
              <a:t>You </a:t>
            </a:r>
            <a:r>
              <a:rPr lang="en-US" dirty="0"/>
              <a:t>can also set the font</a:t>
            </a:r>
            <a:r>
              <a:rPr lang="en-US" dirty="0" smtClean="0"/>
              <a:t>, font </a:t>
            </a:r>
            <a:r>
              <a:rPr lang="en-US" dirty="0"/>
              <a:t>style and size </a:t>
            </a:r>
            <a:r>
              <a:rPr lang="en-US" dirty="0" smtClean="0"/>
              <a:t>using the </a:t>
            </a:r>
            <a:r>
              <a:rPr lang="en-US" b="1" dirty="0"/>
              <a:t>Format Cells </a:t>
            </a:r>
            <a:r>
              <a:rPr lang="en-US" dirty="0"/>
              <a:t>dialog </a:t>
            </a:r>
            <a:r>
              <a:rPr lang="en-US" dirty="0" smtClean="0"/>
              <a:t>box, as shown in the given figure.</a:t>
            </a:r>
            <a:endParaRPr lang="en-US" dirty="0"/>
          </a:p>
        </p:txBody>
      </p:sp>
      <p:sp>
        <p:nvSpPr>
          <p:cNvPr id="3" name="Title 2"/>
          <p:cNvSpPr>
            <a:spLocks noGrp="1"/>
          </p:cNvSpPr>
          <p:nvPr>
            <p:ph type="ctrTitle"/>
          </p:nvPr>
        </p:nvSpPr>
        <p:spPr/>
        <p:txBody>
          <a:bodyPr>
            <a:normAutofit fontScale="90000"/>
          </a:bodyPr>
          <a:lstStyle/>
          <a:p>
            <a:r>
              <a:rPr lang="en-US" dirty="0">
                <a:solidFill>
                  <a:srgbClr val="0082DA"/>
                </a:solidFill>
              </a:rPr>
              <a:t>Session 11: Formatting Cell Content – Font Style and Size</a:t>
            </a:r>
            <a:endParaRPr lang="en-US" dirty="0">
              <a:solidFill>
                <a:schemeClr val="accent6">
                  <a:lumMod val="75000"/>
                </a:schemeClr>
              </a:solidFill>
            </a:endParaRPr>
          </a:p>
        </p:txBody>
      </p:sp>
      <p:pic>
        <p:nvPicPr>
          <p:cNvPr id="6" name="Picture 5"/>
          <p:cNvPicPr>
            <a:picLocks noChangeAspect="1"/>
          </p:cNvPicPr>
          <p:nvPr/>
        </p:nvPicPr>
        <p:blipFill>
          <a:blip r:embed="rId2"/>
          <a:stretch>
            <a:fillRect/>
          </a:stretch>
        </p:blipFill>
        <p:spPr>
          <a:xfrm>
            <a:off x="4636994" y="3124200"/>
            <a:ext cx="3487487" cy="3128666"/>
          </a:xfrm>
          <a:prstGeom prst="rect">
            <a:avLst/>
          </a:prstGeom>
        </p:spPr>
      </p:pic>
      <p:sp>
        <p:nvSpPr>
          <p:cNvPr id="11" name="Content Placeholder 1"/>
          <p:cNvSpPr txBox="1">
            <a:spLocks/>
          </p:cNvSpPr>
          <p:nvPr/>
        </p:nvSpPr>
        <p:spPr>
          <a:xfrm>
            <a:off x="304800" y="3276600"/>
            <a:ext cx="4038600" cy="281940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You can access this dialog box by clicking the </a:t>
            </a:r>
            <a:r>
              <a:rPr lang="en-US" b="1" dirty="0" smtClean="0"/>
              <a:t>Dialog Box Launcher </a:t>
            </a:r>
            <a:r>
              <a:rPr lang="en-US" dirty="0" smtClean="0"/>
              <a:t>button in the </a:t>
            </a:r>
            <a:r>
              <a:rPr lang="en-US" b="1" dirty="0" smtClean="0"/>
              <a:t>Number</a:t>
            </a:r>
            <a:r>
              <a:rPr lang="en-US" dirty="0" smtClean="0"/>
              <a:t> group of the </a:t>
            </a:r>
            <a:r>
              <a:rPr lang="en-US" b="1" dirty="0" smtClean="0"/>
              <a:t>Home</a:t>
            </a:r>
            <a:r>
              <a:rPr lang="en-US" dirty="0" smtClean="0"/>
              <a:t> tab.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05370620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A spreadsheet application:</a:t>
            </a:r>
          </a:p>
          <a:p>
            <a:pPr lvl="1"/>
            <a:r>
              <a:rPr lang="en-US" dirty="0"/>
              <a:t>Allows organizing large amounts of numerical data by using rows </a:t>
            </a:r>
            <a:r>
              <a:rPr lang="en-US" dirty="0" smtClean="0"/>
              <a:t>and columns</a:t>
            </a:r>
            <a:r>
              <a:rPr lang="en-US" dirty="0"/>
              <a:t>.</a:t>
            </a:r>
          </a:p>
          <a:p>
            <a:pPr lvl="1"/>
            <a:r>
              <a:rPr lang="en-US" dirty="0"/>
              <a:t>Helps in performing complex calculations and manipulations.</a:t>
            </a:r>
          </a:p>
          <a:p>
            <a:pPr lvl="1"/>
            <a:r>
              <a:rPr lang="en-US" dirty="0"/>
              <a:t>Helps in presenting data in a graphical format.</a:t>
            </a:r>
          </a:p>
          <a:p>
            <a:pPr lvl="1"/>
            <a:r>
              <a:rPr lang="en-US" dirty="0"/>
              <a:t>Can handle non-numerical or textual data</a:t>
            </a:r>
            <a:r>
              <a:rPr lang="en-US" dirty="0" smtClean="0"/>
              <a:t>.</a:t>
            </a:r>
          </a:p>
          <a:p>
            <a:r>
              <a:rPr lang="en-US" dirty="0"/>
              <a:t>The various options and functions in Microsoft Excel help you to not only organize data easily but </a:t>
            </a:r>
            <a:r>
              <a:rPr lang="en-US" dirty="0" smtClean="0"/>
              <a:t>also perform </a:t>
            </a:r>
            <a:r>
              <a:rPr lang="en-US" dirty="0"/>
              <a:t>tasks such as creating a budget for a particular project, collating various information about </a:t>
            </a:r>
            <a:r>
              <a:rPr lang="en-US" dirty="0" smtClean="0"/>
              <a:t>a project </a:t>
            </a:r>
            <a:r>
              <a:rPr lang="en-US" dirty="0"/>
              <a:t>and using it for project planning or analyzing survey reports. </a:t>
            </a:r>
            <a:endParaRPr lang="en-US" dirty="0" smtClean="0"/>
          </a:p>
          <a:p>
            <a:r>
              <a:rPr lang="en-US" dirty="0" smtClean="0"/>
              <a:t>By using </a:t>
            </a:r>
            <a:r>
              <a:rPr lang="en-US" dirty="0"/>
              <a:t>Microsoft </a:t>
            </a:r>
            <a:r>
              <a:rPr lang="en-US" dirty="0" smtClean="0"/>
              <a:t>Excel, you </a:t>
            </a:r>
            <a:r>
              <a:rPr lang="en-US" dirty="0"/>
              <a:t>can create elaborate charts that summarize chunks of data in a concise and easily </a:t>
            </a:r>
            <a:r>
              <a:rPr lang="en-US" dirty="0" smtClean="0"/>
              <a:t>understandable format</a:t>
            </a:r>
            <a:r>
              <a:rPr lang="en-US" dirty="0"/>
              <a:t>. </a:t>
            </a:r>
            <a:endParaRPr lang="en-US" dirty="0" smtClean="0"/>
          </a:p>
        </p:txBody>
      </p:sp>
      <p:sp>
        <p:nvSpPr>
          <p:cNvPr id="6" name="Title 5"/>
          <p:cNvSpPr>
            <a:spLocks noGrp="1"/>
          </p:cNvSpPr>
          <p:nvPr>
            <p:ph type="ctrTitle"/>
          </p:nvPr>
        </p:nvSpPr>
        <p:spPr/>
        <p:txBody>
          <a:bodyPr>
            <a:normAutofit/>
          </a:bodyPr>
          <a:lstStyle/>
          <a:p>
            <a:r>
              <a:rPr lang="en-US" dirty="0">
                <a:solidFill>
                  <a:srgbClr val="0082DA"/>
                </a:solidFill>
              </a:rPr>
              <a:t>Session 1: Introduction to Spreadsheets</a:t>
            </a:r>
          </a:p>
        </p:txBody>
      </p:sp>
    </p:spTree>
    <p:extLst>
      <p:ext uri="{BB962C8B-B14F-4D97-AF65-F5344CB8AC3E}">
        <p14:creationId xmlns:p14="http://schemas.microsoft.com/office/powerpoint/2010/main" val="229827533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apply borders to a cell or cell range to distinguish them in the worksheet. </a:t>
            </a:r>
            <a:endParaRPr lang="en-US" dirty="0" smtClean="0"/>
          </a:p>
          <a:p>
            <a:r>
              <a:rPr lang="en-US" dirty="0" smtClean="0"/>
              <a:t>By </a:t>
            </a:r>
            <a:r>
              <a:rPr lang="en-US" dirty="0"/>
              <a:t>default, a </a:t>
            </a:r>
            <a:r>
              <a:rPr lang="en-US" dirty="0" smtClean="0"/>
              <a:t>black border </a:t>
            </a:r>
            <a:r>
              <a:rPr lang="en-US" dirty="0"/>
              <a:t>is applied in the worksheet. </a:t>
            </a:r>
            <a:endParaRPr lang="en-US" dirty="0" smtClean="0"/>
          </a:p>
          <a:p>
            <a:r>
              <a:rPr lang="en-US" dirty="0" smtClean="0"/>
              <a:t>You </a:t>
            </a:r>
            <a:r>
              <a:rPr lang="en-US" dirty="0"/>
              <a:t>can use the </a:t>
            </a:r>
            <a:r>
              <a:rPr lang="en-US" b="1" dirty="0"/>
              <a:t>Border</a:t>
            </a:r>
            <a:r>
              <a:rPr lang="en-US" dirty="0"/>
              <a:t> option in the </a:t>
            </a:r>
            <a:r>
              <a:rPr lang="en-US" b="1" dirty="0"/>
              <a:t>Font</a:t>
            </a:r>
            <a:r>
              <a:rPr lang="en-US" dirty="0"/>
              <a:t> group of the </a:t>
            </a:r>
            <a:r>
              <a:rPr lang="en-US" b="1" dirty="0"/>
              <a:t>Home</a:t>
            </a:r>
            <a:r>
              <a:rPr lang="en-US" dirty="0"/>
              <a:t> tab </a:t>
            </a:r>
            <a:r>
              <a:rPr lang="en-US" dirty="0" smtClean="0"/>
              <a:t>to apply </a:t>
            </a:r>
            <a:r>
              <a:rPr lang="en-US" dirty="0"/>
              <a:t>border around the </a:t>
            </a:r>
            <a:r>
              <a:rPr lang="en-US" dirty="0" smtClean="0"/>
              <a:t>cells, as shown in the following figure: </a:t>
            </a:r>
            <a:endParaRPr lang="en-US" dirty="0" smtClean="0"/>
          </a:p>
          <a:p>
            <a:pPr lvl="1"/>
            <a:endParaRPr lang="en-US" dirty="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12: Applying Border to Cells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124200"/>
            <a:ext cx="5638800" cy="3296272"/>
          </a:xfrm>
          <a:prstGeom prst="rect">
            <a:avLst/>
          </a:prstGeom>
        </p:spPr>
      </p:pic>
    </p:spTree>
    <p:extLst>
      <p:ext uri="{BB962C8B-B14F-4D97-AF65-F5344CB8AC3E}">
        <p14:creationId xmlns:p14="http://schemas.microsoft.com/office/powerpoint/2010/main" val="1794440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fill colour in a cell or range of cells to distinguish them in the workbook. </a:t>
            </a:r>
          </a:p>
          <a:p>
            <a:r>
              <a:rPr lang="en-US" dirty="0"/>
              <a:t>You can use the </a:t>
            </a:r>
            <a:r>
              <a:rPr lang="en-US" b="1" dirty="0"/>
              <a:t>Fill Color </a:t>
            </a:r>
            <a:r>
              <a:rPr lang="en-US" dirty="0"/>
              <a:t>option in the </a:t>
            </a:r>
            <a:r>
              <a:rPr lang="en-US" b="1" dirty="0"/>
              <a:t>Font</a:t>
            </a:r>
            <a:r>
              <a:rPr lang="en-US" dirty="0"/>
              <a:t> group of the </a:t>
            </a:r>
            <a:r>
              <a:rPr lang="en-US" b="1" dirty="0"/>
              <a:t>Home</a:t>
            </a:r>
            <a:r>
              <a:rPr lang="en-US" dirty="0"/>
              <a:t> tab to fill colour in a cell or range of </a:t>
            </a:r>
            <a:r>
              <a:rPr lang="en-US" dirty="0" smtClean="0"/>
              <a:t>cells, </a:t>
            </a:r>
            <a:r>
              <a:rPr lang="en-US" dirty="0"/>
              <a:t>as shown in the following figure: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13: Colouring Cells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9801" y="2743200"/>
            <a:ext cx="6644399" cy="3200400"/>
          </a:xfrm>
          <a:prstGeom prst="rect">
            <a:avLst/>
          </a:prstGeom>
        </p:spPr>
      </p:pic>
    </p:spTree>
    <p:extLst>
      <p:ext uri="{BB962C8B-B14F-4D97-AF65-F5344CB8AC3E}">
        <p14:creationId xmlns:p14="http://schemas.microsoft.com/office/powerpoint/2010/main" val="444644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You can check spelling mistakes in your worksheet using the </a:t>
            </a:r>
            <a:r>
              <a:rPr lang="en-US" b="1" dirty="0" smtClean="0"/>
              <a:t>Spelling</a:t>
            </a:r>
            <a:r>
              <a:rPr lang="en-US" dirty="0" smtClean="0"/>
              <a:t> </a:t>
            </a:r>
            <a:r>
              <a:rPr lang="en-US" dirty="0"/>
              <a:t>option </a:t>
            </a:r>
            <a:r>
              <a:rPr lang="en-US" dirty="0" smtClean="0"/>
              <a:t>provided in the </a:t>
            </a:r>
            <a:r>
              <a:rPr lang="en-US" b="1" dirty="0" smtClean="0"/>
              <a:t>Proofing</a:t>
            </a:r>
            <a:r>
              <a:rPr lang="en-US" dirty="0" smtClean="0"/>
              <a:t> group of the </a:t>
            </a:r>
            <a:r>
              <a:rPr lang="en-US" b="1" dirty="0"/>
              <a:t>Review</a:t>
            </a:r>
            <a:r>
              <a:rPr lang="en-US" dirty="0"/>
              <a:t> </a:t>
            </a:r>
            <a:r>
              <a:rPr lang="en-US" dirty="0" smtClean="0"/>
              <a:t>tab.</a:t>
            </a:r>
          </a:p>
          <a:p>
            <a:r>
              <a:rPr lang="en-US" dirty="0" smtClean="0"/>
              <a:t>Now</a:t>
            </a:r>
            <a:r>
              <a:rPr lang="en-US" dirty="0"/>
              <a:t>, select the correct spelling of the wrong word from the suggestions in the </a:t>
            </a:r>
            <a:r>
              <a:rPr lang="en-US" b="1" dirty="0"/>
              <a:t>Spelling: English (U.S.) </a:t>
            </a:r>
            <a:r>
              <a:rPr lang="en-US" dirty="0"/>
              <a:t>dialog </a:t>
            </a:r>
            <a:r>
              <a:rPr lang="en-US" dirty="0" smtClean="0"/>
              <a:t>box and then click </a:t>
            </a:r>
            <a:r>
              <a:rPr lang="en-US" dirty="0"/>
              <a:t>the </a:t>
            </a:r>
            <a:r>
              <a:rPr lang="en-US" b="1" dirty="0"/>
              <a:t>Change </a:t>
            </a:r>
            <a:r>
              <a:rPr lang="en-US" dirty="0"/>
              <a:t>button to replace the incorrect </a:t>
            </a:r>
            <a:r>
              <a:rPr lang="en-US" dirty="0" smtClean="0"/>
              <a:t>word, as shown in the following figure:</a:t>
            </a:r>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14: Performing Spell Check</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971799"/>
            <a:ext cx="4604658" cy="3017520"/>
          </a:xfrm>
          <a:prstGeom prst="rect">
            <a:avLst/>
          </a:prstGeom>
        </p:spPr>
      </p:pic>
    </p:spTree>
    <p:extLst>
      <p:ext uri="{BB962C8B-B14F-4D97-AF65-F5344CB8AC3E}">
        <p14:creationId xmlns:p14="http://schemas.microsoft.com/office/powerpoint/2010/main" val="349426439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410200"/>
          </a:xfrm>
        </p:spPr>
        <p:txBody>
          <a:bodyPr>
            <a:normAutofit/>
          </a:bodyPr>
          <a:lstStyle/>
          <a:p>
            <a:r>
              <a:rPr lang="en-US" dirty="0"/>
              <a:t>In </a:t>
            </a:r>
            <a:r>
              <a:rPr lang="en-US" dirty="0" smtClean="0"/>
              <a:t>Microsoft Excel </a:t>
            </a:r>
            <a:r>
              <a:rPr lang="en-US" dirty="0"/>
              <a:t>2010, you can create custom tabs and groups and rename or change the order of the </a:t>
            </a:r>
            <a:r>
              <a:rPr lang="en-US" dirty="0" smtClean="0"/>
              <a:t>built-in tabs </a:t>
            </a:r>
            <a:r>
              <a:rPr lang="en-US" dirty="0"/>
              <a:t>and groups. </a:t>
            </a:r>
            <a:endParaRPr lang="en-US" dirty="0" smtClean="0"/>
          </a:p>
          <a:p>
            <a:r>
              <a:rPr lang="en-US" dirty="0" smtClean="0"/>
              <a:t>You </a:t>
            </a:r>
            <a:r>
              <a:rPr lang="en-US" dirty="0"/>
              <a:t>can customize the interface by </a:t>
            </a:r>
            <a:r>
              <a:rPr lang="en-US" dirty="0" smtClean="0"/>
              <a:t>clicking the </a:t>
            </a:r>
            <a:r>
              <a:rPr lang="en-US" b="1" dirty="0"/>
              <a:t>Minimize the Ribbon </a:t>
            </a:r>
            <a:r>
              <a:rPr lang="en-US" dirty="0"/>
              <a:t>arrow </a:t>
            </a:r>
            <a:r>
              <a:rPr lang="en-US" dirty="0" smtClean="0"/>
              <a:t>button (    ) </a:t>
            </a:r>
            <a:r>
              <a:rPr lang="en-US" dirty="0"/>
              <a:t>provided at the upper right corner of the ribbon. </a:t>
            </a:r>
            <a:endParaRPr lang="en-US" dirty="0" smtClean="0"/>
          </a:p>
          <a:p>
            <a:r>
              <a:rPr lang="en-US" dirty="0" smtClean="0"/>
              <a:t>After </a:t>
            </a:r>
            <a:r>
              <a:rPr lang="en-US" dirty="0"/>
              <a:t>minimizing the ribbon, the interface of </a:t>
            </a:r>
            <a:r>
              <a:rPr lang="en-US" dirty="0" smtClean="0"/>
              <a:t>the workbook appears</a:t>
            </a:r>
            <a:r>
              <a:rPr lang="en-US" dirty="0" smtClean="0"/>
              <a:t>.</a:t>
            </a:r>
          </a:p>
          <a:p>
            <a:endParaRPr lang="en-US" dirty="0"/>
          </a:p>
          <a:p>
            <a:endParaRPr lang="en-US" dirty="0" smtClean="0"/>
          </a:p>
          <a:p>
            <a:endParaRPr lang="en-US" dirty="0"/>
          </a:p>
          <a:p>
            <a:endParaRPr lang="en-US" dirty="0" smtClean="0"/>
          </a:p>
          <a:p>
            <a:endParaRPr lang="en-US" dirty="0"/>
          </a:p>
          <a:p>
            <a:endParaRPr lang="en-US" sz="1050" dirty="0" smtClean="0"/>
          </a:p>
          <a:p>
            <a:endParaRPr lang="en-US" dirty="0"/>
          </a:p>
          <a:p>
            <a:endParaRPr lang="en-US" dirty="0" smtClean="0"/>
          </a:p>
          <a:p>
            <a:r>
              <a:rPr lang="en-US" dirty="0"/>
              <a:t>You can click the </a:t>
            </a:r>
            <a:r>
              <a:rPr lang="en-US" b="1" dirty="0"/>
              <a:t>Expand the Ribbon </a:t>
            </a:r>
            <a:r>
              <a:rPr lang="en-US" dirty="0"/>
              <a:t>button (   ) on the upper right corner of the workbook to bring back the Ribbon on the Interface.</a:t>
            </a:r>
          </a:p>
          <a:p>
            <a:endParaRPr lang="en-US" dirty="0"/>
          </a:p>
        </p:txBody>
      </p:sp>
      <p:sp>
        <p:nvSpPr>
          <p:cNvPr id="3" name="Title 2"/>
          <p:cNvSpPr>
            <a:spLocks noGrp="1"/>
          </p:cNvSpPr>
          <p:nvPr>
            <p:ph type="ctrTitle"/>
          </p:nvPr>
        </p:nvSpPr>
        <p:spPr/>
        <p:txBody>
          <a:bodyPr/>
          <a:lstStyle/>
          <a:p>
            <a:r>
              <a:rPr lang="en-US" dirty="0">
                <a:solidFill>
                  <a:srgbClr val="0082DA"/>
                </a:solidFill>
              </a:rPr>
              <a:t>Session 15: Customizing the Interface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371725"/>
            <a:ext cx="209550"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0"/>
            <a:ext cx="7162800" cy="243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5851121"/>
            <a:ext cx="182880" cy="1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8910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a:t>
            </a:r>
            <a:r>
              <a:rPr lang="en-US" dirty="0"/>
              <a:t>can also customize the interface of a </a:t>
            </a:r>
            <a:r>
              <a:rPr lang="en-US" dirty="0" smtClean="0"/>
              <a:t>workbook by </a:t>
            </a:r>
            <a:r>
              <a:rPr lang="en-US" dirty="0"/>
              <a:t>adding a button in the Quick Access Toolbar. </a:t>
            </a:r>
            <a:endParaRPr lang="en-US" dirty="0" smtClean="0"/>
          </a:p>
          <a:p>
            <a:pPr lvl="1"/>
            <a:endParaRPr lang="en-US" dirty="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pPr lvl="1"/>
            <a:endParaRPr lang="en-US" dirty="0" smtClean="0"/>
          </a:p>
          <a:p>
            <a:pPr lvl="1"/>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a:p>
            <a:pPr lvl="1"/>
            <a:endParaRPr lang="en-US" dirty="0"/>
          </a:p>
        </p:txBody>
      </p:sp>
      <p:sp>
        <p:nvSpPr>
          <p:cNvPr id="3" name="Title 2"/>
          <p:cNvSpPr>
            <a:spLocks noGrp="1"/>
          </p:cNvSpPr>
          <p:nvPr>
            <p:ph type="ctrTitle"/>
          </p:nvPr>
        </p:nvSpPr>
        <p:spPr/>
        <p:txBody>
          <a:bodyPr>
            <a:normAutofit/>
          </a:bodyPr>
          <a:lstStyle/>
          <a:p>
            <a:r>
              <a:rPr lang="en-US" dirty="0">
                <a:solidFill>
                  <a:srgbClr val="0082DA"/>
                </a:solidFill>
              </a:rPr>
              <a:t>Session 15: Customizing the Interface</a:t>
            </a:r>
          </a:p>
        </p:txBody>
      </p:sp>
      <p:sp>
        <p:nvSpPr>
          <p:cNvPr id="5" name="Content Placeholder 1"/>
          <p:cNvSpPr txBox="1">
            <a:spLocks/>
          </p:cNvSpPr>
          <p:nvPr/>
        </p:nvSpPr>
        <p:spPr>
          <a:xfrm>
            <a:off x="304800" y="2971800"/>
            <a:ext cx="3886200" cy="34747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037953"/>
            <a:ext cx="4114800" cy="195172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0900" y="4343400"/>
            <a:ext cx="4114800" cy="1951720"/>
          </a:xfrm>
          <a:prstGeom prst="rect">
            <a:avLst/>
          </a:prstGeom>
        </p:spPr>
      </p:pic>
      <p:sp>
        <p:nvSpPr>
          <p:cNvPr id="9" name="Content Placeholder 1"/>
          <p:cNvSpPr txBox="1">
            <a:spLocks/>
          </p:cNvSpPr>
          <p:nvPr/>
        </p:nvSpPr>
        <p:spPr>
          <a:xfrm>
            <a:off x="304800" y="1905000"/>
            <a:ext cx="41910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add a new button in the Quick Access Toolbar, you need to click the </a:t>
            </a:r>
            <a:r>
              <a:rPr lang="en-US" b="1" dirty="0" smtClean="0"/>
              <a:t>Customize Quick Access Toolbar </a:t>
            </a:r>
            <a:r>
              <a:rPr lang="en-US" dirty="0" smtClean="0"/>
              <a:t>button. Now, select the desired option whose button you want to add in Quick Access Toolbar, as shown in the given figure.</a:t>
            </a:r>
          </a:p>
          <a:p>
            <a:r>
              <a:rPr lang="en-US" dirty="0" smtClean="0"/>
              <a:t>The selected option gets added in the Quick Access Toolbar, as shown in the given figure.</a:t>
            </a:r>
          </a:p>
        </p:txBody>
      </p:sp>
    </p:spTree>
    <p:extLst>
      <p:ext uri="{BB962C8B-B14F-4D97-AF65-F5344CB8AC3E}">
        <p14:creationId xmlns:p14="http://schemas.microsoft.com/office/powerpoint/2010/main" val="38526089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In Microsoft Excel, you can delete one or more rows and columns at a </a:t>
            </a:r>
            <a:r>
              <a:rPr lang="en-US" dirty="0" smtClean="0"/>
              <a:t>time.</a:t>
            </a:r>
          </a:p>
        </p:txBody>
      </p:sp>
      <p:sp>
        <p:nvSpPr>
          <p:cNvPr id="3" name="Title 2"/>
          <p:cNvSpPr>
            <a:spLocks noGrp="1"/>
          </p:cNvSpPr>
          <p:nvPr>
            <p:ph type="ctrTitle"/>
          </p:nvPr>
        </p:nvSpPr>
        <p:spPr/>
        <p:txBody>
          <a:bodyPr/>
          <a:lstStyle/>
          <a:p>
            <a:r>
              <a:rPr lang="en-US" dirty="0">
                <a:solidFill>
                  <a:srgbClr val="0082DA"/>
                </a:solidFill>
              </a:rPr>
              <a:t>Session 16: Deleting – Columns and Rows</a:t>
            </a:r>
            <a:endParaRPr lang="en-US" dirty="0"/>
          </a:p>
        </p:txBody>
      </p:sp>
      <p:sp>
        <p:nvSpPr>
          <p:cNvPr id="4" name="Content Placeholder 1"/>
          <p:cNvSpPr txBox="1">
            <a:spLocks/>
          </p:cNvSpPr>
          <p:nvPr/>
        </p:nvSpPr>
        <p:spPr>
          <a:xfrm>
            <a:off x="304800" y="1600200"/>
            <a:ext cx="54102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delete a row(s) from a worksheet, you need to first select the row or rows that you want to delete and then click the down arrow of the </a:t>
            </a:r>
            <a:r>
              <a:rPr lang="en-US" b="1" dirty="0" smtClean="0"/>
              <a:t>Delete </a:t>
            </a:r>
            <a:r>
              <a:rPr lang="en-US" dirty="0" smtClean="0"/>
              <a:t>button under the </a:t>
            </a:r>
            <a:r>
              <a:rPr lang="en-US" b="1" dirty="0" smtClean="0"/>
              <a:t>Cells</a:t>
            </a:r>
            <a:r>
              <a:rPr lang="en-US" dirty="0" smtClean="0"/>
              <a:t> group of the </a:t>
            </a:r>
            <a:r>
              <a:rPr lang="en-US" b="1" dirty="0" smtClean="0"/>
              <a:t>Home</a:t>
            </a:r>
            <a:r>
              <a:rPr lang="en-US" dirty="0" smtClean="0"/>
              <a:t> tab.  Now, select the </a:t>
            </a:r>
            <a:r>
              <a:rPr lang="en-US" b="1" dirty="0" smtClean="0"/>
              <a:t>Delete Sheet Rows </a:t>
            </a:r>
            <a:r>
              <a:rPr lang="en-US" dirty="0" smtClean="0"/>
              <a:t>option from the drop-down list, as shown in the given figure.</a:t>
            </a:r>
          </a:p>
          <a:p>
            <a:endParaRPr lang="en-US" dirty="0" smtClean="0"/>
          </a:p>
          <a:p>
            <a:r>
              <a:rPr lang="en-US" dirty="0" smtClean="0"/>
              <a:t>To delete a column(s) from a worksheet, you need to first select the column or columns that you want to delete and then click the down arrow of the </a:t>
            </a:r>
            <a:r>
              <a:rPr lang="en-US" b="1" dirty="0" smtClean="0"/>
              <a:t>Delete </a:t>
            </a:r>
            <a:r>
              <a:rPr lang="en-US" dirty="0" smtClean="0"/>
              <a:t>button under the </a:t>
            </a:r>
            <a:r>
              <a:rPr lang="en-US" b="1" dirty="0" smtClean="0"/>
              <a:t>Cells</a:t>
            </a:r>
            <a:r>
              <a:rPr lang="en-US" dirty="0" smtClean="0"/>
              <a:t> group of the </a:t>
            </a:r>
            <a:r>
              <a:rPr lang="en-US" b="1" dirty="0" smtClean="0"/>
              <a:t>Home</a:t>
            </a:r>
            <a:r>
              <a:rPr lang="en-US" dirty="0" smtClean="0"/>
              <a:t> tab.  Now, select the </a:t>
            </a:r>
            <a:r>
              <a:rPr lang="en-US" b="1" dirty="0" smtClean="0"/>
              <a:t>Delete Sheet Rows </a:t>
            </a:r>
            <a:r>
              <a:rPr lang="en-US" dirty="0" smtClean="0"/>
              <a:t>option from the drop-down list, as shown in the given figure.</a:t>
            </a:r>
          </a:p>
          <a:p>
            <a:endParaRPr lang="en-US" dirty="0" smtClean="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73209" b="46652"/>
          <a:stretch/>
        </p:blipFill>
        <p:spPr>
          <a:xfrm>
            <a:off x="6119448" y="1752601"/>
            <a:ext cx="2377440" cy="181804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4603" t="450" b="41051"/>
          <a:stretch/>
        </p:blipFill>
        <p:spPr>
          <a:xfrm>
            <a:off x="6119448" y="4343400"/>
            <a:ext cx="2377440" cy="1931670"/>
          </a:xfrm>
          <a:prstGeom prst="rect">
            <a:avLst/>
          </a:prstGeom>
        </p:spPr>
      </p:pic>
    </p:spTree>
    <p:extLst>
      <p:ext uri="{BB962C8B-B14F-4D97-AF65-F5344CB8AC3E}">
        <p14:creationId xmlns:p14="http://schemas.microsoft.com/office/powerpoint/2010/main" val="17673484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Managing a worksheet generally includes </a:t>
            </a:r>
            <a:r>
              <a:rPr lang="en-US" dirty="0" smtClean="0"/>
              <a:t>the following tasks:</a:t>
            </a:r>
          </a:p>
          <a:p>
            <a:pPr lvl="1"/>
            <a:r>
              <a:rPr lang="en-US" dirty="0" smtClean="0"/>
              <a:t>Add </a:t>
            </a:r>
            <a:r>
              <a:rPr lang="en-US" dirty="0"/>
              <a:t>more worksheets</a:t>
            </a:r>
          </a:p>
          <a:p>
            <a:pPr lvl="1"/>
            <a:r>
              <a:rPr lang="en-US" dirty="0"/>
              <a:t>Rename worksheets</a:t>
            </a:r>
          </a:p>
          <a:p>
            <a:pPr lvl="1"/>
            <a:r>
              <a:rPr lang="en-US" dirty="0"/>
              <a:t>Hide and unhide worksheets</a:t>
            </a:r>
          </a:p>
          <a:p>
            <a:pPr lvl="1"/>
            <a:r>
              <a:rPr lang="en-US" dirty="0"/>
              <a:t>Delete the </a:t>
            </a:r>
            <a:r>
              <a:rPr lang="en-US" dirty="0" smtClean="0"/>
              <a:t>worksheets</a:t>
            </a:r>
            <a:endParaRPr lang="en-US" dirty="0"/>
          </a:p>
          <a:p>
            <a:r>
              <a:rPr lang="en-US" dirty="0" smtClean="0"/>
              <a:t>You can managing </a:t>
            </a:r>
            <a:r>
              <a:rPr lang="en-US" dirty="0"/>
              <a:t>worksheets </a:t>
            </a:r>
            <a:r>
              <a:rPr lang="en-US" dirty="0" smtClean="0"/>
              <a:t>by </a:t>
            </a:r>
            <a:r>
              <a:rPr lang="en-US" dirty="0"/>
              <a:t>using the Insert, Delete and Format buttons under the </a:t>
            </a:r>
            <a:r>
              <a:rPr lang="en-US" b="1" dirty="0" smtClean="0"/>
              <a:t>Cells</a:t>
            </a:r>
            <a:r>
              <a:rPr lang="en-US" dirty="0" smtClean="0"/>
              <a:t> group </a:t>
            </a:r>
            <a:r>
              <a:rPr lang="en-US" dirty="0"/>
              <a:t>of the </a:t>
            </a:r>
            <a:r>
              <a:rPr lang="en-US" b="1" dirty="0"/>
              <a:t>Home</a:t>
            </a:r>
            <a:r>
              <a:rPr lang="en-US" dirty="0"/>
              <a:t> </a:t>
            </a:r>
            <a:r>
              <a:rPr lang="en-US" dirty="0" smtClean="0"/>
              <a:t>tab.</a:t>
            </a:r>
          </a:p>
        </p:txBody>
      </p:sp>
      <p:sp>
        <p:nvSpPr>
          <p:cNvPr id="3" name="Title 2"/>
          <p:cNvSpPr>
            <a:spLocks noGrp="1"/>
          </p:cNvSpPr>
          <p:nvPr>
            <p:ph type="ctrTitle"/>
          </p:nvPr>
        </p:nvSpPr>
        <p:spPr/>
        <p:txBody>
          <a:bodyPr/>
          <a:lstStyle/>
          <a:p>
            <a:r>
              <a:rPr lang="en-US" dirty="0">
                <a:solidFill>
                  <a:srgbClr val="0082DA"/>
                </a:solidFill>
              </a:rPr>
              <a:t>Session 17: Managing Worksheets in a Workbook</a:t>
            </a:r>
          </a:p>
        </p:txBody>
      </p:sp>
    </p:spTree>
    <p:extLst>
      <p:ext uri="{BB962C8B-B14F-4D97-AF65-F5344CB8AC3E}">
        <p14:creationId xmlns:p14="http://schemas.microsoft.com/office/powerpoint/2010/main" val="305854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add a new worksheet in a workbook, you need to click the </a:t>
            </a:r>
            <a:r>
              <a:rPr lang="en-US" b="1" dirty="0"/>
              <a:t>Insert</a:t>
            </a:r>
            <a:r>
              <a:rPr lang="en-US" dirty="0"/>
              <a:t> button in the </a:t>
            </a:r>
            <a:r>
              <a:rPr lang="en-US" b="1" dirty="0"/>
              <a:t>Cells</a:t>
            </a:r>
            <a:r>
              <a:rPr lang="en-US" dirty="0"/>
              <a:t> group of the </a:t>
            </a:r>
            <a:r>
              <a:rPr lang="en-US" b="1" dirty="0"/>
              <a:t>Home</a:t>
            </a:r>
            <a:r>
              <a:rPr lang="en-US" dirty="0"/>
              <a:t> tab and then select the </a:t>
            </a:r>
            <a:r>
              <a:rPr lang="en-US" b="1" dirty="0"/>
              <a:t>Insert Sheet </a:t>
            </a:r>
            <a:r>
              <a:rPr lang="en-US" dirty="0"/>
              <a:t>option in the drop-down list, as shown in the following figure:</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Now, </a:t>
            </a:r>
            <a:r>
              <a:rPr lang="en-US" dirty="0"/>
              <a:t>new </a:t>
            </a:r>
            <a:r>
              <a:rPr lang="en-US" dirty="0" smtClean="0"/>
              <a:t>worksheet is </a:t>
            </a:r>
            <a:r>
              <a:rPr lang="en-US" dirty="0"/>
              <a:t>inserted before the currently active </a:t>
            </a:r>
            <a:r>
              <a:rPr lang="en-US" dirty="0" smtClean="0"/>
              <a:t>worksheet.</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Adding a New Worksheet</a:t>
            </a:r>
            <a:endParaRPr lang="en-US" sz="2800" dirty="0">
              <a:solidFill>
                <a:schemeClr val="accent6">
                  <a:lumMod val="75000"/>
                </a:schemeClr>
              </a:solidFill>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0968" b="29512"/>
          <a:stretch/>
        </p:blipFill>
        <p:spPr>
          <a:xfrm>
            <a:off x="3276600" y="2362200"/>
            <a:ext cx="2590800" cy="2015064"/>
          </a:xfrm>
          <a:prstGeom prst="rect">
            <a:avLst/>
          </a:prstGeom>
        </p:spPr>
      </p:pic>
    </p:spTree>
    <p:extLst>
      <p:ext uri="{BB962C8B-B14F-4D97-AF65-F5344CB8AC3E}">
        <p14:creationId xmlns:p14="http://schemas.microsoft.com/office/powerpoint/2010/main" val="37061590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t>
            </a:r>
            <a:r>
              <a:rPr lang="en-US" dirty="0" smtClean="0"/>
              <a:t>rename a worksheet, </a:t>
            </a:r>
            <a:r>
              <a:rPr lang="en-US" dirty="0"/>
              <a:t>you need to click the </a:t>
            </a:r>
            <a:r>
              <a:rPr lang="en-US" b="1" dirty="0" smtClean="0"/>
              <a:t>Format </a:t>
            </a:r>
            <a:r>
              <a:rPr lang="en-US" dirty="0" smtClean="0"/>
              <a:t>button </a:t>
            </a:r>
            <a:r>
              <a:rPr lang="en-US" dirty="0"/>
              <a:t>in the </a:t>
            </a:r>
            <a:r>
              <a:rPr lang="en-US" b="1" dirty="0"/>
              <a:t>Cells</a:t>
            </a:r>
            <a:r>
              <a:rPr lang="en-US" dirty="0"/>
              <a:t> group of the </a:t>
            </a:r>
            <a:r>
              <a:rPr lang="en-US" b="1" dirty="0"/>
              <a:t>Home</a:t>
            </a:r>
            <a:r>
              <a:rPr lang="en-US" dirty="0"/>
              <a:t> tab and then select the </a:t>
            </a:r>
            <a:r>
              <a:rPr lang="en-US" b="1" dirty="0" smtClean="0"/>
              <a:t>Rename Sheet </a:t>
            </a:r>
            <a:r>
              <a:rPr lang="en-US" dirty="0"/>
              <a:t>option in the drop-down list, as shown in the following figure: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Now, rename the worksheet according to your requirement.</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Renaming a Worksheet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369820"/>
            <a:ext cx="6827926" cy="3017520"/>
          </a:xfrm>
          <a:prstGeom prst="rect">
            <a:avLst/>
          </a:prstGeom>
        </p:spPr>
      </p:pic>
    </p:spTree>
    <p:extLst>
      <p:ext uri="{BB962C8B-B14F-4D97-AF65-F5344CB8AC3E}">
        <p14:creationId xmlns:p14="http://schemas.microsoft.com/office/powerpoint/2010/main" val="41603686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t>
            </a:r>
            <a:r>
              <a:rPr lang="en-US" dirty="0" smtClean="0"/>
              <a:t>delete a worksheet, </a:t>
            </a:r>
            <a:r>
              <a:rPr lang="en-US" dirty="0"/>
              <a:t>you need to click the </a:t>
            </a:r>
            <a:r>
              <a:rPr lang="en-US" b="1" dirty="0" smtClean="0"/>
              <a:t>Delete </a:t>
            </a:r>
            <a:r>
              <a:rPr lang="en-US" dirty="0" smtClean="0"/>
              <a:t>button </a:t>
            </a:r>
            <a:r>
              <a:rPr lang="en-US" dirty="0"/>
              <a:t>in the </a:t>
            </a:r>
            <a:r>
              <a:rPr lang="en-US" b="1" dirty="0"/>
              <a:t>Cells</a:t>
            </a:r>
            <a:r>
              <a:rPr lang="en-US" dirty="0"/>
              <a:t> group of the </a:t>
            </a:r>
            <a:r>
              <a:rPr lang="en-US" b="1" dirty="0"/>
              <a:t>Home</a:t>
            </a:r>
            <a:r>
              <a:rPr lang="en-US" dirty="0"/>
              <a:t> tab and then select the </a:t>
            </a:r>
            <a:r>
              <a:rPr lang="en-US" b="1" dirty="0" smtClean="0"/>
              <a:t>Delete Sheet </a:t>
            </a:r>
            <a:r>
              <a:rPr lang="en-US" dirty="0"/>
              <a:t>option in the drop-down list, as shown in the following figure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Now, the </a:t>
            </a:r>
            <a:r>
              <a:rPr lang="en-US" dirty="0"/>
              <a:t>selected </a:t>
            </a:r>
            <a:r>
              <a:rPr lang="en-US" dirty="0" smtClean="0"/>
              <a:t>worksheet </a:t>
            </a:r>
            <a:r>
              <a:rPr lang="en-US" dirty="0"/>
              <a:t>gets deleted from the </a:t>
            </a:r>
            <a:r>
              <a:rPr lang="en-US" dirty="0" smtClean="0"/>
              <a:t>workbook.</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Deleting a Worksheet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53951"/>
          <a:stretch/>
        </p:blipFill>
        <p:spPr>
          <a:xfrm>
            <a:off x="1207008" y="2362201"/>
            <a:ext cx="6729984" cy="2103120"/>
          </a:xfrm>
          <a:prstGeom prst="rect">
            <a:avLst/>
          </a:prstGeom>
        </p:spPr>
      </p:pic>
    </p:spTree>
    <p:extLst>
      <p:ext uri="{BB962C8B-B14F-4D97-AF65-F5344CB8AC3E}">
        <p14:creationId xmlns:p14="http://schemas.microsoft.com/office/powerpoint/2010/main" val="325790022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You can start Microsoft Excel 2010 application by </a:t>
            </a:r>
            <a:r>
              <a:rPr lang="en-US" dirty="0"/>
              <a:t>clicking the </a:t>
            </a:r>
            <a:r>
              <a:rPr lang="en-US" b="1" dirty="0"/>
              <a:t>Start</a:t>
            </a:r>
            <a:r>
              <a:rPr lang="en-US" dirty="0"/>
              <a:t> button on the Task bar and then selecting </a:t>
            </a:r>
            <a:r>
              <a:rPr lang="en-US" b="1" dirty="0"/>
              <a:t>All Programs </a:t>
            </a:r>
            <a:r>
              <a:rPr lang="en-US" b="1" dirty="0">
                <a:latin typeface="Cambria Math"/>
                <a:ea typeface="Cambria Math"/>
                <a:sym typeface="Wingdings" panose="05000000000000000000" pitchFamily="2" charset="2"/>
              </a:rPr>
              <a:t></a:t>
            </a:r>
            <a:r>
              <a:rPr lang="en-US" b="1" dirty="0">
                <a:latin typeface="Cambria Math"/>
                <a:ea typeface="Cambria Math"/>
              </a:rPr>
              <a:t> </a:t>
            </a:r>
            <a:r>
              <a:rPr lang="en-US" b="1" dirty="0"/>
              <a:t>Microsoft Office </a:t>
            </a:r>
            <a:r>
              <a:rPr lang="en-US" b="1" dirty="0">
                <a:latin typeface="Cambria Math"/>
                <a:ea typeface="Cambria Math"/>
                <a:sym typeface="Wingdings" panose="05000000000000000000" pitchFamily="2" charset="2"/>
              </a:rPr>
              <a:t> </a:t>
            </a:r>
            <a:r>
              <a:rPr lang="en-US" b="1" dirty="0"/>
              <a:t>Microsoft </a:t>
            </a:r>
            <a:r>
              <a:rPr lang="en-US" b="1" dirty="0" smtClean="0"/>
              <a:t>Excel2010 </a:t>
            </a:r>
            <a:r>
              <a:rPr lang="en-US" dirty="0"/>
              <a:t>in the </a:t>
            </a:r>
            <a:r>
              <a:rPr lang="en-US" b="1" dirty="0"/>
              <a:t>Start</a:t>
            </a:r>
            <a:r>
              <a:rPr lang="en-US" dirty="0"/>
              <a:t> menu, as shown in the </a:t>
            </a:r>
            <a:r>
              <a:rPr lang="en-US" dirty="0" smtClean="0"/>
              <a:t>following figure:</a:t>
            </a:r>
            <a:endParaRPr lang="en-US" dirty="0"/>
          </a:p>
          <a:p>
            <a:endParaRPr lang="en-US" b="1" dirty="0" smtClean="0"/>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Exploring the Microsoft Excel 2010 User Interface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286000"/>
            <a:ext cx="3124200" cy="4489142"/>
          </a:xfrm>
          <a:prstGeom prst="rect">
            <a:avLst/>
          </a:prstGeom>
        </p:spPr>
      </p:pic>
      <p:sp>
        <p:nvSpPr>
          <p:cNvPr id="5" name="Content Placeholder 1"/>
          <p:cNvSpPr txBox="1">
            <a:spLocks/>
          </p:cNvSpPr>
          <p:nvPr/>
        </p:nvSpPr>
        <p:spPr>
          <a:xfrm>
            <a:off x="295532" y="1956485"/>
            <a:ext cx="5219700" cy="4520515"/>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855676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610600" cy="5334000"/>
          </a:xfrm>
        </p:spPr>
        <p:txBody>
          <a:bodyPr>
            <a:normAutofit/>
          </a:bodyPr>
          <a:lstStyle/>
          <a:p>
            <a:r>
              <a:rPr lang="en-US" dirty="0" smtClean="0"/>
              <a:t>Microsoft </a:t>
            </a:r>
            <a:r>
              <a:rPr lang="en-US" dirty="0"/>
              <a:t>Excel allows you to hide a </a:t>
            </a:r>
            <a:r>
              <a:rPr lang="en-US" dirty="0" smtClean="0"/>
              <a:t>worksheet as </a:t>
            </a:r>
            <a:r>
              <a:rPr lang="en-US" dirty="0"/>
              <a:t>well as unhide the hidden worksheet, whenever you need to view its content. </a:t>
            </a:r>
          </a:p>
          <a:p>
            <a:r>
              <a:rPr lang="en-US" dirty="0"/>
              <a:t>To </a:t>
            </a:r>
            <a:r>
              <a:rPr lang="en-US" dirty="0" smtClean="0"/>
              <a:t>hide a </a:t>
            </a:r>
            <a:r>
              <a:rPr lang="en-US" dirty="0"/>
              <a:t>worksheet, you need to click the </a:t>
            </a:r>
            <a:r>
              <a:rPr lang="en-US" b="1" dirty="0" smtClean="0"/>
              <a:t>Format </a:t>
            </a:r>
            <a:r>
              <a:rPr lang="en-US" dirty="0" smtClean="0"/>
              <a:t>button </a:t>
            </a:r>
            <a:r>
              <a:rPr lang="en-US" dirty="0"/>
              <a:t>in the </a:t>
            </a:r>
            <a:r>
              <a:rPr lang="en-US" b="1" dirty="0"/>
              <a:t>Cells</a:t>
            </a:r>
            <a:r>
              <a:rPr lang="en-US" dirty="0"/>
              <a:t> group of the </a:t>
            </a:r>
            <a:r>
              <a:rPr lang="en-US" b="1" dirty="0"/>
              <a:t>Home</a:t>
            </a:r>
            <a:r>
              <a:rPr lang="en-US" dirty="0"/>
              <a:t> tab and then select the </a:t>
            </a:r>
            <a:r>
              <a:rPr lang="en-US" b="1" dirty="0" smtClean="0"/>
              <a:t>Hide &amp; Unhide </a:t>
            </a:r>
            <a:r>
              <a:rPr lang="en-US" b="1" dirty="0" smtClean="0">
                <a:sym typeface="Wingdings" panose="05000000000000000000" pitchFamily="2" charset="2"/>
              </a:rPr>
              <a:t> Hide Sheet </a:t>
            </a:r>
            <a:r>
              <a:rPr lang="en-US" dirty="0" smtClean="0"/>
              <a:t>option </a:t>
            </a:r>
            <a:r>
              <a:rPr lang="en-US" dirty="0"/>
              <a:t>in the drop-down </a:t>
            </a:r>
            <a:r>
              <a:rPr lang="en-US" dirty="0" smtClean="0"/>
              <a:t>list, as shown in the following figure:</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r>
              <a:rPr lang="en-US" dirty="0"/>
              <a:t>The selected worksheet gets hidden</a:t>
            </a:r>
            <a:r>
              <a:rPr lang="en-US" dirty="0" smtClean="0"/>
              <a:t>.</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Hiding or </a:t>
            </a:r>
            <a:r>
              <a:rPr lang="en-US" sz="2800" dirty="0">
                <a:solidFill>
                  <a:schemeClr val="accent6">
                    <a:lumMod val="75000"/>
                  </a:schemeClr>
                </a:solidFill>
              </a:rPr>
              <a:t>Unhiding</a:t>
            </a:r>
            <a:r>
              <a:rPr lang="en-US" sz="2800" dirty="0">
                <a:solidFill>
                  <a:schemeClr val="accent6">
                    <a:lumMod val="75000"/>
                  </a:schemeClr>
                </a:solidFill>
              </a:rPr>
              <a:t> a Worksheet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8939" y="2971799"/>
            <a:ext cx="6066123" cy="3108960"/>
          </a:xfrm>
          <a:prstGeom prst="rect">
            <a:avLst/>
          </a:prstGeom>
        </p:spPr>
      </p:pic>
    </p:spTree>
    <p:extLst>
      <p:ext uri="{BB962C8B-B14F-4D97-AF65-F5344CB8AC3E}">
        <p14:creationId xmlns:p14="http://schemas.microsoft.com/office/powerpoint/2010/main" val="4410710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a:t>
            </a:r>
            <a:r>
              <a:rPr lang="en-US" dirty="0" smtClean="0"/>
              <a:t>unhide </a:t>
            </a:r>
            <a:r>
              <a:rPr lang="en-US" dirty="0"/>
              <a:t>a worksheet, you need to click the </a:t>
            </a:r>
            <a:r>
              <a:rPr lang="en-US" b="1" dirty="0"/>
              <a:t>Format </a:t>
            </a:r>
            <a:r>
              <a:rPr lang="en-US" dirty="0"/>
              <a:t>button in the </a:t>
            </a:r>
            <a:r>
              <a:rPr lang="en-US" b="1" dirty="0"/>
              <a:t>Cells</a:t>
            </a:r>
            <a:r>
              <a:rPr lang="en-US" dirty="0"/>
              <a:t> group of the </a:t>
            </a:r>
            <a:r>
              <a:rPr lang="en-US" b="1" dirty="0"/>
              <a:t>Home</a:t>
            </a:r>
            <a:r>
              <a:rPr lang="en-US" dirty="0"/>
              <a:t> tab and then select the </a:t>
            </a:r>
            <a:r>
              <a:rPr lang="en-US" b="1" dirty="0"/>
              <a:t>Hide &amp; Unhide </a:t>
            </a:r>
            <a:r>
              <a:rPr lang="en-US" b="1" dirty="0">
                <a:sym typeface="Wingdings" panose="05000000000000000000" pitchFamily="2" charset="2"/>
              </a:rPr>
              <a:t> </a:t>
            </a:r>
            <a:r>
              <a:rPr lang="en-US" b="1" dirty="0" smtClean="0">
                <a:sym typeface="Wingdings" panose="05000000000000000000" pitchFamily="2" charset="2"/>
              </a:rPr>
              <a:t>Unhide </a:t>
            </a:r>
            <a:r>
              <a:rPr lang="en-US" b="1" dirty="0">
                <a:sym typeface="Wingdings" panose="05000000000000000000" pitchFamily="2" charset="2"/>
              </a:rPr>
              <a:t>Sheet </a:t>
            </a:r>
            <a:r>
              <a:rPr lang="en-US" dirty="0"/>
              <a:t>option in the drop-down list, as shown in the following figure</a:t>
            </a:r>
            <a:r>
              <a:rPr lang="en-US" dirty="0" smtClean="0"/>
              <a: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The </a:t>
            </a:r>
            <a:r>
              <a:rPr lang="en-US" dirty="0"/>
              <a:t>hidden worksheet gets </a:t>
            </a:r>
            <a:r>
              <a:rPr lang="en-US" dirty="0" smtClean="0"/>
              <a:t>displayed </a:t>
            </a:r>
            <a:r>
              <a:rPr lang="en-US" dirty="0"/>
              <a:t>in the Sheet tab.</a:t>
            </a:r>
          </a:p>
          <a:p>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Hiding or </a:t>
            </a:r>
            <a:r>
              <a:rPr lang="en-US" sz="2800" dirty="0">
                <a:solidFill>
                  <a:schemeClr val="accent6">
                    <a:lumMod val="75000"/>
                  </a:schemeClr>
                </a:solidFill>
              </a:rPr>
              <a:t>Unhiding</a:t>
            </a:r>
            <a:r>
              <a:rPr lang="en-US" sz="2800" dirty="0">
                <a:solidFill>
                  <a:schemeClr val="accent6">
                    <a:lumMod val="75000"/>
                  </a:schemeClr>
                </a:solidFill>
              </a:rPr>
              <a:t> a Worksheet</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649" r="685"/>
          <a:stretch/>
        </p:blipFill>
        <p:spPr>
          <a:xfrm>
            <a:off x="1494047" y="2362200"/>
            <a:ext cx="6155906" cy="2926080"/>
          </a:xfrm>
          <a:prstGeom prst="rect">
            <a:avLst/>
          </a:prstGeom>
        </p:spPr>
      </p:pic>
    </p:spTree>
    <p:extLst>
      <p:ext uri="{BB962C8B-B14F-4D97-AF65-F5344CB8AC3E}">
        <p14:creationId xmlns:p14="http://schemas.microsoft.com/office/powerpoint/2010/main" val="26087150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Printing allows you to create a hard copy of a worksheet. However, before you perform the printing operation, you first need to preview the worksheet by using the Print Preview </a:t>
            </a:r>
            <a:r>
              <a:rPr lang="en-US" dirty="0" smtClean="0"/>
              <a:t>feature.</a:t>
            </a:r>
          </a:p>
        </p:txBody>
      </p:sp>
      <p:sp>
        <p:nvSpPr>
          <p:cNvPr id="3" name="Title 2"/>
          <p:cNvSpPr>
            <a:spLocks noGrp="1"/>
          </p:cNvSpPr>
          <p:nvPr>
            <p:ph type="ctrTitle"/>
          </p:nvPr>
        </p:nvSpPr>
        <p:spPr/>
        <p:txBody>
          <a:bodyPr>
            <a:normAutofit/>
          </a:bodyPr>
          <a:lstStyle/>
          <a:p>
            <a:r>
              <a:rPr lang="en-US" dirty="0">
                <a:solidFill>
                  <a:srgbClr val="0082DA"/>
                </a:solidFill>
              </a:rPr>
              <a:t>Session 18: Printing a Worksheet</a:t>
            </a:r>
            <a:endParaRPr lang="en-US" dirty="0">
              <a:solidFill>
                <a:schemeClr val="accent6">
                  <a:lumMod val="75000"/>
                </a:schemeClr>
              </a:solidFill>
            </a:endParaRPr>
          </a:p>
        </p:txBody>
      </p:sp>
      <p:sp>
        <p:nvSpPr>
          <p:cNvPr id="5" name="Content Placeholder 1"/>
          <p:cNvSpPr txBox="1">
            <a:spLocks/>
          </p:cNvSpPr>
          <p:nvPr/>
        </p:nvSpPr>
        <p:spPr>
          <a:xfrm>
            <a:off x="304800" y="2980982"/>
            <a:ext cx="4267200" cy="477012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514600"/>
            <a:ext cx="4833253" cy="3191218"/>
          </a:xfrm>
          <a:prstGeom prst="rect">
            <a:avLst/>
          </a:prstGeom>
        </p:spPr>
      </p:pic>
      <p:sp>
        <p:nvSpPr>
          <p:cNvPr id="7" name="Content Placeholder 1"/>
          <p:cNvSpPr txBox="1">
            <a:spLocks/>
          </p:cNvSpPr>
          <p:nvPr/>
        </p:nvSpPr>
        <p:spPr>
          <a:xfrm>
            <a:off x="304800" y="2209800"/>
            <a:ext cx="3886200" cy="5166360"/>
          </a:xfrm>
          <a:prstGeom prst="rect">
            <a:avLst/>
          </a:prstGeom>
        </p:spPr>
        <p:txBody>
          <a:bodyPr vert="horz" lIns="91440" tIns="45720" rIns="91440" bIns="45720" rtlCol="0">
            <a:normAutofit/>
          </a:bodyPr>
          <a:lstStyle>
            <a:lvl1pPr marL="457200" indent="-457200" algn="l" defTabSz="914400" rtl="0" eaLnBrk="1" latinLnBrk="0" hangingPunct="1">
              <a:spcBef>
                <a:spcPts val="400"/>
              </a:spcBef>
              <a:buClr>
                <a:srgbClr val="0082DA"/>
              </a:buClr>
              <a:buFont typeface="Wingdings" panose="05000000000000000000" pitchFamily="2" charset="2"/>
              <a:buChar char="Ø"/>
              <a:defRPr sz="2000" kern="1200">
                <a:solidFill>
                  <a:schemeClr val="tx1"/>
                </a:solidFill>
                <a:latin typeface="+mn-lt"/>
                <a:ea typeface="+mn-ea"/>
                <a:cs typeface="+mn-cs"/>
              </a:defRPr>
            </a:lvl1pPr>
            <a:lvl2pPr marL="731520" indent="-274320" algn="l" defTabSz="914400" rtl="0" eaLnBrk="1" latinLnBrk="0" hangingPunct="1">
              <a:spcBef>
                <a:spcPts val="400"/>
              </a:spcBef>
              <a:buClr>
                <a:srgbClr val="0082DA"/>
              </a:buClr>
              <a:buFont typeface="Wingdings" panose="05000000000000000000" pitchFamily="2" charset="2"/>
              <a:buChar char="q"/>
              <a:defRPr sz="1700" kern="1200">
                <a:solidFill>
                  <a:schemeClr val="tx1"/>
                </a:solidFill>
                <a:latin typeface="+mn-lt"/>
                <a:ea typeface="+mn-ea"/>
                <a:cs typeface="+mn-cs"/>
              </a:defRPr>
            </a:lvl2pPr>
            <a:lvl3pPr marL="1143000" indent="-228600" algn="l" defTabSz="914400" rtl="0" eaLnBrk="1" latinLnBrk="0" hangingPunct="1">
              <a:spcBef>
                <a:spcPts val="400"/>
              </a:spcBef>
              <a:buClr>
                <a:srgbClr val="0082DA"/>
              </a:buClr>
              <a:buFont typeface="Wingdings" panose="05000000000000000000" pitchFamily="2" charset="2"/>
              <a:buChar char="§"/>
              <a:defRPr sz="15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To print a worksheet, you need to first click the </a:t>
            </a:r>
            <a:r>
              <a:rPr lang="en-US" b="1" dirty="0" smtClean="0"/>
              <a:t>File</a:t>
            </a:r>
            <a:r>
              <a:rPr lang="en-US" dirty="0" smtClean="0"/>
              <a:t> tab and then select the </a:t>
            </a:r>
            <a:r>
              <a:rPr lang="en-US" b="1" dirty="0" smtClean="0"/>
              <a:t>Print</a:t>
            </a:r>
            <a:r>
              <a:rPr lang="en-US" dirty="0" smtClean="0"/>
              <a:t> option in the Backstage view. </a:t>
            </a:r>
          </a:p>
          <a:p>
            <a:r>
              <a:rPr lang="en-US" dirty="0" smtClean="0"/>
              <a:t>Now, specify the number of copies of the worksheet that you want to print and click the </a:t>
            </a:r>
            <a:r>
              <a:rPr lang="en-US" b="1" dirty="0" smtClean="0"/>
              <a:t>Print </a:t>
            </a:r>
            <a:r>
              <a:rPr lang="en-US" dirty="0" smtClean="0"/>
              <a:t>button in the backstage view, as shown in the given figure.</a:t>
            </a:r>
          </a:p>
          <a:p>
            <a:r>
              <a:rPr lang="en-US" dirty="0" smtClean="0"/>
              <a:t>The specified number of copies of the selected worksheet is printed.</a:t>
            </a:r>
          </a:p>
          <a:p>
            <a:endParaRPr lang="en-US" dirty="0"/>
          </a:p>
        </p:txBody>
      </p:sp>
    </p:spTree>
    <p:extLst>
      <p:ext uri="{BB962C8B-B14F-4D97-AF65-F5344CB8AC3E}">
        <p14:creationId xmlns:p14="http://schemas.microsoft.com/office/powerpoint/2010/main" val="27078879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200" y="2971800"/>
            <a:ext cx="67056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kern="1200" dirty="0">
                <a:solidFill>
                  <a:srgbClr val="0082DA"/>
                </a:solidFill>
                <a:latin typeface="+mj-lt"/>
                <a:ea typeface="+mj-ea"/>
                <a:cs typeface="+mj-cs"/>
              </a:rPr>
              <a:t>Thank You</a:t>
            </a:r>
          </a:p>
        </p:txBody>
      </p:sp>
    </p:spTree>
    <p:extLst>
      <p:ext uri="{BB962C8B-B14F-4D97-AF65-F5344CB8AC3E}">
        <p14:creationId xmlns:p14="http://schemas.microsoft.com/office/powerpoint/2010/main" val="9931927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Microsoft Excel 2010 application window </a:t>
            </a:r>
            <a:r>
              <a:rPr lang="en-US" dirty="0" smtClean="0"/>
              <a:t>appears, as shown in the following figure:</a:t>
            </a:r>
            <a:endParaRPr lang="en-US" dirty="0"/>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Exploring the Microsoft Excel 2010 User Interface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288" y="1981200"/>
            <a:ext cx="6829425" cy="4488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252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110000"/>
              </a:lnSpc>
            </a:pPr>
            <a:r>
              <a:rPr lang="en-US" b="1" dirty="0" smtClean="0"/>
              <a:t>Workbook:</a:t>
            </a:r>
          </a:p>
          <a:p>
            <a:pPr lvl="1">
              <a:lnSpc>
                <a:spcPct val="110000"/>
              </a:lnSpc>
            </a:pPr>
            <a:r>
              <a:rPr lang="en-US" dirty="0" smtClean="0"/>
              <a:t>A workbook is a Microsoft Excel file in which you store data. </a:t>
            </a:r>
          </a:p>
          <a:p>
            <a:pPr lvl="1">
              <a:lnSpc>
                <a:spcPct val="110000"/>
              </a:lnSpc>
            </a:pPr>
            <a:r>
              <a:rPr lang="en-US" dirty="0" smtClean="0"/>
              <a:t>It is a collection of worksheets. </a:t>
            </a:r>
          </a:p>
          <a:p>
            <a:pPr lvl="1">
              <a:lnSpc>
                <a:spcPct val="110000"/>
              </a:lnSpc>
            </a:pPr>
            <a:r>
              <a:rPr lang="en-US" dirty="0" smtClean="0"/>
              <a:t>While a workbook can contain numerous worksheets, a new workbook contains only three worksheets, named Sheet1, Sheet2 and Sheet3, by default. </a:t>
            </a:r>
          </a:p>
          <a:p>
            <a:pPr>
              <a:lnSpc>
                <a:spcPct val="110000"/>
              </a:lnSpc>
            </a:pPr>
            <a:r>
              <a:rPr lang="en-US" b="1" dirty="0" smtClean="0"/>
              <a:t>Worksheet</a:t>
            </a:r>
            <a:r>
              <a:rPr lang="en-US" b="1" dirty="0" smtClean="0"/>
              <a:t>:</a:t>
            </a:r>
          </a:p>
          <a:p>
            <a:pPr lvl="1">
              <a:lnSpc>
                <a:spcPct val="110000"/>
              </a:lnSpc>
            </a:pPr>
            <a:r>
              <a:rPr lang="en-US" dirty="0" smtClean="0"/>
              <a:t>A </a:t>
            </a:r>
            <a:r>
              <a:rPr lang="en-US" dirty="0"/>
              <a:t>worksheet is a </a:t>
            </a:r>
            <a:r>
              <a:rPr lang="en-US" dirty="0" smtClean="0"/>
              <a:t>single sheet </a:t>
            </a:r>
            <a:r>
              <a:rPr lang="en-US" dirty="0"/>
              <a:t>which contains a number of cells formed by rows and columns. </a:t>
            </a:r>
            <a:endParaRPr lang="en-US" dirty="0" smtClean="0"/>
          </a:p>
          <a:p>
            <a:pPr lvl="1">
              <a:lnSpc>
                <a:spcPct val="110000"/>
              </a:lnSpc>
            </a:pPr>
            <a:r>
              <a:rPr lang="en-US" dirty="0" smtClean="0"/>
              <a:t>Worksheets </a:t>
            </a:r>
            <a:r>
              <a:rPr lang="en-US" dirty="0"/>
              <a:t>can be referred to </a:t>
            </a:r>
            <a:r>
              <a:rPr lang="en-US" dirty="0" smtClean="0"/>
              <a:t>as the </a:t>
            </a:r>
            <a:r>
              <a:rPr lang="en-US" dirty="0"/>
              <a:t>pages of a workbook, with each page containing related information. </a:t>
            </a:r>
            <a:endParaRPr lang="en-US" dirty="0" smtClean="0"/>
          </a:p>
          <a:p>
            <a:pPr lvl="1">
              <a:lnSpc>
                <a:spcPct val="110000"/>
              </a:lnSpc>
            </a:pPr>
            <a:r>
              <a:rPr lang="en-US" dirty="0" smtClean="0"/>
              <a:t>A </a:t>
            </a:r>
            <a:r>
              <a:rPr lang="en-US" dirty="0"/>
              <a:t>user can enter, modify </a:t>
            </a:r>
            <a:r>
              <a:rPr lang="en-US" dirty="0" smtClean="0"/>
              <a:t>and manipulate </a:t>
            </a:r>
            <a:r>
              <a:rPr lang="en-US" dirty="0"/>
              <a:t>the data in a worksheet. </a:t>
            </a:r>
            <a:endParaRPr lang="en-US" dirty="0" smtClean="0"/>
          </a:p>
          <a:p>
            <a:pPr lvl="1">
              <a:lnSpc>
                <a:spcPct val="110000"/>
              </a:lnSpc>
            </a:pPr>
            <a:r>
              <a:rPr lang="en-US" dirty="0" smtClean="0"/>
              <a:t>There </a:t>
            </a:r>
            <a:r>
              <a:rPr lang="en-US" dirty="0"/>
              <a:t>must be at least one worksheet in a workbook.</a:t>
            </a:r>
          </a:p>
        </p:txBody>
      </p:sp>
      <p:sp>
        <p:nvSpPr>
          <p:cNvPr id="3" name="Title 2"/>
          <p:cNvSpPr>
            <a:spLocks noGrp="1"/>
          </p:cNvSpPr>
          <p:nvPr>
            <p:ph type="ctrTitle"/>
          </p:nvPr>
        </p:nvSpPr>
        <p:spPr/>
        <p:txBody>
          <a:bodyPr>
            <a:normAutofit/>
          </a:bodyPr>
          <a:lstStyle/>
          <a:p>
            <a:r>
              <a:rPr lang="en-US" sz="2800" dirty="0">
                <a:solidFill>
                  <a:schemeClr val="accent6">
                    <a:lumMod val="75000"/>
                  </a:schemeClr>
                </a:solidFill>
              </a:rPr>
              <a:t>Understanding Workbooks and Worksheets</a:t>
            </a:r>
          </a:p>
        </p:txBody>
      </p:sp>
    </p:spTree>
    <p:extLst>
      <p:ext uri="{BB962C8B-B14F-4D97-AF65-F5344CB8AC3E}">
        <p14:creationId xmlns:p14="http://schemas.microsoft.com/office/powerpoint/2010/main" val="33901396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You </a:t>
            </a:r>
            <a:r>
              <a:rPr lang="en-US" dirty="0"/>
              <a:t>can open a new workbook </a:t>
            </a:r>
            <a:r>
              <a:rPr lang="en-US" dirty="0" smtClean="0"/>
              <a:t>by clickin</a:t>
            </a:r>
            <a:r>
              <a:rPr lang="en-US" dirty="0" smtClean="0"/>
              <a:t>g the </a:t>
            </a:r>
            <a:r>
              <a:rPr lang="en-US" b="1" dirty="0"/>
              <a:t>File </a:t>
            </a:r>
            <a:r>
              <a:rPr lang="en-US" dirty="0" smtClean="0"/>
              <a:t>tab and then select the </a:t>
            </a:r>
            <a:r>
              <a:rPr lang="en-US" b="1" dirty="0" smtClean="0"/>
              <a:t>New </a:t>
            </a:r>
            <a:r>
              <a:rPr lang="en-US" dirty="0"/>
              <a:t>option </a:t>
            </a:r>
            <a:r>
              <a:rPr lang="en-US" dirty="0" smtClean="0"/>
              <a:t>in the Backstage </a:t>
            </a:r>
            <a:r>
              <a:rPr lang="en-US" dirty="0"/>
              <a:t>view</a:t>
            </a:r>
            <a:r>
              <a:rPr lang="en-US" dirty="0" smtClean="0"/>
              <a:t>.</a:t>
            </a:r>
          </a:p>
          <a:p>
            <a:r>
              <a:rPr lang="en-US" dirty="0" smtClean="0"/>
              <a:t>Now, select the </a:t>
            </a:r>
            <a:r>
              <a:rPr lang="en-US" b="1" dirty="0" smtClean="0"/>
              <a:t>Blank </a:t>
            </a:r>
            <a:r>
              <a:rPr lang="en-US" b="1" dirty="0"/>
              <a:t>workbook </a:t>
            </a:r>
            <a:r>
              <a:rPr lang="en-US" dirty="0"/>
              <a:t>template </a:t>
            </a:r>
            <a:r>
              <a:rPr lang="en-US" dirty="0" smtClean="0"/>
              <a:t>under the </a:t>
            </a:r>
            <a:r>
              <a:rPr lang="en-US" b="1" dirty="0" smtClean="0"/>
              <a:t>Available Template </a:t>
            </a:r>
            <a:r>
              <a:rPr lang="en-US" dirty="0" smtClean="0"/>
              <a:t>category and the click the </a:t>
            </a:r>
            <a:r>
              <a:rPr lang="en-US" b="1" dirty="0" smtClean="0"/>
              <a:t>Create</a:t>
            </a:r>
            <a:r>
              <a:rPr lang="en-US" dirty="0" smtClean="0"/>
              <a:t> button, as shown in the following figure:</a:t>
            </a:r>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3600" dirty="0"/>
          </a:p>
          <a:p>
            <a:endParaRPr lang="en-US" dirty="0" smtClean="0"/>
          </a:p>
          <a:p>
            <a:endParaRPr lang="en-US" dirty="0"/>
          </a:p>
          <a:p>
            <a:r>
              <a:rPr lang="en-US" dirty="0" smtClean="0"/>
              <a:t>A </a:t>
            </a:r>
            <a:r>
              <a:rPr lang="en-US" dirty="0"/>
              <a:t>new workbook </a:t>
            </a:r>
            <a:r>
              <a:rPr lang="en-US" dirty="0" smtClean="0"/>
              <a:t>gets opened.</a:t>
            </a:r>
            <a:endParaRPr lang="en-US" dirty="0"/>
          </a:p>
        </p:txBody>
      </p:sp>
      <p:sp>
        <p:nvSpPr>
          <p:cNvPr id="3" name="Title 2"/>
          <p:cNvSpPr>
            <a:spLocks noGrp="1"/>
          </p:cNvSpPr>
          <p:nvPr>
            <p:ph type="ctrTitle"/>
          </p:nvPr>
        </p:nvSpPr>
        <p:spPr/>
        <p:txBody>
          <a:bodyPr/>
          <a:lstStyle/>
          <a:p>
            <a:r>
              <a:rPr lang="en-US" dirty="0">
                <a:solidFill>
                  <a:srgbClr val="0082DA"/>
                </a:solidFill>
              </a:rPr>
              <a:t>Session 2: Opening, Saving and Closing Spreadsheet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445" y="2590801"/>
            <a:ext cx="4541110" cy="3186744"/>
          </a:xfrm>
          <a:prstGeom prst="rect">
            <a:avLst/>
          </a:prstGeom>
          <a:ln>
            <a:solidFill>
              <a:schemeClr val="tx1"/>
            </a:solidFill>
          </a:ln>
        </p:spPr>
      </p:pic>
    </p:spTree>
    <p:extLst>
      <p:ext uri="{BB962C8B-B14F-4D97-AF65-F5344CB8AC3E}">
        <p14:creationId xmlns:p14="http://schemas.microsoft.com/office/powerpoint/2010/main" val="25713836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a:t>
            </a:r>
            <a:r>
              <a:rPr lang="en-US" dirty="0"/>
              <a:t>default, a workbook is saved in the </a:t>
            </a:r>
            <a:r>
              <a:rPr lang="en-US" b="1" dirty="0"/>
              <a:t>.</a:t>
            </a:r>
            <a:r>
              <a:rPr lang="en-US" b="1" dirty="0"/>
              <a:t>xlsx</a:t>
            </a:r>
            <a:r>
              <a:rPr lang="en-US" b="1" dirty="0"/>
              <a:t> </a:t>
            </a:r>
            <a:r>
              <a:rPr lang="en-US" dirty="0"/>
              <a:t>file extension.</a:t>
            </a:r>
          </a:p>
          <a:p>
            <a:r>
              <a:rPr lang="en-US" dirty="0" smtClean="0"/>
              <a:t>You can saving </a:t>
            </a:r>
            <a:r>
              <a:rPr lang="en-US" dirty="0"/>
              <a:t>a </a:t>
            </a:r>
            <a:r>
              <a:rPr lang="en-US" dirty="0" smtClean="0"/>
              <a:t>workbook </a:t>
            </a:r>
            <a:r>
              <a:rPr lang="en-US" dirty="0"/>
              <a:t>by specifying the location where you want to save your </a:t>
            </a:r>
            <a:r>
              <a:rPr lang="en-US" dirty="0" smtClean="0"/>
              <a:t>workbook, </a:t>
            </a:r>
            <a:r>
              <a:rPr lang="en-US" dirty="0"/>
              <a:t>the name of the </a:t>
            </a:r>
            <a:r>
              <a:rPr lang="en-US" dirty="0" smtClean="0"/>
              <a:t>workbook, </a:t>
            </a:r>
            <a:r>
              <a:rPr lang="en-US" dirty="0"/>
              <a:t>the format in which you want to save your </a:t>
            </a:r>
            <a:r>
              <a:rPr lang="en-US" dirty="0" smtClean="0"/>
              <a:t>workbook, </a:t>
            </a:r>
            <a:r>
              <a:rPr lang="en-US" dirty="0"/>
              <a:t>and then click the </a:t>
            </a:r>
            <a:r>
              <a:rPr lang="en-US" b="1" dirty="0"/>
              <a:t>Save </a:t>
            </a:r>
            <a:r>
              <a:rPr lang="en-US" dirty="0"/>
              <a:t>button in the </a:t>
            </a:r>
            <a:r>
              <a:rPr lang="en-US" b="1" dirty="0"/>
              <a:t>Save as </a:t>
            </a:r>
            <a:r>
              <a:rPr lang="en-US" dirty="0"/>
              <a:t>dialog box, as shown in the following figure:</a:t>
            </a:r>
          </a:p>
          <a:p>
            <a:endParaRPr lang="en-US" dirty="0"/>
          </a:p>
          <a:p>
            <a:endParaRPr lang="en-US" dirty="0"/>
          </a:p>
          <a:p>
            <a:endParaRPr lang="en-US" dirty="0"/>
          </a:p>
          <a:p>
            <a:endParaRPr lang="en-US" dirty="0"/>
          </a:p>
          <a:p>
            <a:endParaRPr lang="en-US" dirty="0"/>
          </a:p>
          <a:p>
            <a:endParaRPr lang="en-US" dirty="0"/>
          </a:p>
          <a:p>
            <a:endParaRPr lang="en-US" dirty="0"/>
          </a:p>
          <a:p>
            <a:endParaRPr lang="en-US" sz="1400" dirty="0"/>
          </a:p>
          <a:p>
            <a:r>
              <a:rPr lang="en-US" dirty="0"/>
              <a:t>You can access this dialog box by clicking the </a:t>
            </a:r>
            <a:r>
              <a:rPr lang="en-US" b="1" dirty="0"/>
              <a:t>File </a:t>
            </a:r>
            <a:r>
              <a:rPr lang="en-US" dirty="0"/>
              <a:t>tab </a:t>
            </a:r>
            <a:r>
              <a:rPr lang="en-US" dirty="0">
                <a:latin typeface="Cambria Math"/>
                <a:ea typeface="Cambria Math"/>
              </a:rPr>
              <a:t>and then selecting the  </a:t>
            </a:r>
            <a:r>
              <a:rPr lang="en-US" b="1" dirty="0"/>
              <a:t>Save As </a:t>
            </a:r>
            <a:r>
              <a:rPr lang="en-US" dirty="0"/>
              <a:t>option from the </a:t>
            </a:r>
            <a:r>
              <a:rPr lang="en-US" b="1" dirty="0"/>
              <a:t>Backstage </a:t>
            </a:r>
            <a:r>
              <a:rPr lang="en-US" dirty="0"/>
              <a:t>view.</a:t>
            </a:r>
            <a:endParaRPr lang="en-US" dirty="0" smtClean="0"/>
          </a:p>
          <a:p>
            <a:pPr lvl="1"/>
            <a:endParaRPr lang="en-US" dirty="0" smtClean="0"/>
          </a:p>
          <a:p>
            <a:endParaRPr lang="en-US" dirty="0" smtClean="0"/>
          </a:p>
          <a:p>
            <a:endParaRPr lang="en-US" dirty="0" smtClean="0"/>
          </a:p>
          <a:p>
            <a:endParaRPr lang="en-US" dirty="0" smtClean="0"/>
          </a:p>
          <a:p>
            <a:pPr marL="0" indent="0">
              <a:buNone/>
            </a:pPr>
            <a:endParaRPr lang="en-US" dirty="0"/>
          </a:p>
        </p:txBody>
      </p:sp>
      <p:sp>
        <p:nvSpPr>
          <p:cNvPr id="3" name="Title 2"/>
          <p:cNvSpPr>
            <a:spLocks noGrp="1"/>
          </p:cNvSpPr>
          <p:nvPr>
            <p:ph type="ctrTitle"/>
          </p:nvPr>
        </p:nvSpPr>
        <p:spPr/>
        <p:txBody>
          <a:bodyPr/>
          <a:lstStyle/>
          <a:p>
            <a:r>
              <a:rPr lang="en-US" dirty="0">
                <a:solidFill>
                  <a:srgbClr val="0082DA"/>
                </a:solidFill>
              </a:rPr>
              <a:t>Session 2: Opening, Saving and Closing Spreadsheet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1" y="2971800"/>
            <a:ext cx="3359245" cy="2651760"/>
          </a:xfrm>
          <a:prstGeom prst="rect">
            <a:avLst/>
          </a:prstGeom>
          <a:ln>
            <a:solidFill>
              <a:schemeClr val="tx1"/>
            </a:solidFill>
          </a:ln>
        </p:spPr>
      </p:pic>
    </p:spTree>
    <p:extLst>
      <p:ext uri="{BB962C8B-B14F-4D97-AF65-F5344CB8AC3E}">
        <p14:creationId xmlns:p14="http://schemas.microsoft.com/office/powerpoint/2010/main" val="2869894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Spreadsheet (Basic)&amp;quot;&quot;/&gt;&lt;property id=&quot;20307&quot; value=&quot;256&quot;/&gt;&lt;/object&gt;&lt;object type=&quot;3&quot; unique_id=&quot;10004&quot;&gt;&lt;property id=&quot;20148&quot; value=&quot;5&quot;/&gt;&lt;property id=&quot;20300&quot; value=&quot;Slide 2 - &amp;quot;Learning Objectives&amp;quot;&quot;/&gt;&lt;property id=&quot;20307&quot; value=&quot;257&quot;/&gt;&lt;/object&gt;&lt;object type=&quot;3&quot; unique_id=&quot;16608&quot;&gt;&lt;property id=&quot;20148&quot; value=&quot;5&quot;/&gt;&lt;property id=&quot;20300&quot; value=&quot;Slide 3 - &amp;quot;Introduction&amp;quot;&quot;/&gt;&lt;property id=&quot;20307&quot; value=&quot;334&quot;/&gt;&lt;/object&gt;&lt;object type=&quot;3&quot; unique_id=&quot;34180&quot;&gt;&lt;property id=&quot;20148&quot; value=&quot;5&quot;/&gt;&lt;property id=&quot;20300&quot; value=&quot;Slide 4 - &amp;quot;Session 1: Introduction to Spreadsheets&amp;quot;&quot;/&gt;&lt;property id=&quot;20307&quot; value=&quot;380&quot;/&gt;&lt;/object&gt;&lt;object type=&quot;3&quot; unique_id=&quot;34181&quot;&gt;&lt;property id=&quot;20148&quot; value=&quot;5&quot;/&gt;&lt;property id=&quot;20300&quot; value=&quot;Slide 5 - &amp;quot;Exploring the Microsoft Excel 2010 User Interface&amp;quot;&quot;/&gt;&lt;property id=&quot;20307&quot; value=&quot;412&quot;/&gt;&lt;/object&gt;&lt;object type=&quot;3&quot; unique_id=&quot;34182&quot;&gt;&lt;property id=&quot;20148&quot; value=&quot;5&quot;/&gt;&lt;property id=&quot;20300&quot; value=&quot;Slide 6 - &amp;quot;Exploring the Microsoft Excel 2010 User Interface&amp;quot;&quot;/&gt;&lt;property id=&quot;20307&quot; value=&quot;504&quot;/&gt;&lt;/object&gt;&lt;object type=&quot;3&quot; unique_id=&quot;34185&quot;&gt;&lt;property id=&quot;20148&quot; value=&quot;5&quot;/&gt;&lt;property id=&quot;20300&quot; value=&quot;Slide 7 - &amp;quot;Understanding Workbooks and Worksheets&amp;quot;&quot;/&gt;&lt;property id=&quot;20307&quot; value=&quot;506&quot;/&gt;&lt;/object&gt;&lt;object type=&quot;3&quot; unique_id=&quot;34186&quot;&gt;&lt;property id=&quot;20148&quot; value=&quot;5&quot;/&gt;&lt;property id=&quot;20300&quot; value=&quot;Slide 8 - &amp;quot;Session 2: Opening, Saving and Closing Spreadsheet&amp;quot;&quot;/&gt;&lt;property id=&quot;20307&quot; value=&quot;508&quot;/&gt;&lt;/object&gt;&lt;object type=&quot;3&quot; unique_id=&quot;34187&quot;&gt;&lt;property id=&quot;20148&quot; value=&quot;5&quot;/&gt;&lt;property id=&quot;20300&quot; value=&quot;Slide 9 - &amp;quot;Session 2: Opening, Saving and Closing Spreadsheet&amp;quot;&quot;/&gt;&lt;property id=&quot;20307&quot; value=&quot;507&quot;/&gt;&lt;/object&gt;&lt;object type=&quot;3&quot; unique_id=&quot;34188&quot;&gt;&lt;property id=&quot;20148&quot; value=&quot;5&quot;/&gt;&lt;property id=&quot;20300&quot; value=&quot;Slide 10 - &amp;quot;Session 2: Opening, Saving and Closing Spreadsheet&amp;quot;&quot;/&gt;&lt;property id=&quot;20307&quot; value=&quot;509&quot;/&gt;&lt;/object&gt;&lt;object type=&quot;3&quot; unique_id=&quot;34189&quot;&gt;&lt;property id=&quot;20148&quot; value=&quot;5&quot;/&gt;&lt;property id=&quot;20300&quot; value=&quot;Slide 11 - &amp;quot;Quitting Microsoft Excel&amp;quot;&quot;/&gt;&lt;property id=&quot;20307&quot; value=&quot;510&quot;/&gt;&lt;/object&gt;&lt;object type=&quot;3&quot; unique_id=&quot;34190&quot;&gt;&lt;property id=&quot;20148&quot; value=&quot;5&quot;/&gt;&lt;property id=&quot;20300&quot; value=&quot;Slide 12 - &amp;quot;Opening an Already Existing Workbook&amp;quot;&quot;/&gt;&lt;property id=&quot;20307&quot; value=&quot;512&quot;/&gt;&lt;/object&gt;&lt;object type=&quot;3&quot; unique_id=&quot;34191&quot;&gt;&lt;property id=&quot;20148&quot; value=&quot;5&quot;/&gt;&lt;property id=&quot;20300&quot; value=&quot;Slide 13 - &amp;quot;Session 3: Entering Data in a Spreadsheet&amp;quot;&quot;/&gt;&lt;property id=&quot;20307&quot; value=&quot;513&quot;/&gt;&lt;/object&gt;&lt;object type=&quot;3&quot; unique_id=&quot;34192&quot;&gt;&lt;property id=&quot;20148&quot; value=&quot;5&quot;/&gt;&lt;property id=&quot;20300&quot; value=&quot;Slide 14 - &amp;quot;Session 3: Entering Data in a Spreadsheet&amp;quot;&quot;/&gt;&lt;property id=&quot;20307&quot; value=&quot;515&quot;/&gt;&lt;/object&gt;&lt;object type=&quot;3&quot; unique_id=&quot;34193&quot;&gt;&lt;property id=&quot;20148&quot; value=&quot;5&quot;/&gt;&lt;property id=&quot;20300&quot; value=&quot;Slide 15 - &amp;quot;Session 4: Performing Basic Calculations – Addition&amp;quot;&quot;/&gt;&lt;property id=&quot;20307&quot; value=&quot;516&quot;/&gt;&lt;/object&gt;&lt;object type=&quot;3&quot; unique_id=&quot;34194&quot;&gt;&lt;property id=&quot;20148&quot; value=&quot;5&quot;/&gt;&lt;property id=&quot;20300&quot; value=&quot;Slide 16 - &amp;quot;Session 4: Performing Basic Calculations – Addition&amp;quot;&quot;/&gt;&lt;property id=&quot;20307&quot; value=&quot;517&quot;/&gt;&lt;/object&gt;&lt;object type=&quot;3&quot; unique_id=&quot;34195&quot;&gt;&lt;property id=&quot;20148&quot; value=&quot;5&quot;/&gt;&lt;property id=&quot;20300&quot; value=&quot;Slide 17 - &amp;quot;Addition Using the SUM() Function&amp;quot;&quot;/&gt;&lt;property id=&quot;20307&quot; value=&quot;514&quot;/&gt;&lt;/object&gt;&lt;object type=&quot;3&quot; unique_id=&quot;34196&quot;&gt;&lt;property id=&quot;20148&quot; value=&quot;5&quot;/&gt;&lt;property id=&quot;20300&quot; value=&quot;Slide 18 - &amp;quot;Addition Using the SUM() Function&amp;quot;&quot;/&gt;&lt;property id=&quot;20307&quot; value=&quot;518&quot;/&gt;&lt;/object&gt;&lt;object type=&quot;3&quot; unique_id=&quot;34198&quot;&gt;&lt;property id=&quot;20148&quot; value=&quot;5&quot;/&gt;&lt;property id=&quot;20300&quot; value=&quot;Slide 19 - &amp;quot;Getting Information about a Function&amp;quot;&quot;/&gt;&lt;property id=&quot;20307&quot; value=&quot;511&quot;/&gt;&lt;/object&gt;&lt;object type=&quot;3&quot; unique_id=&quot;34199&quot;&gt;&lt;property id=&quot;20148&quot; value=&quot;5&quot;/&gt;&lt;property id=&quot;20300&quot; value=&quot;Slide 20 - &amp;quot;Getting Information about a Function&amp;quot;&quot;/&gt;&lt;property id=&quot;20307&quot; value=&quot;520&quot;/&gt;&lt;/object&gt;&lt;object type=&quot;3&quot; unique_id=&quot;34200&quot;&gt;&lt;property id=&quot;20148&quot; value=&quot;5&quot;/&gt;&lt;property id=&quot;20300&quot; value=&quot;Slide 21 - &amp;quot;Session 5: Performing Basic Calculations – Subtraction&amp;quot;&quot;/&gt;&lt;property id=&quot;20307&quot; value=&quot;521&quot;/&gt;&lt;/object&gt;&lt;object type=&quot;3&quot; unique_id=&quot;34202&quot;&gt;&lt;property id=&quot;20148&quot; value=&quot;5&quot;/&gt;&lt;property id=&quot;20300&quot; value=&quot;Slide 23 - &amp;quot;Using the PRODUCT() Function&amp;quot;&quot;/&gt;&lt;property id=&quot;20307&quot; value=&quot;522&quot;/&gt;&lt;/object&gt;&lt;object type=&quot;3&quot; unique_id=&quot;34204&quot;&gt;&lt;property id=&quot;20148&quot; value=&quot;5&quot;/&gt;&lt;property id=&quot;20300&quot; value=&quot;Slide 25 - &amp;quot;Session 7: Performing Basic Calculations – Division&amp;quot;&quot;/&gt;&lt;property id=&quot;20307&quot; value=&quot;526&quot;/&gt;&lt;/object&gt;&lt;object type=&quot;3&quot; unique_id=&quot;34205&quot;&gt;&lt;property id=&quot;20148&quot; value=&quot;5&quot;/&gt;&lt;property id=&quot;20300&quot; value=&quot;Slide 26 - &amp;quot;Session 8: Inserting Column and Row&amp;quot;&quot;/&gt;&lt;property id=&quot;20307&quot; value=&quot;525&quot;/&gt;&lt;/object&gt;&lt;object type=&quot;3&quot; unique_id=&quot;34206&quot;&gt;&lt;property id=&quot;20148&quot; value=&quot;5&quot;/&gt;&lt;property id=&quot;20300&quot; value=&quot;Slide 27 - &amp;quot; Inserting a Row&amp;quot;&quot;/&gt;&lt;property id=&quot;20307&quot; value=&quot;527&quot;/&gt;&lt;/object&gt;&lt;object type=&quot;3&quot; unique_id=&quot;34208&quot;&gt;&lt;property id=&quot;20148&quot; value=&quot;5&quot;/&gt;&lt;property id=&quot;20300&quot; value=&quot;Slide 29 - &amp;quot;Session 9: Formatting Cell and Its Contents&amp;quot;&quot;/&gt;&lt;property id=&quot;20307&quot; value=&quot;529&quot;/&gt;&lt;/object&gt;&lt;object type=&quot;3&quot; unique_id=&quot;34209&quot;&gt;&lt;property id=&quot;20148&quot; value=&quot;5&quot;/&gt;&lt;property id=&quot;20300&quot; value=&quot;Slide 30 - &amp;quot;Wrap Text&amp;quot;&quot;/&gt;&lt;property id=&quot;20307&quot; value=&quot;530&quot;/&gt;&lt;/object&gt;&lt;object type=&quot;3&quot; unique_id=&quot;34210&quot;&gt;&lt;property id=&quot;20148&quot; value=&quot;5&quot;/&gt;&lt;property id=&quot;20300&quot; value=&quot;Slide 31 - &amp;quot;Change Column Height and Width&amp;quot;&quot;/&gt;&lt;property id=&quot;20307&quot; value=&quot;531&quot;/&gt;&lt;/object&gt;&lt;object type=&quot;3&quot; unique_id=&quot;34211&quot;&gt;&lt;property id=&quot;20148&quot; value=&quot;5&quot;/&gt;&lt;property id=&quot;20300&quot; value=&quot;Slide 32 - &amp;quot;Change Column Height and Width&amp;quot;&quot;/&gt;&lt;property id=&quot;20307&quot; value=&quot;533&quot;/&gt;&lt;/object&gt;&lt;object type=&quot;3&quot; unique_id=&quot;34212&quot;&gt;&lt;property id=&quot;20148&quot; value=&quot;5&quot;/&gt;&lt;property id=&quot;20300&quot; value=&quot;Slide 33 - &amp;quot;Change Column Height and Width&amp;quot;&quot;/&gt;&lt;property id=&quot;20307&quot; value=&quot;534&quot;/&gt;&lt;/object&gt;&lt;object type=&quot;3&quot; unique_id=&quot;34213&quot;&gt;&lt;property id=&quot;20148&quot; value=&quot;5&quot;/&gt;&lt;property id=&quot;20300&quot; value=&quot;Slide 34 - &amp;quot;Text Alignment in a Cell&amp;quot;&quot;/&gt;&lt;property id=&quot;20307&quot; value=&quot;535&quot;/&gt;&lt;/object&gt;&lt;object type=&quot;3&quot; unique_id=&quot;34214&quot;&gt;&lt;property id=&quot;20148&quot; value=&quot;5&quot;/&gt;&lt;property id=&quot;20300&quot; value=&quot;Slide 35 - &amp;quot;Text Alignment in a Cell&amp;quot;&quot;/&gt;&lt;property id=&quot;20307&quot; value=&quot;532&quot;/&gt;&lt;/object&gt;&lt;object type=&quot;3&quot; unique_id=&quot;34215&quot;&gt;&lt;property id=&quot;20148&quot; value=&quot;5&quot;/&gt;&lt;property id=&quot;20300&quot; value=&quot;Slide 36 - &amp;quot;Session 10: Using Currency Symbols&amp;quot;&quot;/&gt;&lt;property id=&quot;20307&quot; value=&quot;536&quot;/&gt;&lt;/object&gt;&lt;object type=&quot;3&quot; unique_id=&quot;34217&quot;&gt;&lt;property id=&quot;20148&quot; value=&quot;5&quot;/&gt;&lt;property id=&quot;20300&quot; value=&quot;Slide 37 - &amp;quot;Session 10: Using Currency Symbols&amp;quot;&quot;/&gt;&lt;property id=&quot;20307&quot; value=&quot;538&quot;/&gt;&lt;/object&gt;&lt;object type=&quot;3&quot; unique_id=&quot;34218&quot;&gt;&lt;property id=&quot;20148&quot; value=&quot;5&quot;/&gt;&lt;property id=&quot;20300&quot; value=&quot;Slide 38 - &amp;quot;Session 10: Using Currency Symbols&amp;quot;&quot;/&gt;&lt;property id=&quot;20307&quot; value=&quot;539&quot;/&gt;&lt;/object&gt;&lt;object type=&quot;3&quot; unique_id=&quot;34219&quot;&gt;&lt;property id=&quot;20148&quot; value=&quot;5&quot;/&gt;&lt;property id=&quot;20300&quot; value=&quot;Slide 39 - &amp;quot;Session 11: Formatting Cell Content – Font Style and Size&amp;quot;&quot;/&gt;&lt;property id=&quot;20307&quot; value=&quot;542&quot;/&gt;&lt;/object&gt;&lt;object type=&quot;3&quot; unique_id=&quot;34220&quot;&gt;&lt;property id=&quot;20148&quot; value=&quot;5&quot;/&gt;&lt;property id=&quot;20300&quot; value=&quot;Slide 40 - &amp;quot;Session 12: Applying Border to Cells&amp;quot;&quot;/&gt;&lt;property id=&quot;20307&quot; value=&quot;543&quot;/&gt;&lt;/object&gt;&lt;object type=&quot;3&quot; unique_id=&quot;34221&quot;&gt;&lt;property id=&quot;20148&quot; value=&quot;5&quot;/&gt;&lt;property id=&quot;20300&quot; value=&quot;Slide 41 - &amp;quot;Session 13: Colouring Cells&amp;quot;&quot;/&gt;&lt;property id=&quot;20307&quot; value=&quot;544&quot;/&gt;&lt;/object&gt;&lt;object type=&quot;3&quot; unique_id=&quot;34222&quot;&gt;&lt;property id=&quot;20148&quot; value=&quot;5&quot;/&gt;&lt;property id=&quot;20300&quot; value=&quot;Slide 42 - &amp;quot;Session 14: Performing Spell Check&amp;quot;&quot;/&gt;&lt;property id=&quot;20307&quot; value=&quot;545&quot;/&gt;&lt;/object&gt;&lt;object type=&quot;3&quot; unique_id=&quot;34224&quot;&gt;&lt;property id=&quot;20148&quot; value=&quot;5&quot;/&gt;&lt;property id=&quot;20300&quot; value=&quot;Slide 43 - &amp;quot;Session 15: Customizing the Interface&amp;quot;&quot;/&gt;&lt;property id=&quot;20307&quot; value=&quot;547&quot;/&gt;&lt;/object&gt;&lt;object type=&quot;3&quot; unique_id=&quot;34225&quot;&gt;&lt;property id=&quot;20148&quot; value=&quot;5&quot;/&gt;&lt;property id=&quot;20300&quot; value=&quot;Slide 44 - &amp;quot;Session 15: Customizing the Interface&amp;quot;&quot;/&gt;&lt;property id=&quot;20307&quot; value=&quot;548&quot;/&gt;&lt;/object&gt;&lt;object type=&quot;3&quot; unique_id=&quot;34226&quot;&gt;&lt;property id=&quot;20148&quot; value=&quot;5&quot;/&gt;&lt;property id=&quot;20300&quot; value=&quot;Slide 45 - &amp;quot;Session 16: Deleting – Columns and Rows&amp;quot;&quot;/&gt;&lt;property id=&quot;20307&quot; value=&quot;550&quot;/&gt;&lt;/object&gt;&lt;object type=&quot;3&quot; unique_id=&quot;34229&quot;&gt;&lt;property id=&quot;20148&quot; value=&quot;5&quot;/&gt;&lt;property id=&quot;20300&quot; value=&quot;Slide 46 - &amp;quot;Session 17: Managing Worksheets in a Workbook&amp;quot;&quot;/&gt;&lt;property id=&quot;20307&quot; value=&quot;552&quot;/&gt;&lt;/object&gt;&lt;object type=&quot;3&quot; unique_id=&quot;34231&quot;&gt;&lt;property id=&quot;20148&quot; value=&quot;5&quot;/&gt;&lt;property id=&quot;20300&quot; value=&quot;Slide 47 - &amp;quot;Adding a New Worksheet&amp;quot;&quot;/&gt;&lt;property id=&quot;20307&quot; value=&quot;554&quot;/&gt;&lt;/object&gt;&lt;object type=&quot;3&quot; unique_id=&quot;34232&quot;&gt;&lt;property id=&quot;20148&quot; value=&quot;5&quot;/&gt;&lt;property id=&quot;20300&quot; value=&quot;Slide 49 - &amp;quot;Deleting a Worksheet&amp;quot;&quot;/&gt;&lt;property id=&quot;20307&quot; value=&quot;555&quot;/&gt;&lt;/object&gt;&lt;object type=&quot;3&quot; unique_id=&quot;34233&quot;&gt;&lt;property id=&quot;20148&quot; value=&quot;5&quot;/&gt;&lt;property id=&quot;20300&quot; value=&quot;Slide 50 - &amp;quot;Hiding or Unhiding a Worksheet&amp;quot;&quot;/&gt;&lt;property id=&quot;20307&quot; value=&quot;556&quot;/&gt;&lt;/object&gt;&lt;object type=&quot;3&quot; unique_id=&quot;34234&quot;&gt;&lt;property id=&quot;20148&quot; value=&quot;5&quot;/&gt;&lt;property id=&quot;20300&quot; value=&quot;Slide 51 - &amp;quot;Hiding or Unhiding a Worksheet&amp;quot;&quot;/&gt;&lt;property id=&quot;20307&quot; value=&quot;557&quot;/&gt;&lt;/object&gt;&lt;object type=&quot;3&quot; unique_id=&quot;34237&quot;&gt;&lt;property id=&quot;20148&quot; value=&quot;5&quot;/&gt;&lt;property id=&quot;20300&quot; value=&quot;Slide 52 - &amp;quot;Session 18: Printing a Worksheet&amp;quot;&quot;/&gt;&lt;property id=&quot;20307&quot; value=&quot;560&quot;/&gt;&lt;/object&gt;&lt;object type=&quot;3&quot; unique_id=&quot;34238&quot;&gt;&lt;property id=&quot;20148&quot; value=&quot;5&quot;/&gt;&lt;property id=&quot;20300&quot; value=&quot;Slide 53&quot;/&gt;&lt;property id=&quot;20307&quot; value=&quot;411&quot;/&gt;&lt;/object&gt;&lt;object type=&quot;3&quot; unique_id=&quot;35451&quot;&gt;&lt;property id=&quot;20148&quot; value=&quot;5&quot;/&gt;&lt;property id=&quot;20300&quot; value=&quot;Slide 22 - &amp;quot;Session 6: Performing Basic Calculations – Multiplication&amp;quot;&quot;/&gt;&lt;property id=&quot;20307&quot; value=&quot;561&quot;/&gt;&lt;/object&gt;&lt;object type=&quot;3&quot; unique_id=&quot;35637&quot;&gt;&lt;property id=&quot;20148&quot; value=&quot;5&quot;/&gt;&lt;property id=&quot;20300&quot; value=&quot;Slide 24 - &amp;quot;Using the PRODUCT() Function&amp;quot;&quot;/&gt;&lt;property id=&quot;20307&quot; value=&quot;562&quot;/&gt;&lt;/object&gt;&lt;object type=&quot;3&quot; unique_id=&quot;35822&quot;&gt;&lt;property id=&quot;20148&quot; value=&quot;5&quot;/&gt;&lt;property id=&quot;20300&quot; value=&quot;Slide 28 - &amp;quot; Inserting a Column&amp;quot;&quot;/&gt;&lt;property id=&quot;20307&quot; value=&quot;563&quot;/&gt;&lt;/object&gt;&lt;object type=&quot;3&quot; unique_id=&quot;37043&quot;&gt;&lt;property id=&quot;20148&quot; value=&quot;5&quot;/&gt;&lt;property id=&quot;20300&quot; value=&quot;Slide 48 - &amp;quot;Renaming a Worksheet&amp;quot;&quot;/&gt;&lt;property id=&quot;20307&quot; value=&quot;564&quot;/&gt;&lt;/object&gt;&lt;/object&gt;&lt;object type=&quot;8&quot; unique_id=&quot;1008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3612</TotalTime>
  <Words>4004</Words>
  <Application>Microsoft Office PowerPoint</Application>
  <PresentationFormat>On-screen Show (4:3)</PresentationFormat>
  <Paragraphs>626</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Cambria Math</vt:lpstr>
      <vt:lpstr>Wingdings</vt:lpstr>
      <vt:lpstr>Office Theme</vt:lpstr>
      <vt:lpstr>Spreadsheet (Basic)</vt:lpstr>
      <vt:lpstr>Learning Objectives</vt:lpstr>
      <vt:lpstr>Introduction</vt:lpstr>
      <vt:lpstr>Session 1: Introduction to Spreadsheets</vt:lpstr>
      <vt:lpstr>Exploring the Microsoft Excel 2010 User Interface</vt:lpstr>
      <vt:lpstr>Exploring the Microsoft Excel 2010 User Interface</vt:lpstr>
      <vt:lpstr>Understanding Workbooks and Worksheets</vt:lpstr>
      <vt:lpstr>Session 2: Opening, Saving and Closing Spreadsheet</vt:lpstr>
      <vt:lpstr>Session 2: Opening, Saving and Closing Spreadsheet</vt:lpstr>
      <vt:lpstr>Session 2: Opening, Saving and Closing Spreadsheet</vt:lpstr>
      <vt:lpstr>Quitting Microsoft Excel</vt:lpstr>
      <vt:lpstr>Opening an Already Existing Workbook</vt:lpstr>
      <vt:lpstr>Session 3: Entering Data in a Spreadsheet</vt:lpstr>
      <vt:lpstr>Session 3: Entering Data in a Spreadsheet</vt:lpstr>
      <vt:lpstr>Session 4: Performing Basic Calculations – Addition</vt:lpstr>
      <vt:lpstr>Session 4: Performing Basic Calculations – Addition</vt:lpstr>
      <vt:lpstr>Addition Using the SUM() Function</vt:lpstr>
      <vt:lpstr>Addition Using the SUM() Function</vt:lpstr>
      <vt:lpstr>Getting Information about a Function</vt:lpstr>
      <vt:lpstr>Getting Information about a Function</vt:lpstr>
      <vt:lpstr>Session 5: Performing Basic Calculations – Subtraction</vt:lpstr>
      <vt:lpstr>Session 6: Performing Basic Calculations – Multiplication</vt:lpstr>
      <vt:lpstr>Using the PRODUCT() Function</vt:lpstr>
      <vt:lpstr>Using the PRODUCT() Function</vt:lpstr>
      <vt:lpstr>Session 7: Performing Basic Calculations – Division</vt:lpstr>
      <vt:lpstr>Session 8: Inserting Column and Row</vt:lpstr>
      <vt:lpstr> Inserting a Row</vt:lpstr>
      <vt:lpstr> Inserting a Column</vt:lpstr>
      <vt:lpstr>Session 9: Formatting Cell and Its Contents</vt:lpstr>
      <vt:lpstr>Wrap Text</vt:lpstr>
      <vt:lpstr>Change Column Height and Width</vt:lpstr>
      <vt:lpstr>Change Column Height and Width</vt:lpstr>
      <vt:lpstr>Change Column Height and Width</vt:lpstr>
      <vt:lpstr>Text Alignment in a Cell</vt:lpstr>
      <vt:lpstr>Text Alignment in a Cell</vt:lpstr>
      <vt:lpstr>Session 10: Using Currency Symbols</vt:lpstr>
      <vt:lpstr>Session 10: Using Currency Symbols</vt:lpstr>
      <vt:lpstr>Session 10: Using Currency Symbols</vt:lpstr>
      <vt:lpstr>Session 11: Formatting Cell Content – Font Style and Size</vt:lpstr>
      <vt:lpstr>Session 12: Applying Border to Cells</vt:lpstr>
      <vt:lpstr>Session 13: Colouring Cells</vt:lpstr>
      <vt:lpstr>Session 14: Performing Spell Check</vt:lpstr>
      <vt:lpstr>Session 15: Customizing the Interface</vt:lpstr>
      <vt:lpstr>Session 15: Customizing the Interface</vt:lpstr>
      <vt:lpstr>Session 16: Deleting – Columns and Rows</vt:lpstr>
      <vt:lpstr>Session 17: Managing Worksheets in a Workbook</vt:lpstr>
      <vt:lpstr>Adding a New Worksheet</vt:lpstr>
      <vt:lpstr>Renaming a Worksheet</vt:lpstr>
      <vt:lpstr>Deleting a Worksheet</vt:lpstr>
      <vt:lpstr>Hiding or Unhiding a Worksheet</vt:lpstr>
      <vt:lpstr>Hiding or Unhiding a Worksheet</vt:lpstr>
      <vt:lpstr>Session 18: Printing a Worksheet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Charu</dc:creator>
  <cp:lastModifiedBy>User</cp:lastModifiedBy>
  <cp:revision>1473</cp:revision>
  <dcterms:created xsi:type="dcterms:W3CDTF">2019-01-09T09:17:04Z</dcterms:created>
  <dcterms:modified xsi:type="dcterms:W3CDTF">2019-03-16T12:14:16Z</dcterms:modified>
</cp:coreProperties>
</file>