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78" r:id="rId5"/>
    <p:sldId id="279" r:id="rId6"/>
    <p:sldId id="281" r:id="rId7"/>
    <p:sldId id="280" r:id="rId8"/>
    <p:sldId id="282" r:id="rId9"/>
    <p:sldId id="283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62" autoAdjust="0"/>
  </p:normalViewPr>
  <p:slideViewPr>
    <p:cSldViewPr>
      <p:cViewPr varScale="1">
        <p:scale>
          <a:sx n="70" d="100"/>
          <a:sy n="70" d="100"/>
        </p:scale>
        <p:origin x="-4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91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1AA9B-8B6D-4D0A-B881-415F0F8E9085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DFD39-E480-4168-B11B-65B059DD6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5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DFD39-E480-4168-B11B-65B059DD68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40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EDFD39-E480-4168-B11B-65B059DD68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40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905000"/>
            <a:ext cx="7851648" cy="2743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Success Story of a</a:t>
            </a:r>
            <a:br>
              <a:rPr lang="en-US" dirty="0" smtClean="0"/>
            </a:br>
            <a:r>
              <a:rPr lang="en-US" dirty="0" smtClean="0"/>
              <a:t>Successful Entrepreneur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721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 smtClean="0"/>
          </a:p>
          <a:p>
            <a:pPr marL="0" indent="0" algn="ctr">
              <a:buNone/>
            </a:pPr>
            <a:r>
              <a:rPr lang="en-US" sz="4400" b="1" dirty="0" smtClean="0"/>
              <a:t>Thank You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09661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Dhirubhai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Ambani</a:t>
            </a:r>
            <a:r>
              <a:rPr lang="en-US" sz="2400" b="1" dirty="0">
                <a:solidFill>
                  <a:schemeClr val="tx1"/>
                </a:solidFill>
              </a:rPr>
              <a:t> (1932 – 2002)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en-US" sz="2100" i="1" dirty="0" smtClean="0"/>
              <a:t>	</a:t>
            </a:r>
            <a:r>
              <a:rPr lang="en-US" sz="1700" i="1" dirty="0" smtClean="0"/>
              <a:t>If </a:t>
            </a:r>
            <a:r>
              <a:rPr lang="en-US" sz="1700" i="1" dirty="0"/>
              <a:t>you don’t build your dream, someone else will hire you to help </a:t>
            </a:r>
            <a:r>
              <a:rPr lang="en-US" sz="1700" i="1" dirty="0" smtClean="0"/>
              <a:t>them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700" i="1" dirty="0"/>
              <a:t>	</a:t>
            </a:r>
            <a:r>
              <a:rPr lang="en-US" sz="1700" i="1" dirty="0" smtClean="0"/>
              <a:t> 	build </a:t>
            </a:r>
            <a:r>
              <a:rPr lang="en-US" sz="1700" i="1" dirty="0"/>
              <a:t>theirs</a:t>
            </a:r>
            <a:r>
              <a:rPr lang="en-US" sz="1700" i="1" dirty="0" smtClean="0"/>
              <a:t>.</a:t>
            </a:r>
            <a:r>
              <a:rPr lang="en-US" sz="1700" dirty="0" smtClean="0"/>
              <a:t> — </a:t>
            </a:r>
            <a:r>
              <a:rPr lang="en-US" sz="1700" dirty="0" err="1"/>
              <a:t>Dhirubhai</a:t>
            </a:r>
            <a:r>
              <a:rPr lang="en-US" sz="1700" dirty="0"/>
              <a:t> </a:t>
            </a:r>
            <a:r>
              <a:rPr lang="en-US" sz="1700" dirty="0" err="1" smtClean="0"/>
              <a:t>Ambani</a:t>
            </a:r>
            <a:endParaRPr lang="en-US" sz="1700" dirty="0" smtClean="0"/>
          </a:p>
          <a:p>
            <a:r>
              <a:rPr lang="en-IN" sz="1700" b="1" dirty="0"/>
              <a:t>Born: </a:t>
            </a:r>
            <a:r>
              <a:rPr lang="en-IN" sz="1700" dirty="0"/>
              <a:t>28 December 1932, </a:t>
            </a:r>
            <a:r>
              <a:rPr lang="en-IN" sz="1700" dirty="0" smtClean="0"/>
              <a:t>Gujarat</a:t>
            </a:r>
            <a:endParaRPr lang="en-US" sz="1700" dirty="0"/>
          </a:p>
          <a:p>
            <a:r>
              <a:rPr lang="en-IN" sz="1700" b="1" dirty="0"/>
              <a:t>Died: </a:t>
            </a:r>
            <a:r>
              <a:rPr lang="en-IN" sz="1700" dirty="0"/>
              <a:t>6 July 2002, Mumbai</a:t>
            </a:r>
            <a:endParaRPr lang="en-US" sz="1700" dirty="0"/>
          </a:p>
          <a:p>
            <a:r>
              <a:rPr lang="en-IN" sz="1700" b="1" dirty="0"/>
              <a:t>Spouse: </a:t>
            </a:r>
            <a:r>
              <a:rPr lang="en-IN" sz="1700" dirty="0" err="1"/>
              <a:t>Kokilaben</a:t>
            </a:r>
            <a:r>
              <a:rPr lang="en-IN" sz="1700" dirty="0"/>
              <a:t> </a:t>
            </a:r>
            <a:r>
              <a:rPr lang="en-IN" sz="1700" dirty="0" err="1" smtClean="0"/>
              <a:t>Ambani</a:t>
            </a:r>
            <a:r>
              <a:rPr lang="en-IN" sz="1700" dirty="0"/>
              <a:t> </a:t>
            </a:r>
            <a:r>
              <a:rPr lang="en-IN" sz="1700" dirty="0" smtClean="0"/>
              <a:t>(m</a:t>
            </a:r>
            <a:r>
              <a:rPr lang="en-IN" sz="1700" dirty="0"/>
              <a:t>. 1955–2002)</a:t>
            </a:r>
            <a:endParaRPr lang="en-US" sz="1700" dirty="0"/>
          </a:p>
          <a:p>
            <a:r>
              <a:rPr lang="en-IN" sz="1700" b="1" dirty="0"/>
              <a:t>Children: </a:t>
            </a:r>
            <a:r>
              <a:rPr lang="en-IN" sz="1700" dirty="0" err="1"/>
              <a:t>Mukesh</a:t>
            </a:r>
            <a:r>
              <a:rPr lang="en-IN" sz="1700" dirty="0"/>
              <a:t> </a:t>
            </a:r>
            <a:r>
              <a:rPr lang="en-IN" sz="1700" dirty="0" err="1"/>
              <a:t>Ambani</a:t>
            </a:r>
            <a:r>
              <a:rPr lang="en-IN" sz="1700" dirty="0"/>
              <a:t>, Anil </a:t>
            </a:r>
            <a:r>
              <a:rPr lang="en-IN" sz="1700" dirty="0" err="1"/>
              <a:t>Ambani</a:t>
            </a:r>
            <a:r>
              <a:rPr lang="en-IN" sz="1700" dirty="0"/>
              <a:t>, Nina Kothari, </a:t>
            </a:r>
            <a:r>
              <a:rPr lang="en-IN" sz="1700" dirty="0" err="1"/>
              <a:t>Deepti</a:t>
            </a:r>
            <a:r>
              <a:rPr lang="en-IN" sz="1700" dirty="0"/>
              <a:t> </a:t>
            </a:r>
            <a:r>
              <a:rPr lang="en-IN" sz="1700" dirty="0" err="1"/>
              <a:t>Salgaonkar</a:t>
            </a:r>
            <a:endParaRPr lang="en-US" sz="1700" dirty="0"/>
          </a:p>
          <a:p>
            <a:r>
              <a:rPr lang="en-IN" sz="1700" b="1" dirty="0"/>
              <a:t>Parents: </a:t>
            </a:r>
            <a:r>
              <a:rPr lang="en-IN" sz="1700" dirty="0" err="1" smtClean="0"/>
              <a:t>Hirachand</a:t>
            </a:r>
            <a:r>
              <a:rPr lang="en-IN" sz="1700" dirty="0"/>
              <a:t> </a:t>
            </a:r>
            <a:r>
              <a:rPr lang="en-IN" sz="1700" dirty="0" err="1" smtClean="0"/>
              <a:t>Gordhanbhai</a:t>
            </a:r>
            <a:r>
              <a:rPr lang="en-IN" sz="1700" dirty="0" smtClean="0"/>
              <a:t> </a:t>
            </a:r>
            <a:r>
              <a:rPr lang="en-IN" sz="1700" dirty="0" err="1"/>
              <a:t>Ambani</a:t>
            </a:r>
            <a:r>
              <a:rPr lang="en-IN" sz="1700" dirty="0"/>
              <a:t>, </a:t>
            </a:r>
            <a:r>
              <a:rPr lang="en-IN" sz="1700" dirty="0" err="1"/>
              <a:t>Jamnaben</a:t>
            </a:r>
            <a:endParaRPr lang="en-US" sz="1700" dirty="0"/>
          </a:p>
          <a:p>
            <a:r>
              <a:rPr lang="en-IN" sz="1700" b="1" dirty="0"/>
              <a:t>Siblings: </a:t>
            </a:r>
            <a:r>
              <a:rPr lang="en-IN" sz="1700" dirty="0"/>
              <a:t>Saurabh Patel, </a:t>
            </a:r>
            <a:r>
              <a:rPr lang="en-IN" sz="1700" dirty="0" err="1"/>
              <a:t>Trilochana</a:t>
            </a:r>
            <a:r>
              <a:rPr lang="en-IN" sz="1700" dirty="0"/>
              <a:t> Ben, </a:t>
            </a:r>
            <a:r>
              <a:rPr lang="en-IN" sz="1700" dirty="0" err="1"/>
              <a:t>Ramaniklal</a:t>
            </a:r>
            <a:r>
              <a:rPr lang="en-IN" sz="1700" dirty="0"/>
              <a:t> </a:t>
            </a:r>
            <a:r>
              <a:rPr lang="en-IN" sz="1700" dirty="0" err="1"/>
              <a:t>Ambani</a:t>
            </a:r>
            <a:endParaRPr lang="en-US" sz="170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57400"/>
            <a:ext cx="3657600" cy="15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6204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Dhirubhai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Ambani</a:t>
            </a:r>
            <a:r>
              <a:rPr lang="en-US" sz="2400" b="1" dirty="0">
                <a:solidFill>
                  <a:schemeClr val="tx1"/>
                </a:solidFill>
              </a:rPr>
              <a:t> (1932 – 2002)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 err="1"/>
              <a:t>Dhirajlal</a:t>
            </a:r>
            <a:r>
              <a:rPr lang="en-US" sz="1600" dirty="0"/>
              <a:t> "</a:t>
            </a:r>
            <a:r>
              <a:rPr lang="en-US" sz="1600" b="1" dirty="0" err="1"/>
              <a:t>Dhirubhai</a:t>
            </a:r>
            <a:r>
              <a:rPr lang="en-US" sz="1600" dirty="0"/>
              <a:t>" </a:t>
            </a:r>
            <a:r>
              <a:rPr lang="en-US" sz="1600" b="1" dirty="0" err="1"/>
              <a:t>Hirachand</a:t>
            </a:r>
            <a:r>
              <a:rPr lang="en-US" sz="1600" dirty="0"/>
              <a:t> </a:t>
            </a:r>
            <a:r>
              <a:rPr lang="en-US" sz="1600" b="1" dirty="0" err="1"/>
              <a:t>Ambani</a:t>
            </a:r>
            <a:r>
              <a:rPr lang="en-US" sz="1600" dirty="0"/>
              <a:t> </a:t>
            </a:r>
            <a:r>
              <a:rPr lang="en-US" sz="1600" dirty="0" smtClean="0"/>
              <a:t> was born in 28 </a:t>
            </a:r>
            <a:r>
              <a:rPr lang="en-US" sz="1600" dirty="0"/>
              <a:t>December </a:t>
            </a:r>
            <a:r>
              <a:rPr lang="en-US" sz="1600" dirty="0" smtClean="0"/>
              <a:t>1932 in </a:t>
            </a:r>
            <a:r>
              <a:rPr lang="en-US" sz="1600" dirty="0" err="1"/>
              <a:t>Chorwad</a:t>
            </a:r>
            <a:r>
              <a:rPr lang="en-US" sz="1600" dirty="0"/>
              <a:t>, Junagadh State, British India </a:t>
            </a:r>
            <a:r>
              <a:rPr lang="en-US" sz="1600" dirty="0" smtClean="0"/>
              <a:t>(</a:t>
            </a:r>
            <a:r>
              <a:rPr lang="en-US" sz="1600" dirty="0"/>
              <a:t>now in Gujarat, </a:t>
            </a:r>
            <a:r>
              <a:rPr lang="en-US" sz="1600" dirty="0" smtClean="0"/>
              <a:t>India).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He was </a:t>
            </a:r>
            <a:r>
              <a:rPr lang="en-US" sz="1600" dirty="0"/>
              <a:t>an Indian business </a:t>
            </a:r>
            <a:r>
              <a:rPr lang="en-US" sz="1600" dirty="0" smtClean="0"/>
              <a:t>tycoon</a:t>
            </a:r>
            <a:r>
              <a:rPr lang="en-US" sz="1600" baseline="30000" dirty="0"/>
              <a:t> </a:t>
            </a:r>
            <a:r>
              <a:rPr lang="en-US" sz="1600" dirty="0" smtClean="0"/>
              <a:t>and founder of </a:t>
            </a:r>
            <a:r>
              <a:rPr lang="en-US" sz="1600" dirty="0"/>
              <a:t> Reliance </a:t>
            </a:r>
            <a:r>
              <a:rPr lang="en-US" sz="1600" dirty="0" smtClean="0"/>
              <a:t>Industries.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He founded Reliance Industries </a:t>
            </a:r>
            <a:r>
              <a:rPr lang="en-US" sz="1600" dirty="0" smtClean="0"/>
              <a:t>in</a:t>
            </a:r>
            <a:r>
              <a:rPr lang="en-US" sz="1600" dirty="0"/>
              <a:t> </a:t>
            </a:r>
            <a:r>
              <a:rPr lang="en-US" sz="1600" dirty="0" smtClean="0"/>
              <a:t>Bombay.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He </a:t>
            </a:r>
            <a:r>
              <a:rPr lang="en-US" sz="1600" dirty="0"/>
              <a:t>appeared in </a:t>
            </a:r>
            <a:r>
              <a:rPr lang="en-US" sz="1600" i="1" dirty="0"/>
              <a:t>The Sunday </a:t>
            </a:r>
            <a:r>
              <a:rPr lang="en-US" sz="1600" i="1" dirty="0" smtClean="0"/>
              <a:t>Times</a:t>
            </a:r>
            <a:r>
              <a:rPr lang="en-US" sz="1600" dirty="0"/>
              <a:t> </a:t>
            </a:r>
            <a:r>
              <a:rPr lang="en-US" sz="1600" dirty="0" smtClean="0"/>
              <a:t>top </a:t>
            </a:r>
            <a:r>
              <a:rPr lang="en-US" sz="1600" dirty="0"/>
              <a:t>50 businessmen in Asia</a:t>
            </a:r>
            <a:r>
              <a:rPr lang="en-US" sz="1600" dirty="0" smtClean="0"/>
              <a:t>.</a:t>
            </a:r>
            <a:r>
              <a:rPr lang="en-US" sz="1600" dirty="0"/>
              <a:t> </a:t>
            </a:r>
            <a:endParaRPr lang="en-US" sz="1600" dirty="0" smtClean="0"/>
          </a:p>
          <a:p>
            <a:pPr>
              <a:lnSpc>
                <a:spcPct val="150000"/>
              </a:lnSpc>
            </a:pPr>
            <a:r>
              <a:rPr lang="en-US" sz="1600" dirty="0" err="1" smtClean="0"/>
              <a:t>Dhirubhai</a:t>
            </a:r>
            <a:r>
              <a:rPr lang="en-US" sz="1600" b="1" dirty="0" smtClean="0"/>
              <a:t> </a:t>
            </a:r>
            <a:r>
              <a:rPr lang="en-US" sz="1600" dirty="0" err="1" smtClean="0"/>
              <a:t>Ambani</a:t>
            </a:r>
            <a:r>
              <a:rPr lang="en-US" sz="1600" dirty="0" smtClean="0"/>
              <a:t> </a:t>
            </a:r>
            <a:r>
              <a:rPr lang="en-US" sz="1600" dirty="0"/>
              <a:t>took Reliance Industries public in </a:t>
            </a:r>
            <a:r>
              <a:rPr lang="en-US" sz="1600" dirty="0" smtClean="0"/>
              <a:t>1977. </a:t>
            </a:r>
            <a:endParaRPr lang="en-US" sz="1600" baseline="30000" dirty="0" smtClean="0"/>
          </a:p>
          <a:p>
            <a:pPr>
              <a:lnSpc>
                <a:spcPct val="150000"/>
              </a:lnSpc>
            </a:pPr>
            <a:r>
              <a:rPr lang="en-US" sz="1600" dirty="0" err="1" smtClean="0"/>
              <a:t>Dhirubhai</a:t>
            </a:r>
            <a:r>
              <a:rPr lang="en-US" sz="1600" dirty="0" smtClean="0"/>
              <a:t> </a:t>
            </a:r>
            <a:r>
              <a:rPr lang="en-US" sz="1600" dirty="0" err="1" smtClean="0"/>
              <a:t>Ambani</a:t>
            </a:r>
            <a:r>
              <a:rPr lang="en-US" sz="1600" dirty="0" smtClean="0"/>
              <a:t> </a:t>
            </a:r>
            <a:r>
              <a:rPr lang="en-US" sz="1600" dirty="0"/>
              <a:t>died on 6 July </a:t>
            </a:r>
            <a:r>
              <a:rPr lang="en-US" sz="1600" dirty="0" smtClean="0"/>
              <a:t>2002.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 </a:t>
            </a:r>
            <a:r>
              <a:rPr lang="en-US" sz="1600" dirty="0" smtClean="0"/>
              <a:t>When </a:t>
            </a:r>
            <a:r>
              <a:rPr lang="en-US" sz="1600" dirty="0" err="1"/>
              <a:t>Dhirubhai</a:t>
            </a:r>
            <a:r>
              <a:rPr lang="en-US" sz="1600" dirty="0"/>
              <a:t> </a:t>
            </a:r>
            <a:r>
              <a:rPr lang="en-US" sz="1600" dirty="0" err="1"/>
              <a:t>Ambani</a:t>
            </a:r>
            <a:r>
              <a:rPr lang="en-US" sz="1600" dirty="0"/>
              <a:t> died the </a:t>
            </a:r>
            <a:r>
              <a:rPr lang="en-US" sz="1600" dirty="0" smtClean="0"/>
              <a:t>total </a:t>
            </a:r>
            <a:r>
              <a:rPr lang="en-US" sz="1600" dirty="0"/>
              <a:t>fortune of the family was $60 billion.</a:t>
            </a:r>
            <a:r>
              <a:rPr lang="en-US" sz="1600" baseline="30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He </a:t>
            </a:r>
            <a:r>
              <a:rPr lang="en-US" sz="1600" dirty="0"/>
              <a:t>was honored </a:t>
            </a:r>
            <a:r>
              <a:rPr lang="en-US" sz="1600" dirty="0" smtClean="0"/>
              <a:t>with </a:t>
            </a:r>
            <a:r>
              <a:rPr lang="en-US" sz="1600" dirty="0"/>
              <a:t>the Padma </a:t>
            </a:r>
            <a:r>
              <a:rPr lang="en-US" sz="1600" dirty="0" smtClean="0"/>
              <a:t>Vibhushan after his death in 2016, </a:t>
            </a:r>
            <a:r>
              <a:rPr lang="en-US" sz="1600" dirty="0"/>
              <a:t>India's second </a:t>
            </a:r>
            <a:r>
              <a:rPr lang="en-US" sz="1600" dirty="0" smtClean="0"/>
              <a:t>highest </a:t>
            </a:r>
            <a:r>
              <a:rPr lang="en-US" sz="1600" dirty="0"/>
              <a:t>civilian honor for his contributions in trade and industry</a:t>
            </a:r>
            <a:r>
              <a:rPr lang="en-US" sz="1600" dirty="0" smtClean="0"/>
              <a:t>.</a:t>
            </a:r>
          </a:p>
          <a:p>
            <a:pPr>
              <a:lnSpc>
                <a:spcPct val="150000"/>
              </a:lnSpc>
            </a:pP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322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Dhirubhai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Ambani</a:t>
            </a:r>
            <a:r>
              <a:rPr lang="en-US" sz="2400" b="1" dirty="0">
                <a:solidFill>
                  <a:schemeClr val="tx1"/>
                </a:solidFill>
              </a:rPr>
              <a:t> (1932 – 2002)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/>
              <a:t>Early </a:t>
            </a:r>
            <a:r>
              <a:rPr lang="en-US" sz="1600" b="1" dirty="0" smtClean="0"/>
              <a:t>career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In his early </a:t>
            </a:r>
            <a:r>
              <a:rPr lang="en-US" sz="1600" dirty="0"/>
              <a:t>life, he worked in an oil company and petrol pump as a </a:t>
            </a:r>
            <a:r>
              <a:rPr lang="en-US" sz="1600" dirty="0" err="1"/>
              <a:t>labourer</a:t>
            </a:r>
            <a:r>
              <a:rPr lang="en-US" sz="1600" dirty="0"/>
              <a:t> in Yemen. </a:t>
            </a:r>
            <a:endParaRPr lang="en-US" sz="16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He came </a:t>
            </a:r>
            <a:r>
              <a:rPr lang="en-US" sz="1600" dirty="0"/>
              <a:t>to India with ₹1000 and started a textile trading company in 1977</a:t>
            </a:r>
            <a:r>
              <a:rPr lang="en-US" sz="1600" dirty="0" smtClean="0"/>
              <a:t>.</a:t>
            </a:r>
            <a:endParaRPr lang="en-US" sz="1600" i="1" dirty="0" smtClean="0"/>
          </a:p>
          <a:p>
            <a:pPr>
              <a:lnSpc>
                <a:spcPct val="150000"/>
              </a:lnSpc>
            </a:pPr>
            <a:r>
              <a:rPr lang="en-US" sz="1600" b="1" dirty="0" smtClean="0"/>
              <a:t>Corporation</a:t>
            </a:r>
            <a:endParaRPr lang="en-US" sz="1600" b="1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err="1" smtClean="0"/>
              <a:t>Dhirubhai</a:t>
            </a:r>
            <a:r>
              <a:rPr lang="en-US" sz="1600" dirty="0" smtClean="0"/>
              <a:t> </a:t>
            </a:r>
            <a:r>
              <a:rPr lang="en-US" sz="1600" dirty="0" err="1" smtClean="0"/>
              <a:t>Ambani</a:t>
            </a:r>
            <a:r>
              <a:rPr lang="en-US" sz="1600" dirty="0" smtClean="0"/>
              <a:t> </a:t>
            </a:r>
            <a:r>
              <a:rPr lang="en-US" sz="1600" dirty="0"/>
              <a:t>returned from Yemen to India and started "</a:t>
            </a:r>
            <a:r>
              <a:rPr lang="en-US" sz="1600" dirty="0" err="1"/>
              <a:t>Majin</a:t>
            </a:r>
            <a:r>
              <a:rPr lang="en-US" sz="1600" dirty="0"/>
              <a:t>" in partnership with </a:t>
            </a:r>
            <a:r>
              <a:rPr lang="en-US" sz="1600" dirty="0" err="1"/>
              <a:t>Champaklal</a:t>
            </a:r>
            <a:r>
              <a:rPr lang="en-US" sz="1600" dirty="0"/>
              <a:t> </a:t>
            </a:r>
            <a:r>
              <a:rPr lang="en-US" sz="1600" dirty="0" err="1" smtClean="0"/>
              <a:t>Damani</a:t>
            </a:r>
            <a:r>
              <a:rPr lang="en-US" sz="1600" dirty="0"/>
              <a:t>.</a:t>
            </a:r>
            <a:endParaRPr lang="en-US" sz="16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Main work of </a:t>
            </a:r>
            <a:r>
              <a:rPr lang="en-US" sz="1600" dirty="0" err="1" smtClean="0"/>
              <a:t>Majin</a:t>
            </a:r>
            <a:r>
              <a:rPr lang="en-US" sz="1600" dirty="0" smtClean="0"/>
              <a:t> </a:t>
            </a:r>
            <a:r>
              <a:rPr lang="en-US" sz="1600" dirty="0"/>
              <a:t>was to import </a:t>
            </a:r>
            <a:r>
              <a:rPr lang="en-US" sz="1600" dirty="0" smtClean="0"/>
              <a:t>polyester</a:t>
            </a:r>
            <a:r>
              <a:rPr lang="en-US" sz="1600" dirty="0"/>
              <a:t> </a:t>
            </a:r>
            <a:r>
              <a:rPr lang="en-US" sz="1600" dirty="0" smtClean="0"/>
              <a:t>yarn </a:t>
            </a:r>
            <a:r>
              <a:rPr lang="en-US" sz="1600" dirty="0"/>
              <a:t>and export spices to </a:t>
            </a:r>
            <a:r>
              <a:rPr lang="en-US" sz="1600" dirty="0" smtClean="0"/>
              <a:t>Yemen.</a:t>
            </a:r>
            <a:r>
              <a:rPr lang="en-US" sz="1600" baseline="30000" dirty="0"/>
              <a:t> </a:t>
            </a:r>
            <a:endParaRPr lang="en-US" sz="1600" baseline="30000" dirty="0" smtClean="0"/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The first office of the Reliance Commercial Corporation was set up at the </a:t>
            </a:r>
            <a:r>
              <a:rPr lang="en-US" sz="1600" dirty="0" err="1"/>
              <a:t>Narsinatha</a:t>
            </a:r>
            <a:r>
              <a:rPr lang="en-US" sz="1600" dirty="0"/>
              <a:t> Street in Masjid </a:t>
            </a:r>
            <a:r>
              <a:rPr lang="en-US" sz="1600" dirty="0" err="1"/>
              <a:t>Bunder</a:t>
            </a:r>
            <a:r>
              <a:rPr lang="en-US" sz="1600" dirty="0"/>
              <a:t>. 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Ø"/>
            </a:pPr>
            <a:endParaRPr lang="en-US" sz="1600" baseline="30000" dirty="0" smtClean="0"/>
          </a:p>
          <a:p>
            <a:endParaRPr lang="en-US" sz="1600" i="1" dirty="0" smtClean="0"/>
          </a:p>
          <a:p>
            <a:endParaRPr lang="en-US" sz="1600" i="1" dirty="0"/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411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Dhirubhai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Ambani</a:t>
            </a:r>
            <a:r>
              <a:rPr lang="en-US" sz="2400" b="1" dirty="0">
                <a:solidFill>
                  <a:schemeClr val="tx1"/>
                </a:solidFill>
              </a:rPr>
              <a:t> (1932 – 2002)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6400" dirty="0" smtClean="0"/>
              <a:t>It </a:t>
            </a:r>
            <a:r>
              <a:rPr lang="en-US" sz="6400" dirty="0"/>
              <a:t>was a 350 </a:t>
            </a:r>
            <a:r>
              <a:rPr lang="en-US" sz="6400" dirty="0" err="1"/>
              <a:t>sq</a:t>
            </a:r>
            <a:r>
              <a:rPr lang="en-US" sz="6400" dirty="0"/>
              <a:t> </a:t>
            </a:r>
            <a:r>
              <a:rPr lang="en-US" sz="6400" dirty="0" err="1"/>
              <a:t>ft</a:t>
            </a:r>
            <a:r>
              <a:rPr lang="en-US" sz="6400" dirty="0"/>
              <a:t> (33 m</a:t>
            </a:r>
            <a:r>
              <a:rPr lang="en-US" sz="6400" baseline="30000" dirty="0"/>
              <a:t>2</a:t>
            </a:r>
            <a:r>
              <a:rPr lang="en-US" sz="6400" dirty="0"/>
              <a:t>) room with a telephone, one table and three chairs. </a:t>
            </a:r>
            <a:endParaRPr lang="en-US" sz="6400" dirty="0" smtClean="0"/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6400" dirty="0" smtClean="0"/>
              <a:t>During </a:t>
            </a:r>
            <a:r>
              <a:rPr lang="en-US" sz="6400" dirty="0"/>
              <a:t>this period, </a:t>
            </a:r>
            <a:r>
              <a:rPr lang="en-US" sz="6400" dirty="0" err="1"/>
              <a:t>Ambani</a:t>
            </a:r>
            <a:r>
              <a:rPr lang="en-US" sz="6400" dirty="0"/>
              <a:t> and his family stayed in a two-bedroom apartment at the Jai Hind Estate in </a:t>
            </a:r>
            <a:r>
              <a:rPr lang="en-US" sz="6400" dirty="0" err="1"/>
              <a:t>Bhuleshwar</a:t>
            </a:r>
            <a:r>
              <a:rPr lang="en-US" sz="6400" dirty="0"/>
              <a:t>, Mumbai</a:t>
            </a:r>
            <a:r>
              <a:rPr lang="en-US" sz="6400" dirty="0" smtClean="0"/>
              <a:t>.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6400" dirty="0"/>
              <a:t>In 1965, </a:t>
            </a:r>
            <a:r>
              <a:rPr lang="en-US" sz="6400" dirty="0" err="1"/>
              <a:t>Champaklal</a:t>
            </a:r>
            <a:r>
              <a:rPr lang="en-US" sz="6400" dirty="0"/>
              <a:t> </a:t>
            </a:r>
            <a:r>
              <a:rPr lang="en-US" sz="6400" dirty="0" err="1"/>
              <a:t>Damani</a:t>
            </a:r>
            <a:r>
              <a:rPr lang="en-US" sz="6400" dirty="0"/>
              <a:t> and </a:t>
            </a:r>
            <a:r>
              <a:rPr lang="en-US" sz="6400" dirty="0" err="1"/>
              <a:t>Dhirubhai</a:t>
            </a:r>
            <a:r>
              <a:rPr lang="en-US" sz="6400" dirty="0"/>
              <a:t> </a:t>
            </a:r>
            <a:r>
              <a:rPr lang="en-US" sz="6400" dirty="0" err="1"/>
              <a:t>Ambani</a:t>
            </a:r>
            <a:r>
              <a:rPr lang="en-US" sz="6400" dirty="0"/>
              <a:t> ended their partnership and </a:t>
            </a:r>
            <a:r>
              <a:rPr lang="en-US" sz="6400" dirty="0" err="1"/>
              <a:t>Ambani</a:t>
            </a:r>
            <a:r>
              <a:rPr lang="en-US" sz="6400" dirty="0"/>
              <a:t> started on his own. </a:t>
            </a:r>
            <a:endParaRPr lang="en-US" sz="6400" dirty="0" smtClean="0"/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6400" dirty="0" err="1" smtClean="0"/>
              <a:t>Damani</a:t>
            </a:r>
            <a:r>
              <a:rPr lang="en-US" sz="6400" dirty="0" smtClean="0"/>
              <a:t> </a:t>
            </a:r>
            <a:r>
              <a:rPr lang="en-US" sz="6400" dirty="0"/>
              <a:t>was a cautious trader and did not believe in building yarn inventories, </a:t>
            </a:r>
            <a:r>
              <a:rPr lang="en-US" sz="6400" dirty="0" err="1"/>
              <a:t>Ambani</a:t>
            </a:r>
            <a:r>
              <a:rPr lang="en-US" sz="6400" dirty="0"/>
              <a:t> was a known risk-taker and believed in building inventories to increase profit.</a:t>
            </a:r>
            <a:endParaRPr lang="en-US" sz="6400" dirty="0" smtClean="0"/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00101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Dhirubhai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Ambani</a:t>
            </a:r>
            <a:r>
              <a:rPr lang="en-US" sz="2400" b="1" dirty="0">
                <a:solidFill>
                  <a:schemeClr val="tx1"/>
                </a:solidFill>
              </a:rPr>
              <a:t> (1932 – 2002)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/>
              <a:t>Death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err="1" smtClean="0"/>
              <a:t>Dhirubhai</a:t>
            </a:r>
            <a:r>
              <a:rPr lang="en-US" sz="1600" dirty="0" smtClean="0"/>
              <a:t> </a:t>
            </a:r>
            <a:r>
              <a:rPr lang="en-US" sz="1600" dirty="0" err="1" smtClean="0"/>
              <a:t>Ambani</a:t>
            </a:r>
            <a:r>
              <a:rPr lang="en-US" sz="1600" dirty="0" smtClean="0"/>
              <a:t> suffered </a:t>
            </a:r>
            <a:r>
              <a:rPr lang="en-US" sz="1600" dirty="0"/>
              <a:t>a major </a:t>
            </a:r>
            <a:r>
              <a:rPr lang="en-US" sz="1600" dirty="0" smtClean="0"/>
              <a:t>stroke on 24 June 2002 and </a:t>
            </a:r>
            <a:r>
              <a:rPr lang="en-US" sz="1600" dirty="0"/>
              <a:t>admitted to the Breach Candy Hospital in </a:t>
            </a:r>
            <a:r>
              <a:rPr lang="en-US" sz="1600" dirty="0" smtClean="0"/>
              <a:t>Mumbai.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It </a:t>
            </a:r>
            <a:r>
              <a:rPr lang="en-US" sz="1600" dirty="0"/>
              <a:t>was his second stroke, the first </a:t>
            </a:r>
            <a:r>
              <a:rPr lang="en-US" sz="1600" dirty="0" smtClean="0"/>
              <a:t>stroke had </a:t>
            </a:r>
            <a:r>
              <a:rPr lang="en-US" sz="1600" dirty="0"/>
              <a:t>occurred in February 1986 and had paralyzed his right hand. </a:t>
            </a:r>
            <a:endParaRPr lang="en-US" sz="16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He </a:t>
            </a:r>
            <a:r>
              <a:rPr lang="en-US" sz="1600" dirty="0"/>
              <a:t>was in a coma for more than a </a:t>
            </a:r>
            <a:r>
              <a:rPr lang="en-US" sz="1600" dirty="0" smtClean="0"/>
              <a:t>week.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He </a:t>
            </a:r>
            <a:r>
              <a:rPr lang="en-US" sz="1600" dirty="0"/>
              <a:t>died on 6 July </a:t>
            </a:r>
            <a:r>
              <a:rPr lang="en-US" sz="1600" dirty="0" smtClean="0"/>
              <a:t>2002.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/>
              <a:t>	The </a:t>
            </a:r>
            <a:r>
              <a:rPr lang="en-US" sz="1600" dirty="0"/>
              <a:t>country has lost iconic proof of what an ordinary Indian fired by the spirit of </a:t>
            </a:r>
            <a:r>
              <a:rPr lang="en-US" sz="1600" dirty="0" smtClean="0"/>
              <a:t>	enterprise </a:t>
            </a:r>
            <a:r>
              <a:rPr lang="en-US" sz="1600" dirty="0"/>
              <a:t>and driven by determination can achieve in his own lifetime</a:t>
            </a:r>
            <a:r>
              <a:rPr lang="en-US" sz="1600" dirty="0" smtClean="0"/>
              <a:t>.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smtClean="0"/>
              <a:t>		—</a:t>
            </a:r>
            <a:r>
              <a:rPr lang="en-US" sz="1600" dirty="0"/>
              <a:t> </a:t>
            </a:r>
            <a:r>
              <a:rPr lang="en-US" sz="1600" i="1" dirty="0"/>
              <a:t>Atal Bihari Vajpayee, former Prime Minister of India</a:t>
            </a:r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39556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Dhirubhai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Ambani</a:t>
            </a:r>
            <a:r>
              <a:rPr lang="en-US" sz="2400" b="1" dirty="0">
                <a:solidFill>
                  <a:schemeClr val="tx1"/>
                </a:solidFill>
              </a:rPr>
              <a:t> (1932 – 2002)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/>
              <a:t>Reliance Industries after </a:t>
            </a:r>
            <a:r>
              <a:rPr lang="en-US" sz="1800" b="1" dirty="0" err="1"/>
              <a:t>Dhirubhai</a:t>
            </a:r>
            <a:r>
              <a:rPr lang="en-US" sz="1800" b="1" dirty="0"/>
              <a:t> </a:t>
            </a:r>
            <a:r>
              <a:rPr lang="en-US" sz="1800" b="1" dirty="0" err="1"/>
              <a:t>Ambani's</a:t>
            </a:r>
            <a:r>
              <a:rPr lang="en-US" sz="1800" b="1" dirty="0"/>
              <a:t> </a:t>
            </a:r>
            <a:r>
              <a:rPr lang="en-US" sz="1800" b="1" dirty="0" smtClean="0"/>
              <a:t>death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In </a:t>
            </a:r>
            <a:r>
              <a:rPr lang="en-US" sz="1600" dirty="0"/>
              <a:t>1986, </a:t>
            </a:r>
            <a:r>
              <a:rPr lang="en-US" sz="1600" dirty="0" err="1" smtClean="0"/>
              <a:t>Dhirubhai</a:t>
            </a:r>
            <a:r>
              <a:rPr lang="en-US" sz="1600" dirty="0" smtClean="0"/>
              <a:t> </a:t>
            </a:r>
            <a:r>
              <a:rPr lang="en-US" sz="1600" dirty="0" err="1" smtClean="0"/>
              <a:t>Ambani</a:t>
            </a:r>
            <a:r>
              <a:rPr lang="en-US" sz="1600" dirty="0" smtClean="0"/>
              <a:t> </a:t>
            </a:r>
            <a:r>
              <a:rPr lang="en-US" sz="1600" dirty="0"/>
              <a:t>handed over control of Reliance to his sons, </a:t>
            </a:r>
            <a:r>
              <a:rPr lang="en-US" sz="1600" dirty="0" err="1"/>
              <a:t>Mukesh</a:t>
            </a:r>
            <a:r>
              <a:rPr lang="en-US" sz="1600" dirty="0"/>
              <a:t> </a:t>
            </a:r>
            <a:r>
              <a:rPr lang="en-US" sz="1600" dirty="0" err="1" smtClean="0"/>
              <a:t>Ambani</a:t>
            </a:r>
            <a:r>
              <a:rPr lang="en-US" sz="1600" dirty="0" smtClean="0"/>
              <a:t> and Anil </a:t>
            </a:r>
            <a:r>
              <a:rPr lang="en-US" sz="1600" dirty="0" err="1" smtClean="0"/>
              <a:t>Ambani</a:t>
            </a:r>
            <a:r>
              <a:rPr lang="en-US" sz="1600" dirty="0" smtClean="0"/>
              <a:t>.</a:t>
            </a: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After </a:t>
            </a:r>
            <a:r>
              <a:rPr lang="en-US" sz="1600" dirty="0"/>
              <a:t>the death of </a:t>
            </a:r>
            <a:r>
              <a:rPr lang="en-US" sz="1600" dirty="0" err="1"/>
              <a:t>Dhirubhai</a:t>
            </a:r>
            <a:r>
              <a:rPr lang="en-US" sz="1600" dirty="0"/>
              <a:t> </a:t>
            </a:r>
            <a:r>
              <a:rPr lang="en-US" sz="1600" dirty="0" err="1"/>
              <a:t>Ambani</a:t>
            </a:r>
            <a:r>
              <a:rPr lang="en-US" sz="1600" dirty="0"/>
              <a:t>, the </a:t>
            </a:r>
            <a:r>
              <a:rPr lang="en-US" sz="1600" dirty="0" smtClean="0"/>
              <a:t>Reliance group </a:t>
            </a:r>
            <a:r>
              <a:rPr lang="en-US" sz="1600" dirty="0"/>
              <a:t>was </a:t>
            </a:r>
            <a:r>
              <a:rPr lang="en-US" sz="1600" dirty="0" smtClean="0"/>
              <a:t>divided </a:t>
            </a:r>
            <a:r>
              <a:rPr lang="en-US" sz="1600" dirty="0"/>
              <a:t>into Reliance Industries Limited, headed by </a:t>
            </a:r>
            <a:r>
              <a:rPr lang="en-US" sz="1600" dirty="0" err="1"/>
              <a:t>Mukesh</a:t>
            </a:r>
            <a:r>
              <a:rPr lang="en-US" sz="1600" dirty="0"/>
              <a:t> </a:t>
            </a:r>
            <a:r>
              <a:rPr lang="en-US" sz="1600" dirty="0" err="1"/>
              <a:t>Ambani</a:t>
            </a:r>
            <a:r>
              <a:rPr lang="en-US" sz="1600" dirty="0"/>
              <a:t>, and Reliance Anil </a:t>
            </a:r>
            <a:r>
              <a:rPr lang="en-US" sz="1600" dirty="0" err="1"/>
              <a:t>Dhirubhai</a:t>
            </a:r>
            <a:r>
              <a:rPr lang="en-US" sz="1600" dirty="0"/>
              <a:t> </a:t>
            </a:r>
            <a:r>
              <a:rPr lang="en-US" sz="1600" dirty="0" err="1"/>
              <a:t>Ambani</a:t>
            </a:r>
            <a:r>
              <a:rPr lang="en-US" sz="1600" dirty="0"/>
              <a:t> Group (Reliance ADA Group), headed by Anil </a:t>
            </a:r>
            <a:r>
              <a:rPr lang="en-US" sz="1600" dirty="0" err="1"/>
              <a:t>Ambani</a:t>
            </a:r>
            <a:r>
              <a:rPr lang="en-US" sz="1600" dirty="0"/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In </a:t>
            </a:r>
            <a:r>
              <a:rPr lang="en-US" sz="1600" dirty="0"/>
              <a:t>2012, Reliance Industries was one of the two Indian companies to be ranked among the top 100 in the Fortune 500 list of the world's largest companies by revenue</a:t>
            </a:r>
            <a:r>
              <a:rPr lang="en-US" sz="1600" dirty="0" smtClean="0"/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/>
              <a:t>As of 2017, the company has more than 250,000 employees.</a:t>
            </a:r>
          </a:p>
          <a:p>
            <a:endParaRPr lang="en-US" sz="1600" b="1" dirty="0"/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00021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Dhirubhai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Ambani</a:t>
            </a:r>
            <a:r>
              <a:rPr lang="en-US" sz="2400" b="1" dirty="0">
                <a:solidFill>
                  <a:schemeClr val="tx1"/>
                </a:solidFill>
              </a:rPr>
              <a:t> (1932 – 2002)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900" b="1" dirty="0"/>
              <a:t>Awards and recognition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600" dirty="0" smtClean="0"/>
              <a:t>In January 2016 he was Awarded </a:t>
            </a:r>
            <a:r>
              <a:rPr lang="en-US" sz="2600" dirty="0"/>
              <a:t>Padma Vibhushan, the country's second-highest civilian award </a:t>
            </a:r>
            <a:r>
              <a:rPr lang="en-US" sz="2600" dirty="0" smtClean="0"/>
              <a:t>after his death</a:t>
            </a:r>
            <a:r>
              <a:rPr lang="en-US" sz="2600" dirty="0" smtClean="0"/>
              <a:t>.</a:t>
            </a:r>
            <a:endParaRPr lang="en-US" sz="2600" dirty="0"/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600" dirty="0" smtClean="0"/>
              <a:t>In October 2011 he was Awarded  the </a:t>
            </a:r>
            <a:r>
              <a:rPr lang="en-US" sz="2600" i="1" dirty="0" smtClean="0"/>
              <a:t>BLF </a:t>
            </a:r>
            <a:r>
              <a:rPr lang="en-US" sz="2600" i="1" dirty="0"/>
              <a:t>Global Asian Award</a:t>
            </a:r>
            <a:r>
              <a:rPr lang="en-US" sz="2600" dirty="0"/>
              <a:t> at the Asian Business Leadership Forum </a:t>
            </a:r>
            <a:r>
              <a:rPr lang="en-US" sz="2600" dirty="0" smtClean="0"/>
              <a:t>Awards after his death.</a:t>
            </a:r>
            <a:endParaRPr lang="en-US" sz="2600" dirty="0"/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600" dirty="0" smtClean="0"/>
              <a:t>In November 2000 he was conferred</a:t>
            </a:r>
            <a:r>
              <a:rPr lang="en-US" sz="2600" dirty="0"/>
              <a:t> </a:t>
            </a:r>
            <a:r>
              <a:rPr lang="en-US" sz="2600" i="1" dirty="0"/>
              <a:t>Man of the Century</a:t>
            </a:r>
            <a:r>
              <a:rPr lang="en-US" sz="2600" dirty="0"/>
              <a:t> award by </a:t>
            </a:r>
            <a:r>
              <a:rPr lang="en-US" sz="2600" dirty="0" err="1"/>
              <a:t>Chemtech</a:t>
            </a:r>
            <a:r>
              <a:rPr lang="en-US" sz="2600" dirty="0"/>
              <a:t> Foundation and Chemical Engineering World in recognition of his outstanding contribution to the growth and development of the chemical industry in India.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600" dirty="0" smtClean="0"/>
              <a:t>In 2000</a:t>
            </a:r>
            <a:r>
              <a:rPr lang="en-US" sz="2600" dirty="0"/>
              <a:t>, 1998 and </a:t>
            </a:r>
            <a:r>
              <a:rPr lang="en-US" sz="2600" dirty="0" smtClean="0"/>
              <a:t>1996 he was featured </a:t>
            </a:r>
            <a:r>
              <a:rPr lang="en-US" sz="2600" dirty="0"/>
              <a:t>among </a:t>
            </a:r>
            <a:r>
              <a:rPr lang="en-US" sz="2600" i="1" dirty="0"/>
              <a:t>Power 50-the most powerful people in Asia</a:t>
            </a:r>
            <a:r>
              <a:rPr lang="en-US" sz="2600" dirty="0"/>
              <a:t> by </a:t>
            </a:r>
            <a:r>
              <a:rPr lang="en-US" sz="2600" dirty="0" err="1"/>
              <a:t>Asiaweek</a:t>
            </a:r>
            <a:r>
              <a:rPr lang="en-US" sz="2600" dirty="0"/>
              <a:t> magazine.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040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Dhirubhai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Ambani</a:t>
            </a:r>
            <a:r>
              <a:rPr lang="en-US" sz="2400" b="1" dirty="0">
                <a:solidFill>
                  <a:schemeClr val="tx1"/>
                </a:solidFill>
              </a:rPr>
              <a:t> (1932 – 2002)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In June </a:t>
            </a:r>
            <a:r>
              <a:rPr lang="en-US" sz="1600" dirty="0"/>
              <a:t>1998 </a:t>
            </a:r>
            <a:r>
              <a:rPr lang="en-US" sz="1600" dirty="0" smtClean="0"/>
              <a:t> he got  </a:t>
            </a:r>
            <a:r>
              <a:rPr lang="en-US" sz="1600" dirty="0"/>
              <a:t>"Dean's Medal" by The Wharton School, University of Pennsylvania, for setting an outstanding example of leadership. </a:t>
            </a:r>
            <a:r>
              <a:rPr lang="en-US" sz="1600" dirty="0" err="1"/>
              <a:t>Dhirubhai</a:t>
            </a:r>
            <a:r>
              <a:rPr lang="en-US" sz="1600" dirty="0"/>
              <a:t> </a:t>
            </a:r>
            <a:r>
              <a:rPr lang="en-US" sz="1600" dirty="0" err="1"/>
              <a:t>Ambani</a:t>
            </a:r>
            <a:r>
              <a:rPr lang="en-US" sz="1600" dirty="0"/>
              <a:t> </a:t>
            </a:r>
            <a:r>
              <a:rPr lang="en-US" sz="1600" dirty="0" smtClean="0"/>
              <a:t>was</a:t>
            </a:r>
            <a:r>
              <a:rPr lang="en-US" sz="1600" dirty="0" smtClean="0"/>
              <a:t> </a:t>
            </a:r>
            <a:r>
              <a:rPr lang="en-US" sz="1600" dirty="0"/>
              <a:t>the first Indian to get Wharton School Dean's </a:t>
            </a:r>
            <a:r>
              <a:rPr lang="en-US" sz="1600" dirty="0" smtClean="0"/>
              <a:t>Medal</a:t>
            </a:r>
            <a:r>
              <a:rPr lang="en-US" sz="1600" baseline="30000" dirty="0"/>
              <a:t>.</a:t>
            </a: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In August </a:t>
            </a:r>
            <a:r>
              <a:rPr lang="en-US" sz="1600" dirty="0"/>
              <a:t>2001 </a:t>
            </a:r>
            <a:r>
              <a:rPr lang="en-US" sz="1600" dirty="0" smtClean="0"/>
              <a:t>he got</a:t>
            </a:r>
            <a:r>
              <a:rPr lang="en-US" sz="1600" dirty="0"/>
              <a:t> Economic Times Awards for Corporate Excellence for Lifetime Achievement.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err="1"/>
              <a:t>Dhirubhai</a:t>
            </a:r>
            <a:r>
              <a:rPr lang="en-US" sz="1600" dirty="0"/>
              <a:t> </a:t>
            </a:r>
            <a:r>
              <a:rPr lang="en-US" sz="1600" dirty="0" err="1"/>
              <a:t>Ambani</a:t>
            </a:r>
            <a:r>
              <a:rPr lang="en-US" sz="1600" dirty="0"/>
              <a:t> was named the "Man of 20th Century" by the Federation of Indian Chambers of Commerce and Industry(FICCI).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The</a:t>
            </a:r>
            <a:r>
              <a:rPr lang="en-US" sz="1600" dirty="0"/>
              <a:t> Times of </a:t>
            </a:r>
            <a:r>
              <a:rPr lang="en-US" sz="1600" dirty="0" smtClean="0"/>
              <a:t>India conducted a poll  and voted </a:t>
            </a:r>
            <a:r>
              <a:rPr lang="en-US" sz="1600" dirty="0"/>
              <a:t>him "Greatest Creator of Wealth in the </a:t>
            </a:r>
            <a:r>
              <a:rPr lang="en-US" sz="1600" dirty="0" smtClean="0"/>
              <a:t>Centuries“ in 2000.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241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563</TotalTime>
  <Words>229</Words>
  <Application>Microsoft Office PowerPoint</Application>
  <PresentationFormat>On-screen Show (4:3)</PresentationFormat>
  <Paragraphs>71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Success Story of a Successful Entrepreneur </vt:lpstr>
      <vt:lpstr>Dhirubhai Ambani (1932 – 2002)</vt:lpstr>
      <vt:lpstr>Dhirubhai Ambani (1932 – 2002)</vt:lpstr>
      <vt:lpstr>Dhirubhai Ambani (1932 – 2002)</vt:lpstr>
      <vt:lpstr>Dhirubhai Ambani (1932 – 2002)</vt:lpstr>
      <vt:lpstr>Dhirubhai Ambani (1932 – 2002)</vt:lpstr>
      <vt:lpstr>Dhirubhai Ambani (1932 – 2002)</vt:lpstr>
      <vt:lpstr>Dhirubhai Ambani (1932 – 2002)</vt:lpstr>
      <vt:lpstr>Dhirubhai Ambani (1932 – 2002)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291</cp:revision>
  <dcterms:created xsi:type="dcterms:W3CDTF">2006-08-16T00:00:00Z</dcterms:created>
  <dcterms:modified xsi:type="dcterms:W3CDTF">2018-11-22T11:01:09Z</dcterms:modified>
</cp:coreProperties>
</file>