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57" r:id="rId4"/>
    <p:sldId id="268" r:id="rId5"/>
    <p:sldId id="260" r:id="rId6"/>
    <p:sldId id="261" r:id="rId7"/>
    <p:sldId id="262" r:id="rId8"/>
    <p:sldId id="263" r:id="rId9"/>
    <p:sldId id="271" r:id="rId10"/>
    <p:sldId id="264" r:id="rId11"/>
    <p:sldId id="274" r:id="rId12"/>
    <p:sldId id="272" r:id="rId13"/>
    <p:sldId id="275" r:id="rId14"/>
    <p:sldId id="265" r:id="rId15"/>
    <p:sldId id="273" r:id="rId16"/>
    <p:sldId id="266" r:id="rId17"/>
    <p:sldId id="267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11/22/2018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057400"/>
            <a:ext cx="7851648" cy="2209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Progress Report </a:t>
            </a:r>
            <a:br>
              <a:rPr lang="en-US" dirty="0" smtClean="0"/>
            </a:br>
            <a:r>
              <a:rPr lang="en-US" dirty="0" smtClean="0"/>
              <a:t>on </a:t>
            </a:r>
            <a:br>
              <a:rPr lang="en-US" dirty="0" smtClean="0"/>
            </a:br>
            <a:r>
              <a:rPr lang="en-US" dirty="0" smtClean="0"/>
              <a:t>Digital India</a:t>
            </a:r>
            <a:endParaRPr lang="en-US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8740" y="762000"/>
            <a:ext cx="27336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27741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IN" sz="2400" b="1" dirty="0"/>
              <a:t>Jeevan </a:t>
            </a:r>
            <a:r>
              <a:rPr lang="en-IN" sz="2400" b="1" dirty="0" err="1" smtClean="0"/>
              <a:t>Pramaan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>
              <a:lnSpc>
                <a:spcPct val="150000"/>
              </a:lnSpc>
            </a:pPr>
            <a:r>
              <a:rPr lang="en-IN" sz="1600" dirty="0" smtClean="0"/>
              <a:t>It </a:t>
            </a:r>
            <a:r>
              <a:rPr lang="en-IN" sz="1600" dirty="0"/>
              <a:t>is an </a:t>
            </a:r>
            <a:r>
              <a:rPr lang="en-IN" sz="1600" dirty="0" err="1"/>
              <a:t>Aadhaar</a:t>
            </a:r>
            <a:r>
              <a:rPr lang="en-IN" sz="1600" dirty="0"/>
              <a:t> based platform for biometric authentication of the pensioners and senior citizens. </a:t>
            </a:r>
            <a:endParaRPr lang="en-IN" sz="1600" dirty="0" smtClean="0"/>
          </a:p>
          <a:p>
            <a:pPr lvl="1">
              <a:lnSpc>
                <a:spcPct val="150000"/>
              </a:lnSpc>
            </a:pPr>
            <a:r>
              <a:rPr lang="en-IN" sz="1600" dirty="0" smtClean="0"/>
              <a:t>Since </a:t>
            </a:r>
            <a:r>
              <a:rPr lang="en-IN" sz="1600" dirty="0"/>
              <a:t>its launch on 10 November 2014, over </a:t>
            </a:r>
            <a:r>
              <a:rPr lang="en-IN" sz="1600" b="1" dirty="0"/>
              <a:t>150.15 lakh pensioners</a:t>
            </a:r>
            <a:r>
              <a:rPr lang="en-IN" sz="1600" dirty="0"/>
              <a:t> have registered on the portal till date, which was </a:t>
            </a:r>
            <a:r>
              <a:rPr lang="en-IN" sz="1600" b="1" dirty="0"/>
              <a:t>16.54 lakh</a:t>
            </a:r>
            <a:r>
              <a:rPr lang="en-IN" sz="1600" dirty="0"/>
              <a:t> in 2016</a:t>
            </a:r>
            <a:r>
              <a:rPr lang="en-IN" sz="16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172205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IN" sz="2400" b="1" dirty="0"/>
              <a:t>Digital Locker System (</a:t>
            </a:r>
            <a:r>
              <a:rPr lang="en-IN" sz="2400" b="1" dirty="0" err="1"/>
              <a:t>DigiLocker</a:t>
            </a:r>
            <a:r>
              <a:rPr lang="en-IN" sz="2400" b="1" dirty="0" smtClean="0"/>
              <a:t>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>
              <a:lnSpc>
                <a:spcPct val="150000"/>
              </a:lnSpc>
            </a:pPr>
            <a:r>
              <a:rPr lang="en-IN" sz="1600" dirty="0" err="1" smtClean="0"/>
              <a:t>DigiLocker</a:t>
            </a:r>
            <a:r>
              <a:rPr lang="en-IN" sz="1600" dirty="0"/>
              <a:t>, launched in July 2016, serves as a platform to enable citizens to securely store and share their documents with service providers electronically after giving due permission. </a:t>
            </a:r>
            <a:endParaRPr lang="en-IN" sz="1600" dirty="0" smtClean="0"/>
          </a:p>
          <a:p>
            <a:pPr lvl="1">
              <a:lnSpc>
                <a:spcPct val="150000"/>
              </a:lnSpc>
            </a:pPr>
            <a:r>
              <a:rPr lang="en-IN" sz="1600" b="1" dirty="0" smtClean="0"/>
              <a:t>197 </a:t>
            </a:r>
            <a:r>
              <a:rPr lang="en-IN" sz="1600" b="1" dirty="0"/>
              <a:t>crore </a:t>
            </a:r>
            <a:r>
              <a:rPr lang="en-IN" sz="1600" dirty="0"/>
              <a:t>document have been placed in </a:t>
            </a:r>
            <a:r>
              <a:rPr lang="en-IN" sz="1600" dirty="0" err="1"/>
              <a:t>DigiLocker</a:t>
            </a:r>
            <a:r>
              <a:rPr lang="en-IN" sz="1600" dirty="0"/>
              <a:t> enabling access to over</a:t>
            </a:r>
            <a:r>
              <a:rPr lang="en-IN" sz="1600" b="1" dirty="0"/>
              <a:t> 88 lakh users. </a:t>
            </a:r>
            <a:endParaRPr lang="en-IN" sz="1600" b="1" dirty="0" smtClean="0"/>
          </a:p>
          <a:p>
            <a:pPr lvl="1">
              <a:lnSpc>
                <a:spcPct val="150000"/>
              </a:lnSpc>
            </a:pPr>
            <a:r>
              <a:rPr lang="en-IN" sz="1600" dirty="0" smtClean="0"/>
              <a:t>For </a:t>
            </a:r>
            <a:r>
              <a:rPr lang="en-IN" sz="1600" dirty="0"/>
              <a:t>the first time both CBSE 10th Class results and NEET Results were also sent digitally into Digital Locker</a:t>
            </a:r>
            <a:r>
              <a:rPr lang="en-IN" sz="16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200527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IN" sz="2400" b="1" dirty="0"/>
              <a:t>Direct Benefit Transfers (DBT) through </a:t>
            </a:r>
            <a:r>
              <a:rPr lang="en-IN" sz="2400" b="1" dirty="0" smtClean="0"/>
              <a:t/>
            </a:r>
            <a:br>
              <a:rPr lang="en-IN" sz="2400" b="1" dirty="0" smtClean="0"/>
            </a:br>
            <a:r>
              <a:rPr lang="en-IN" sz="2400" b="1" dirty="0" err="1" smtClean="0"/>
              <a:t>Aadhaar</a:t>
            </a:r>
            <a:r>
              <a:rPr lang="en-IN" sz="2400" b="1" dirty="0" smtClean="0"/>
              <a:t> </a:t>
            </a:r>
            <a:r>
              <a:rPr lang="en-IN" sz="2400" b="1" dirty="0"/>
              <a:t>Payment Bridge (APB</a:t>
            </a:r>
            <a:r>
              <a:rPr lang="en-IN" sz="2400" b="1" dirty="0" smtClean="0"/>
              <a:t>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lnSpc>
                <a:spcPct val="150000"/>
              </a:lnSpc>
            </a:pPr>
            <a:r>
              <a:rPr lang="en-IN" sz="1600" dirty="0" smtClean="0"/>
              <a:t>A </a:t>
            </a:r>
            <a:r>
              <a:rPr lang="en-IN" sz="1600" dirty="0"/>
              <a:t>total of </a:t>
            </a:r>
            <a:r>
              <a:rPr lang="en-IN" sz="1600" b="1" dirty="0" err="1"/>
              <a:t>Rs</a:t>
            </a:r>
            <a:r>
              <a:rPr lang="en-IN" sz="1600" b="1" dirty="0"/>
              <a:t>. 2.43 Lakh Crore</a:t>
            </a:r>
            <a:r>
              <a:rPr lang="en-IN" sz="1600" dirty="0"/>
              <a:t> have been disbursed through </a:t>
            </a:r>
            <a:r>
              <a:rPr lang="en-IN" sz="1600" dirty="0" err="1"/>
              <a:t>Aadhaar</a:t>
            </a:r>
            <a:r>
              <a:rPr lang="en-IN" sz="1600" dirty="0"/>
              <a:t> based DBT to beneficiaries of</a:t>
            </a:r>
            <a:r>
              <a:rPr lang="en-IN" sz="1600" b="1" dirty="0"/>
              <a:t> 394</a:t>
            </a:r>
            <a:r>
              <a:rPr lang="en-IN" sz="1600" dirty="0"/>
              <a:t> government schemes which have led to saving of </a:t>
            </a:r>
            <a:r>
              <a:rPr lang="en-IN" sz="1600" dirty="0" err="1"/>
              <a:t>Rs</a:t>
            </a:r>
            <a:r>
              <a:rPr lang="en-IN" sz="1600" b="1" dirty="0"/>
              <a:t>. 57,000 Crore</a:t>
            </a:r>
            <a:r>
              <a:rPr lang="en-IN" sz="1600" dirty="0"/>
              <a:t> in the last 3 years by removing fictitious claimants. </a:t>
            </a:r>
            <a:endParaRPr lang="en-IN" sz="1600" dirty="0" smtClean="0"/>
          </a:p>
          <a:p>
            <a:pPr lvl="1">
              <a:lnSpc>
                <a:spcPct val="150000"/>
              </a:lnSpc>
            </a:pPr>
            <a:r>
              <a:rPr lang="en-IN" sz="1600" dirty="0" smtClean="0"/>
              <a:t>Through </a:t>
            </a:r>
            <a:r>
              <a:rPr lang="en-IN" sz="1600" dirty="0"/>
              <a:t>this process a total of </a:t>
            </a:r>
            <a:r>
              <a:rPr lang="en-IN" sz="1600" b="1" dirty="0"/>
              <a:t>2.33 Cr. </a:t>
            </a:r>
            <a:r>
              <a:rPr lang="en-IN" sz="1600" b="1" dirty="0" err="1"/>
              <a:t>bogus</a:t>
            </a:r>
            <a:r>
              <a:rPr lang="en-IN" sz="1600" dirty="0" err="1"/>
              <a:t>ration</a:t>
            </a:r>
            <a:r>
              <a:rPr lang="en-IN" sz="1600" dirty="0"/>
              <a:t> cards and </a:t>
            </a:r>
            <a:r>
              <a:rPr lang="en-IN" sz="1600" b="1" dirty="0"/>
              <a:t>3 crore</a:t>
            </a:r>
            <a:r>
              <a:rPr lang="en-IN" sz="1600" dirty="0"/>
              <a:t> fake LPG connections were </a:t>
            </a:r>
            <a:r>
              <a:rPr lang="en-IN" sz="1600" dirty="0" smtClean="0"/>
              <a:t>identified.</a:t>
            </a:r>
          </a:p>
        </p:txBody>
      </p:sp>
    </p:spTree>
    <p:extLst>
      <p:ext uri="{BB962C8B-B14F-4D97-AF65-F5344CB8AC3E}">
        <p14:creationId xmlns:p14="http://schemas.microsoft.com/office/powerpoint/2010/main" val="6801455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IN" sz="2400" b="1" dirty="0"/>
              <a:t>e-</a:t>
            </a:r>
            <a:r>
              <a:rPr lang="en-IN" sz="2400" b="1" dirty="0" err="1"/>
              <a:t>Taal</a:t>
            </a:r>
            <a:r>
              <a:rPr lang="en-IN" sz="2400" b="1" dirty="0"/>
              <a:t> (Electronic Transaction Aggregation &amp; Analysis Layer</a:t>
            </a:r>
            <a:r>
              <a:rPr lang="en-IN" sz="2400" b="1" dirty="0" smtClean="0"/>
              <a:t>)</a:t>
            </a:r>
            <a:endParaRPr lang="en-IN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lnSpc>
                <a:spcPct val="150000"/>
              </a:lnSpc>
            </a:pPr>
            <a:r>
              <a:rPr lang="en-IN" sz="1600" dirty="0" smtClean="0"/>
              <a:t>There </a:t>
            </a:r>
            <a:r>
              <a:rPr lang="en-IN" sz="1600" dirty="0"/>
              <a:t>has been a stupendous growth in </a:t>
            </a:r>
            <a:r>
              <a:rPr lang="en-IN" sz="1600" b="1" dirty="0"/>
              <a:t>e</a:t>
            </a:r>
            <a:r>
              <a:rPr lang="en-IN" sz="1600" dirty="0"/>
              <a:t>-Transactions in various e-Governance services. </a:t>
            </a:r>
            <a:endParaRPr lang="en-IN" sz="1600" dirty="0" smtClean="0"/>
          </a:p>
          <a:p>
            <a:pPr lvl="1">
              <a:lnSpc>
                <a:spcPct val="150000"/>
              </a:lnSpc>
            </a:pPr>
            <a:r>
              <a:rPr lang="en-IN" sz="1600" dirty="0" smtClean="0"/>
              <a:t>Today</a:t>
            </a:r>
            <a:r>
              <a:rPr lang="en-IN" sz="1600" dirty="0"/>
              <a:t>, e-</a:t>
            </a:r>
            <a:r>
              <a:rPr lang="en-IN" sz="1600" dirty="0" err="1"/>
              <a:t>Taal</a:t>
            </a:r>
            <a:r>
              <a:rPr lang="en-IN" sz="1600" dirty="0"/>
              <a:t> registers 4.5 crores transactions per day which grew from </a:t>
            </a:r>
            <a:r>
              <a:rPr lang="en-IN" sz="1600" b="1" dirty="0"/>
              <a:t>2.07 crore</a:t>
            </a:r>
            <a:r>
              <a:rPr lang="en-IN" sz="1600" dirty="0"/>
              <a:t> in 2016 thereby integrating over </a:t>
            </a:r>
            <a:r>
              <a:rPr lang="en-IN" sz="1600" b="1" dirty="0"/>
              <a:t>3506 e-Services</a:t>
            </a:r>
            <a:r>
              <a:rPr lang="en-IN" sz="1600" dirty="0"/>
              <a:t>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8903332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/>
              <a:t>Common Services </a:t>
            </a:r>
            <a:r>
              <a:rPr lang="en-US" sz="2400" b="1" dirty="0" err="1"/>
              <a:t>Centres</a:t>
            </a:r>
            <a:r>
              <a:rPr lang="en-US" sz="2400" b="1" dirty="0"/>
              <a:t> (CSCs</a:t>
            </a:r>
            <a:r>
              <a:rPr lang="en-US" sz="2400" b="1" dirty="0" smtClean="0"/>
              <a:t>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lnSpc>
                <a:spcPct val="150000"/>
              </a:lnSpc>
            </a:pPr>
            <a:r>
              <a:rPr lang="en-US" sz="1600" dirty="0" smtClean="0"/>
              <a:t>CSCs </a:t>
            </a:r>
            <a:r>
              <a:rPr lang="en-US" sz="1600" dirty="0"/>
              <a:t>are the world’s largest digital service delivery network. </a:t>
            </a:r>
            <a:endParaRPr lang="en-US" sz="1600" dirty="0" smtClean="0"/>
          </a:p>
          <a:p>
            <a:pPr lvl="1">
              <a:lnSpc>
                <a:spcPct val="150000"/>
              </a:lnSpc>
            </a:pPr>
            <a:r>
              <a:rPr lang="en-US" sz="1600" dirty="0" smtClean="0"/>
              <a:t>These </a:t>
            </a:r>
            <a:r>
              <a:rPr lang="en-US" sz="1600" dirty="0"/>
              <a:t>information and communication technology enabled kiosks with broadband connectivity has been providing various governments, private and social services at the doorsteps of citizen.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dirty="0" smtClean="0"/>
              <a:t>Today</a:t>
            </a:r>
            <a:r>
              <a:rPr lang="en-US" sz="1600" dirty="0"/>
              <a:t>, around </a:t>
            </a:r>
            <a:r>
              <a:rPr lang="en-US" sz="1600" b="1" dirty="0"/>
              <a:t>2.7 lakh CSCs </a:t>
            </a:r>
            <a:r>
              <a:rPr lang="en-US" sz="1600" dirty="0"/>
              <a:t>are active and offering digital services like </a:t>
            </a:r>
            <a:r>
              <a:rPr lang="en-US" sz="1600" dirty="0" err="1"/>
              <a:t>Aadhaar</a:t>
            </a:r>
            <a:r>
              <a:rPr lang="en-US" sz="1600" dirty="0"/>
              <a:t> enrolment, Ticket booking, of utilities and other </a:t>
            </a:r>
            <a:r>
              <a:rPr lang="en-US" sz="1600" dirty="0" err="1"/>
              <a:t>eGovernance</a:t>
            </a:r>
            <a:r>
              <a:rPr lang="en-US" sz="1600" dirty="0"/>
              <a:t> services to citizens from 1.68 Lakh Gram </a:t>
            </a:r>
            <a:r>
              <a:rPr lang="en-US" sz="1600" dirty="0" err="1"/>
              <a:t>Panchayets</a:t>
            </a:r>
            <a:r>
              <a:rPr lang="en-US" sz="1600" dirty="0"/>
              <a:t>, which was only </a:t>
            </a:r>
            <a:r>
              <a:rPr lang="en-US" sz="1600" b="1" dirty="0"/>
              <a:t>2.29 Lakh</a:t>
            </a:r>
            <a:r>
              <a:rPr lang="en-US" sz="1600" dirty="0"/>
              <a:t> 2016.</a:t>
            </a:r>
          </a:p>
          <a:p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33803630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IN" sz="2400" b="1" dirty="0" err="1" smtClean="0"/>
              <a:t>MyGov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lnSpc>
                <a:spcPct val="150000"/>
              </a:lnSpc>
            </a:pPr>
            <a:r>
              <a:rPr lang="en-IN" sz="1600" dirty="0" smtClean="0"/>
              <a:t>This </a:t>
            </a:r>
            <a:r>
              <a:rPr lang="en-IN" sz="1600" dirty="0"/>
              <a:t>is a citizen-centric digital collaboration platform that empowers people to connect with the Government &amp; contribute towards good governance. </a:t>
            </a:r>
            <a:endParaRPr lang="en-IN" sz="1600" dirty="0" smtClean="0"/>
          </a:p>
          <a:p>
            <a:pPr lvl="1">
              <a:lnSpc>
                <a:spcPct val="150000"/>
              </a:lnSpc>
            </a:pPr>
            <a:r>
              <a:rPr lang="en-IN" sz="1600" dirty="0" smtClean="0"/>
              <a:t>Started </a:t>
            </a:r>
            <a:r>
              <a:rPr lang="en-IN" sz="1600" dirty="0"/>
              <a:t>on July 26th 2014 and with a modest 8.74 lakh users in the first year, today </a:t>
            </a:r>
            <a:r>
              <a:rPr lang="en-IN" sz="1600" dirty="0" err="1"/>
              <a:t>MyGov</a:t>
            </a:r>
            <a:r>
              <a:rPr lang="en-IN" sz="1600" dirty="0"/>
              <a:t> has over </a:t>
            </a:r>
            <a:r>
              <a:rPr lang="en-IN" sz="1600" b="1" dirty="0"/>
              <a:t>50 lakh active users</a:t>
            </a:r>
            <a:r>
              <a:rPr lang="en-IN" sz="1600" dirty="0"/>
              <a:t> under </a:t>
            </a:r>
            <a:r>
              <a:rPr lang="en-IN" sz="1600" b="1" dirty="0"/>
              <a:t>64 groups</a:t>
            </a:r>
            <a:r>
              <a:rPr lang="en-IN" sz="1600" dirty="0"/>
              <a:t> who contribute their ideas through </a:t>
            </a:r>
            <a:r>
              <a:rPr lang="en-IN" sz="1600" b="1" dirty="0"/>
              <a:t>756 discussion groups</a:t>
            </a:r>
            <a:r>
              <a:rPr lang="en-IN" sz="1600" dirty="0"/>
              <a:t> and participate through </a:t>
            </a:r>
            <a:r>
              <a:rPr lang="en-IN" sz="1600" b="1" dirty="0"/>
              <a:t>701 earmarked tasks, </a:t>
            </a:r>
            <a:r>
              <a:rPr lang="en-IN" sz="1600" dirty="0"/>
              <a:t>that has grown from </a:t>
            </a:r>
            <a:r>
              <a:rPr lang="en-IN" sz="1600" b="1" dirty="0"/>
              <a:t>36 lakh</a:t>
            </a:r>
            <a:r>
              <a:rPr lang="en-IN" sz="1600" dirty="0"/>
              <a:t> active users in 2016</a:t>
            </a:r>
            <a:r>
              <a:rPr lang="en-IN" sz="1600" dirty="0" smtClean="0"/>
              <a:t>.</a:t>
            </a:r>
          </a:p>
          <a:p>
            <a:pPr>
              <a:lnSpc>
                <a:spcPct val="150000"/>
              </a:lnSpc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2798191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IN" sz="2400" b="1" dirty="0"/>
              <a:t>Other noteworthy </a:t>
            </a:r>
            <a:r>
              <a:rPr lang="en-IN" sz="2400" b="1" dirty="0" smtClean="0"/>
              <a:t>achievements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lnSpc>
                <a:spcPct val="150000"/>
              </a:lnSpc>
            </a:pPr>
            <a:r>
              <a:rPr lang="en-IN" sz="1600" b="1" dirty="0" smtClean="0"/>
              <a:t>India </a:t>
            </a:r>
            <a:r>
              <a:rPr lang="en-IN" sz="1600" b="1" dirty="0"/>
              <a:t>BPO Promotion Scheme: 18,160 seats</a:t>
            </a:r>
            <a:r>
              <a:rPr lang="en-IN" sz="1600" dirty="0"/>
              <a:t> of BPO already allocated. Another </a:t>
            </a:r>
            <a:r>
              <a:rPr lang="en-IN" sz="1600" b="1" dirty="0"/>
              <a:t>13822 sect</a:t>
            </a:r>
            <a:r>
              <a:rPr lang="en-IN" sz="1600" dirty="0"/>
              <a:t> allocation nearing finalisation </a:t>
            </a:r>
          </a:p>
          <a:p>
            <a:pPr lvl="1">
              <a:lnSpc>
                <a:spcPct val="150000"/>
              </a:lnSpc>
            </a:pPr>
            <a:r>
              <a:rPr lang="en-IN" sz="1600" b="1" dirty="0" smtClean="0"/>
              <a:t>Jan </a:t>
            </a:r>
            <a:r>
              <a:rPr lang="en-IN" sz="1600" b="1" dirty="0" err="1"/>
              <a:t>Dhan</a:t>
            </a:r>
            <a:r>
              <a:rPr lang="en-IN" sz="1600" b="1" dirty="0"/>
              <a:t> Accounts: </a:t>
            </a:r>
            <a:r>
              <a:rPr lang="en-IN" sz="1600" dirty="0"/>
              <a:t>30 Crore</a:t>
            </a:r>
          </a:p>
          <a:p>
            <a:pPr lvl="1">
              <a:lnSpc>
                <a:spcPct val="150000"/>
              </a:lnSpc>
            </a:pPr>
            <a:r>
              <a:rPr lang="en-IN" sz="1600" b="1" dirty="0" smtClean="0"/>
              <a:t>Jan </a:t>
            </a:r>
            <a:r>
              <a:rPr lang="en-IN" sz="1600" b="1" dirty="0"/>
              <a:t>Suraksha Schemes Registrations: </a:t>
            </a:r>
            <a:r>
              <a:rPr lang="en-IN" sz="1600" dirty="0"/>
              <a:t>15 Crore</a:t>
            </a:r>
          </a:p>
          <a:p>
            <a:pPr lvl="1">
              <a:lnSpc>
                <a:spcPct val="150000"/>
              </a:lnSpc>
            </a:pPr>
            <a:r>
              <a:rPr lang="en-IN" sz="1600" b="1" dirty="0" smtClean="0"/>
              <a:t>MUDRA</a:t>
            </a:r>
            <a:r>
              <a:rPr lang="en-IN" sz="1600" b="1" dirty="0"/>
              <a:t>: </a:t>
            </a:r>
            <a:r>
              <a:rPr lang="en-IN" sz="1600" dirty="0"/>
              <a:t>9 lakh people got </a:t>
            </a:r>
            <a:r>
              <a:rPr lang="en-IN" sz="1600" dirty="0" err="1"/>
              <a:t>Rs</a:t>
            </a:r>
            <a:r>
              <a:rPr lang="en-IN" sz="1600" dirty="0"/>
              <a:t>. 4 lakh Crores of loan</a:t>
            </a:r>
          </a:p>
          <a:p>
            <a:pPr lvl="1">
              <a:lnSpc>
                <a:spcPct val="150000"/>
              </a:lnSpc>
            </a:pPr>
            <a:r>
              <a:rPr lang="en-IN" sz="1600" b="1" dirty="0" smtClean="0"/>
              <a:t>Soil </a:t>
            </a:r>
            <a:r>
              <a:rPr lang="en-IN" sz="1600" b="1" dirty="0"/>
              <a:t>Health Card: </a:t>
            </a:r>
            <a:r>
              <a:rPr lang="en-IN" sz="1600" dirty="0"/>
              <a:t>9.5 Crore cards made</a:t>
            </a:r>
          </a:p>
          <a:p>
            <a:pPr lvl="1">
              <a:lnSpc>
                <a:spcPct val="150000"/>
              </a:lnSpc>
            </a:pPr>
            <a:r>
              <a:rPr lang="en-IN" sz="1600" b="1" dirty="0" err="1" smtClean="0"/>
              <a:t>eNAM</a:t>
            </a:r>
            <a:r>
              <a:rPr lang="en-IN" sz="1600" b="1" dirty="0"/>
              <a:t>: </a:t>
            </a:r>
            <a:r>
              <a:rPr lang="en-IN" sz="1600" dirty="0"/>
              <a:t>50 lakh registered farmers; 455 </a:t>
            </a:r>
            <a:r>
              <a:rPr lang="en-IN" sz="1600" dirty="0" err="1"/>
              <a:t>Agri</a:t>
            </a:r>
            <a:r>
              <a:rPr lang="en-IN" sz="1600" dirty="0"/>
              <a:t> Markets linked</a:t>
            </a:r>
          </a:p>
          <a:p>
            <a:pPr lvl="1">
              <a:lnSpc>
                <a:spcPct val="150000"/>
              </a:lnSpc>
            </a:pPr>
            <a:r>
              <a:rPr lang="en-IN" sz="1600" b="1" dirty="0" smtClean="0"/>
              <a:t>National </a:t>
            </a:r>
            <a:r>
              <a:rPr lang="en-IN" sz="1600" b="1" dirty="0"/>
              <a:t>Scholarship Portal:</a:t>
            </a:r>
            <a:r>
              <a:rPr lang="en-IN" sz="1600" dirty="0"/>
              <a:t> 1.4 Crore students registered</a:t>
            </a:r>
          </a:p>
          <a:p>
            <a:pPr lvl="1">
              <a:lnSpc>
                <a:spcPct val="150000"/>
              </a:lnSpc>
            </a:pPr>
            <a:r>
              <a:rPr lang="en-IN" sz="1600" b="1" dirty="0" err="1" smtClean="0"/>
              <a:t>GeM</a:t>
            </a:r>
            <a:r>
              <a:rPr lang="en-IN" sz="1600" b="1" dirty="0"/>
              <a:t>: </a:t>
            </a:r>
            <a:r>
              <a:rPr lang="en-IN" sz="1600" dirty="0"/>
              <a:t>4600 byers, 14,512 sellers registered</a:t>
            </a:r>
          </a:p>
          <a:p>
            <a:pPr>
              <a:lnSpc>
                <a:spcPct val="150000"/>
              </a:lnSpc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9381647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000" dirty="0" smtClean="0"/>
              <a:t>Thank You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3651988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/>
              <a:t>Digital India </a:t>
            </a:r>
            <a:r>
              <a:rPr lang="en-US" sz="2400" b="1" dirty="0" err="1" smtClean="0"/>
              <a:t>Programme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1600" dirty="0"/>
              <a:t>The Digital India </a:t>
            </a:r>
            <a:r>
              <a:rPr lang="en-US" sz="1600" dirty="0" err="1"/>
              <a:t>programme</a:t>
            </a:r>
            <a:r>
              <a:rPr lang="en-US" sz="1600" dirty="0"/>
              <a:t> is a flagship </a:t>
            </a:r>
            <a:r>
              <a:rPr lang="en-US" sz="1600" dirty="0" err="1"/>
              <a:t>programme</a:t>
            </a:r>
            <a:r>
              <a:rPr lang="en-US" sz="1600" dirty="0"/>
              <a:t> of the Government of India </a:t>
            </a:r>
            <a:r>
              <a:rPr lang="en-US" sz="1600" dirty="0" smtClean="0"/>
              <a:t>.</a:t>
            </a:r>
            <a:endParaRPr lang="en-US" sz="1600" dirty="0"/>
          </a:p>
          <a:p>
            <a:pPr>
              <a:lnSpc>
                <a:spcPct val="150000"/>
              </a:lnSpc>
            </a:pPr>
            <a:r>
              <a:rPr lang="en-US" sz="1600" dirty="0"/>
              <a:t>The vision of Digital India </a:t>
            </a:r>
            <a:r>
              <a:rPr lang="en-US" sz="1600" dirty="0" err="1"/>
              <a:t>programme</a:t>
            </a:r>
            <a:r>
              <a:rPr lang="en-US" sz="1600" dirty="0"/>
              <a:t> is to transform India into a digitally empowered society and knowledge economy.</a:t>
            </a:r>
          </a:p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2397" y="3962400"/>
            <a:ext cx="6696075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39481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2400" b="1" cap="all" dirty="0"/>
              <a:t>PROGRESS OVERVIEW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600" dirty="0" smtClean="0"/>
              <a:t>Following figure shows the progress overview of digital India program:</a:t>
            </a:r>
          </a:p>
          <a:p>
            <a:endParaRPr lang="en-US" sz="16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362200"/>
            <a:ext cx="5810447" cy="3781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10351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/>
              <a:t>Key Achievement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1600" dirty="0"/>
              <a:t>Key Achievement </a:t>
            </a:r>
            <a:r>
              <a:rPr lang="en-US" sz="1600" dirty="0" smtClean="0"/>
              <a:t>2017 of Digital India program according to </a:t>
            </a:r>
            <a:r>
              <a:rPr lang="en-US" sz="1600" dirty="0" err="1" smtClean="0"/>
              <a:t>MeitY</a:t>
            </a:r>
            <a:r>
              <a:rPr lang="en-US" sz="1600" dirty="0"/>
              <a:t> </a:t>
            </a:r>
            <a:r>
              <a:rPr lang="en-US" sz="1600" dirty="0" smtClean="0"/>
              <a:t>are as follows:</a:t>
            </a:r>
            <a:endParaRPr lang="en-US" sz="1600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dirty="0" smtClean="0"/>
              <a:t>Investment </a:t>
            </a:r>
            <a:r>
              <a:rPr lang="en-US" sz="1600" dirty="0"/>
              <a:t>in Electronic Manufacturing grew by 27% in </a:t>
            </a:r>
            <a:r>
              <a:rPr lang="en-US" sz="1600" dirty="0" smtClean="0"/>
              <a:t>2017</a:t>
            </a:r>
            <a:r>
              <a:rPr lang="en-US" sz="1600" dirty="0" smtClean="0"/>
              <a:t>.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600" dirty="0" smtClean="0"/>
              <a:t>In 2017 total investment reached 1.57 lakh crore while 2014 it was only 11,000 crore.</a:t>
            </a:r>
            <a:endParaRPr lang="en-US" sz="1600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dirty="0" smtClean="0"/>
              <a:t>Registered </a:t>
            </a:r>
            <a:r>
              <a:rPr lang="en-US" sz="1600" dirty="0"/>
              <a:t>over 300% growth in digital transaction in last one </a:t>
            </a:r>
            <a:r>
              <a:rPr lang="en-US" sz="1600" dirty="0" smtClean="0"/>
              <a:t>year.</a:t>
            </a:r>
            <a:endParaRPr lang="en-US" sz="1600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dirty="0" err="1" smtClean="0"/>
              <a:t>Aadhaar</a:t>
            </a:r>
            <a:r>
              <a:rPr lang="en-US" sz="1600" dirty="0"/>
              <a:t>, the unique identity, covers over 99 percent adult residents of </a:t>
            </a:r>
            <a:r>
              <a:rPr lang="en-US" sz="1600" dirty="0" smtClean="0"/>
              <a:t>India.</a:t>
            </a:r>
            <a:endParaRPr lang="en-US" sz="1600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dirty="0" smtClean="0"/>
              <a:t>Over </a:t>
            </a:r>
            <a:r>
              <a:rPr lang="en-US" sz="1600" dirty="0"/>
              <a:t>197 cr. </a:t>
            </a:r>
            <a:r>
              <a:rPr lang="en-US" sz="1600" dirty="0" smtClean="0"/>
              <a:t>Placed in </a:t>
            </a:r>
            <a:r>
              <a:rPr lang="en-US" sz="1600" dirty="0" err="1" smtClean="0"/>
              <a:t>DigiLocker</a:t>
            </a:r>
            <a:r>
              <a:rPr lang="en-US" sz="1600" dirty="0" smtClean="0"/>
              <a:t>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dirty="0"/>
              <a:t>60% rise on the production of mobile </a:t>
            </a:r>
            <a:r>
              <a:rPr lang="en-US" sz="1600" dirty="0" smtClean="0"/>
              <a:t>phones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600" dirty="0" smtClean="0"/>
              <a:t>In 2017 it was reached 17.5 </a:t>
            </a:r>
            <a:r>
              <a:rPr lang="en-US" sz="1600" dirty="0"/>
              <a:t>crore </a:t>
            </a:r>
            <a:r>
              <a:rPr lang="en-US" sz="1600" dirty="0" smtClean="0"/>
              <a:t>units while in 2014-15 it was only </a:t>
            </a:r>
            <a:r>
              <a:rPr lang="en-US" sz="1600" dirty="0"/>
              <a:t>6 crore </a:t>
            </a:r>
            <a:r>
              <a:rPr lang="en-US" sz="1600" dirty="0" smtClean="0"/>
              <a:t>units.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1600" i="1" dirty="0" smtClean="0"/>
          </a:p>
          <a:p>
            <a:pPr lvl="1">
              <a:buFont typeface="Wingdings" panose="05000000000000000000" pitchFamily="2" charset="2"/>
              <a:buChar char="Ø"/>
            </a:pPr>
            <a:endParaRPr lang="en-US" sz="1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6819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/>
              <a:t>The Mobile Phone </a:t>
            </a:r>
            <a:r>
              <a:rPr lang="en-US" sz="2400" b="1" dirty="0" smtClean="0"/>
              <a:t>Revolution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1600" b="1" dirty="0"/>
              <a:t> </a:t>
            </a:r>
            <a:r>
              <a:rPr lang="en-US" sz="1600" dirty="0" smtClean="0"/>
              <a:t>In 2017, India has</a:t>
            </a:r>
            <a:r>
              <a:rPr lang="en-US" sz="1600" b="1" dirty="0"/>
              <a:t> 121 Crore Mobile Phone </a:t>
            </a:r>
            <a:r>
              <a:rPr lang="en-US" sz="1600" b="1" dirty="0" smtClean="0"/>
              <a:t>users </a:t>
            </a:r>
            <a:r>
              <a:rPr lang="en-US" sz="1600" dirty="0" smtClean="0"/>
              <a:t>as compared </a:t>
            </a:r>
            <a:r>
              <a:rPr lang="en-US" sz="1600" dirty="0"/>
              <a:t>to</a:t>
            </a:r>
            <a:r>
              <a:rPr lang="en-US" sz="1600" b="1" dirty="0"/>
              <a:t> 103 crore </a:t>
            </a:r>
            <a:r>
              <a:rPr lang="en-US" sz="1600" dirty="0"/>
              <a:t>in </a:t>
            </a:r>
            <a:r>
              <a:rPr lang="en-US" sz="1600" dirty="0" smtClean="0"/>
              <a:t>2016.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b="1" dirty="0" smtClean="0"/>
              <a:t>Smartphone </a:t>
            </a:r>
            <a:r>
              <a:rPr lang="en-US" sz="1600" b="1" dirty="0"/>
              <a:t>Users:</a:t>
            </a:r>
            <a:r>
              <a:rPr lang="en-US" sz="1600" dirty="0"/>
              <a:t> </a:t>
            </a:r>
            <a:r>
              <a:rPr lang="en-US" sz="1600" dirty="0" smtClean="0"/>
              <a:t> 40 </a:t>
            </a:r>
            <a:r>
              <a:rPr lang="en-US" sz="1600" dirty="0"/>
              <a:t>crore in </a:t>
            </a:r>
            <a:r>
              <a:rPr lang="en-US" sz="1600" dirty="0" smtClean="0"/>
              <a:t>2017</a:t>
            </a:r>
            <a:endParaRPr lang="en-US" sz="1600" dirty="0" smtClean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b="1" dirty="0" smtClean="0"/>
              <a:t>Internet </a:t>
            </a:r>
            <a:r>
              <a:rPr lang="en-US" sz="1600" b="1" dirty="0"/>
              <a:t>Users</a:t>
            </a:r>
            <a:r>
              <a:rPr lang="en-US" sz="1600" dirty="0"/>
              <a:t>: </a:t>
            </a:r>
            <a:r>
              <a:rPr lang="en-US" sz="1600" dirty="0" smtClean="0"/>
              <a:t>50 </a:t>
            </a:r>
            <a:r>
              <a:rPr lang="en-US" sz="1600" dirty="0"/>
              <a:t>crore in </a:t>
            </a:r>
            <a:r>
              <a:rPr lang="en-US" sz="1600" dirty="0" smtClean="0"/>
              <a:t>2017</a:t>
            </a:r>
            <a:endParaRPr lang="en-US" sz="1600" dirty="0"/>
          </a:p>
          <a:p>
            <a:pPr>
              <a:lnSpc>
                <a:spcPct val="150000"/>
              </a:lnSpc>
            </a:pPr>
            <a:r>
              <a:rPr lang="en-US" sz="1800" b="1" dirty="0"/>
              <a:t>Growth in Mobile Phone Manufacturing:</a:t>
            </a:r>
            <a:endParaRPr lang="en-US" sz="1800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dirty="0" smtClean="0"/>
              <a:t>Jump </a:t>
            </a:r>
            <a:r>
              <a:rPr lang="en-US" sz="1600" dirty="0"/>
              <a:t>of </a:t>
            </a:r>
            <a:r>
              <a:rPr lang="en-US" sz="1600" b="1" dirty="0"/>
              <a:t>60%</a:t>
            </a:r>
            <a:r>
              <a:rPr lang="en-US" sz="1600" dirty="0"/>
              <a:t> in terms of </a:t>
            </a:r>
            <a:r>
              <a:rPr lang="en-US" sz="1600" b="1" dirty="0"/>
              <a:t>units</a:t>
            </a:r>
            <a:r>
              <a:rPr lang="en-US" sz="1600" dirty="0"/>
              <a:t> made. </a:t>
            </a:r>
            <a:endParaRPr lang="en-US" sz="1600" dirty="0" smtClean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dirty="0" smtClean="0"/>
              <a:t>Manufacturing </a:t>
            </a:r>
            <a:r>
              <a:rPr lang="en-US" sz="1600" dirty="0"/>
              <a:t>of mobile phones has reached </a:t>
            </a:r>
            <a:r>
              <a:rPr lang="en-US" sz="1600" b="1" dirty="0"/>
              <a:t>17.5 Crore</a:t>
            </a:r>
            <a:r>
              <a:rPr lang="en-US" sz="1600" dirty="0"/>
              <a:t> units in 2016-17 from </a:t>
            </a:r>
            <a:r>
              <a:rPr lang="en-US" sz="1600" b="1" dirty="0"/>
              <a:t>11 crore</a:t>
            </a:r>
            <a:r>
              <a:rPr lang="en-US" sz="1600" dirty="0"/>
              <a:t> in 2015-16.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b="1" dirty="0" smtClean="0"/>
              <a:t>105</a:t>
            </a:r>
            <a:r>
              <a:rPr lang="en-US" sz="1600" dirty="0"/>
              <a:t> mobile/ ancillary manufacturing </a:t>
            </a:r>
            <a:r>
              <a:rPr lang="en-US" sz="1600" dirty="0" smtClean="0"/>
              <a:t>units.</a:t>
            </a:r>
            <a:endParaRPr lang="en-US" sz="1600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dirty="0" smtClean="0"/>
              <a:t>Created</a:t>
            </a:r>
            <a:r>
              <a:rPr lang="en-US" sz="1600" dirty="0"/>
              <a:t> </a:t>
            </a:r>
            <a:r>
              <a:rPr lang="en-US" sz="1600" b="1" dirty="0"/>
              <a:t>4 lakh</a:t>
            </a:r>
            <a:r>
              <a:rPr lang="en-US" sz="1600" dirty="0"/>
              <a:t> direct and indirect jobs since 2014 of which </a:t>
            </a:r>
            <a:r>
              <a:rPr lang="en-US" sz="1600" b="1" dirty="0"/>
              <a:t>2.4 lakh</a:t>
            </a:r>
            <a:r>
              <a:rPr lang="en-US" sz="1600" dirty="0"/>
              <a:t> added in </a:t>
            </a:r>
            <a:r>
              <a:rPr lang="en-US" sz="1600" dirty="0" smtClean="0"/>
              <a:t>2017.</a:t>
            </a:r>
            <a:endParaRPr lang="en-US" sz="1600" dirty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5432389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IN" sz="2400" dirty="0"/>
              <a:t> </a:t>
            </a:r>
            <a:r>
              <a:rPr lang="en-IN" sz="2400" b="1" dirty="0"/>
              <a:t>Investment in Electronic </a:t>
            </a:r>
            <a:r>
              <a:rPr lang="en-IN" sz="2400" b="1" dirty="0" smtClean="0"/>
              <a:t>Manufacturing</a:t>
            </a:r>
            <a:endParaRPr lang="en-US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 smtClean="0"/>
              <a:t>Following table shows the </a:t>
            </a:r>
            <a:r>
              <a:rPr lang="en-IN" sz="1600" dirty="0"/>
              <a:t> Investment in Electronic </a:t>
            </a:r>
            <a:r>
              <a:rPr lang="en-IN" sz="1600" dirty="0" smtClean="0"/>
              <a:t>Manufacturing sector:</a:t>
            </a:r>
          </a:p>
          <a:p>
            <a:endParaRPr lang="en-US" sz="1600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6963573"/>
              </p:ext>
            </p:extLst>
          </p:nvPr>
        </p:nvGraphicFramePr>
        <p:xfrm>
          <a:off x="838200" y="2590801"/>
          <a:ext cx="7696200" cy="281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9492"/>
                <a:gridCol w="1238608"/>
                <a:gridCol w="1924050"/>
                <a:gridCol w="1924050"/>
              </a:tblGrid>
              <a:tr h="975947">
                <a:tc>
                  <a:txBody>
                    <a:bodyPr/>
                    <a:lstStyle/>
                    <a:p>
                      <a:pPr algn="ctr"/>
                      <a:r>
                        <a:rPr lang="en-IN" sz="1600" dirty="0" smtClean="0">
                          <a:latin typeface="+mn-lt"/>
                        </a:rPr>
                        <a:t>Investment in Electronic Manufacturing </a:t>
                      </a:r>
                      <a:endParaRPr lang="en-US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2016</a:t>
                      </a:r>
                      <a:endParaRPr lang="en-US" sz="1600" dirty="0">
                        <a:effectLst/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</a:rPr>
                        <a:t>2017</a:t>
                      </a:r>
                      <a:endParaRPr lang="en-US" sz="1600" dirty="0">
                        <a:effectLst/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600" b="1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 Growth</a:t>
                      </a:r>
                      <a:endParaRPr lang="en-US" sz="1600" dirty="0">
                        <a:latin typeface="+mn-lt"/>
                      </a:endParaRPr>
                    </a:p>
                  </a:txBody>
                  <a:tcPr/>
                </a:tc>
              </a:tr>
              <a:tr h="759069">
                <a:tc>
                  <a:txBody>
                    <a:bodyPr/>
                    <a:lstStyle/>
                    <a:p>
                      <a:pPr algn="ctr"/>
                      <a:r>
                        <a:rPr kumimoji="0"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MSIPS: Number of proposals</a:t>
                      </a:r>
                      <a:endParaRPr lang="en-US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217</a:t>
                      </a:r>
                      <a:endParaRPr lang="en-US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242</a:t>
                      </a:r>
                      <a:endParaRPr lang="en-US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11.5%</a:t>
                      </a:r>
                      <a:endParaRPr lang="en-US" sz="1600" dirty="0">
                        <a:latin typeface="+mn-lt"/>
                      </a:endParaRPr>
                    </a:p>
                  </a:txBody>
                  <a:tcPr/>
                </a:tc>
              </a:tr>
              <a:tr h="1084384">
                <a:tc>
                  <a:txBody>
                    <a:bodyPr/>
                    <a:lstStyle/>
                    <a:p>
                      <a:pPr algn="ctr"/>
                      <a:r>
                        <a:rPr kumimoji="0"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MSIPS: Investment involved</a:t>
                      </a:r>
                      <a:endParaRPr lang="en-US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1.23 lakh crore</a:t>
                      </a:r>
                      <a:endParaRPr lang="en-US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1.57 Lakh crore</a:t>
                      </a:r>
                      <a:endParaRPr lang="en-US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27%</a:t>
                      </a:r>
                      <a:endParaRPr lang="en-US" sz="1600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30312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IN" sz="2400" b="1" dirty="0"/>
              <a:t>Growth in Digital Payments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IN" sz="1600" dirty="0" smtClean="0"/>
              <a:t>There </a:t>
            </a:r>
            <a:r>
              <a:rPr lang="en-IN" sz="1600" dirty="0"/>
              <a:t>has been a significant growth in various forms of digital payment due to initiatives taken by the Government in the aftermath of demonetization. </a:t>
            </a:r>
            <a:endParaRPr lang="en-IN" sz="1600" dirty="0" smtClean="0"/>
          </a:p>
          <a:p>
            <a:pPr>
              <a:lnSpc>
                <a:spcPct val="150000"/>
              </a:lnSpc>
            </a:pPr>
            <a:r>
              <a:rPr lang="en-IN" sz="1600" dirty="0" smtClean="0"/>
              <a:t>The </a:t>
            </a:r>
            <a:r>
              <a:rPr lang="en-IN" sz="1600" dirty="0"/>
              <a:t>trend can be explained through the following table</a:t>
            </a:r>
            <a:r>
              <a:rPr lang="en-IN" sz="1600" dirty="0" smtClean="0"/>
              <a:t>:</a:t>
            </a:r>
          </a:p>
          <a:p>
            <a:endParaRPr lang="en-US" sz="16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7185658"/>
              </p:ext>
            </p:extLst>
          </p:nvPr>
        </p:nvGraphicFramePr>
        <p:xfrm>
          <a:off x="990600" y="3276600"/>
          <a:ext cx="7086600" cy="25146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1650"/>
                <a:gridCol w="1771650"/>
                <a:gridCol w="1771650"/>
                <a:gridCol w="1771650"/>
              </a:tblGrid>
              <a:tr h="610340">
                <a:tc>
                  <a:txBody>
                    <a:bodyPr/>
                    <a:lstStyle/>
                    <a:p>
                      <a:r>
                        <a:rPr kumimoji="0" lang="en-IN" sz="1800" b="1" i="0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Sl</a:t>
                      </a:r>
                      <a:r>
                        <a:rPr kumimoji="0" lang="en-IN" sz="1800" b="1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No.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IN" sz="1800" b="1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IN" sz="1800" b="1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r>
                        <a:rPr kumimoji="0" lang="en-IN" sz="1800" b="1" i="0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kumimoji="0" lang="en-IN" sz="1800" b="1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Nov 2016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IN" sz="1800" b="1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</a:t>
                      </a:r>
                      <a:r>
                        <a:rPr kumimoji="0" lang="en-IN" sz="1800" b="1" i="0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kumimoji="0" lang="en-IN" sz="1800" b="1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Oct, 2017</a:t>
                      </a:r>
                      <a:endParaRPr lang="en-US" dirty="0"/>
                    </a:p>
                  </a:txBody>
                  <a:tcPr/>
                </a:tc>
              </a:tr>
              <a:tr h="6103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BHIM/ UPI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4000/ day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25.6 lakh/ day</a:t>
                      </a:r>
                      <a:endParaRPr lang="en-US" dirty="0"/>
                    </a:p>
                  </a:txBody>
                  <a:tcPr/>
                </a:tc>
              </a:tr>
              <a:tr h="683581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Mobile Wallets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 lakh/ day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88.43 lakh/ day</a:t>
                      </a:r>
                      <a:endParaRPr lang="en-US" dirty="0"/>
                    </a:p>
                  </a:txBody>
                  <a:tcPr/>
                </a:tc>
              </a:tr>
              <a:tr h="6103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Debit Cards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 lakh/ day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82 lakh/ day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3571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 err="1"/>
              <a:t>Aadhaar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1600" dirty="0" smtClean="0"/>
              <a:t>With </a:t>
            </a:r>
            <a:r>
              <a:rPr lang="en-US" sz="1600" dirty="0"/>
              <a:t>an objective to empower residents of India with a unique identity and a digital platform to authenticate anytime, anywhere, </a:t>
            </a:r>
            <a:r>
              <a:rPr lang="en-US" sz="1600" dirty="0" err="1"/>
              <a:t>Aadhaar</a:t>
            </a:r>
            <a:r>
              <a:rPr lang="en-US" sz="1600" dirty="0"/>
              <a:t> today is the world’s largest biometrics based digital identity system. </a:t>
            </a:r>
            <a:endParaRPr lang="en-US" sz="1600" dirty="0" smtClean="0"/>
          </a:p>
          <a:p>
            <a:pPr>
              <a:lnSpc>
                <a:spcPct val="150000"/>
              </a:lnSpc>
            </a:pPr>
            <a:r>
              <a:rPr lang="en-US" sz="1600" dirty="0" smtClean="0"/>
              <a:t>Total </a:t>
            </a:r>
            <a:r>
              <a:rPr lang="en-US" sz="1600" dirty="0"/>
              <a:t>number of </a:t>
            </a:r>
            <a:r>
              <a:rPr lang="en-US" sz="1600" dirty="0" err="1"/>
              <a:t>Aadhaar</a:t>
            </a:r>
            <a:r>
              <a:rPr lang="en-US" sz="1600" dirty="0"/>
              <a:t> account holders reached </a:t>
            </a:r>
            <a:r>
              <a:rPr lang="en-US" sz="1600" b="1" dirty="0"/>
              <a:t>119 Crore</a:t>
            </a:r>
            <a:r>
              <a:rPr lang="en-US" sz="1600" dirty="0"/>
              <a:t> in 2017 compared to 104 Crore in 2016. </a:t>
            </a:r>
            <a:endParaRPr lang="en-US" sz="1600" dirty="0" smtClean="0"/>
          </a:p>
          <a:p>
            <a:pPr>
              <a:lnSpc>
                <a:spcPct val="150000"/>
              </a:lnSpc>
            </a:pPr>
            <a:r>
              <a:rPr lang="en-US" sz="1600" dirty="0" err="1" smtClean="0"/>
              <a:t>Aadhaar</a:t>
            </a:r>
            <a:r>
              <a:rPr lang="en-US" sz="1600" dirty="0" smtClean="0"/>
              <a:t> </a:t>
            </a:r>
            <a:r>
              <a:rPr lang="en-US" sz="1600" dirty="0"/>
              <a:t>is being used as a digital platform to enhance governance.</a:t>
            </a:r>
          </a:p>
          <a:p>
            <a:endParaRPr lang="en-US" sz="1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68104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 err="1"/>
              <a:t>Aadhaar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1600" dirty="0" smtClean="0"/>
              <a:t>Following table shows the Progress </a:t>
            </a:r>
            <a:r>
              <a:rPr lang="en-US" sz="1600" dirty="0"/>
              <a:t>of </a:t>
            </a:r>
            <a:r>
              <a:rPr lang="en-US" sz="1600" dirty="0" err="1"/>
              <a:t>Aadhaar</a:t>
            </a:r>
            <a:r>
              <a:rPr lang="en-US" sz="1600" dirty="0"/>
              <a:t> </a:t>
            </a:r>
            <a:r>
              <a:rPr lang="en-US" sz="1600" dirty="0" smtClean="0"/>
              <a:t>:</a:t>
            </a:r>
          </a:p>
          <a:p>
            <a:endParaRPr lang="en-US" sz="1600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8292167"/>
              </p:ext>
            </p:extLst>
          </p:nvPr>
        </p:nvGraphicFramePr>
        <p:xfrm>
          <a:off x="914400" y="2590800"/>
          <a:ext cx="7315200" cy="312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2743200"/>
                <a:gridCol w="1828800"/>
                <a:gridCol w="1828800"/>
              </a:tblGrid>
              <a:tr h="679174"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1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Sl. No.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1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Items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1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Status as per 2016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1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Status as per 2017</a:t>
                      </a:r>
                      <a:endParaRPr lang="en-US" dirty="0"/>
                    </a:p>
                  </a:txBody>
                  <a:tcPr/>
                </a:tc>
              </a:tr>
              <a:tr h="74091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Number of </a:t>
                      </a:r>
                      <a:r>
                        <a:rPr kumimoji="0" lang="en-US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Aadhaar</a:t>
                      </a:r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Generated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104 crore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119 Crore</a:t>
                      </a:r>
                      <a:endParaRPr lang="en-US" dirty="0"/>
                    </a:p>
                  </a:txBody>
                  <a:tcPr/>
                </a:tc>
              </a:tr>
              <a:tr h="74091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Percentage of Adult Population on </a:t>
                      </a:r>
                      <a:r>
                        <a:rPr kumimoji="0" lang="en-US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Aadhaar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86.6%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99.9%</a:t>
                      </a:r>
                      <a:endParaRPr lang="en-US" dirty="0"/>
                    </a:p>
                  </a:txBody>
                  <a:tcPr/>
                </a:tc>
              </a:tr>
              <a:tr h="96319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Mobile SIMs issued using </a:t>
                      </a:r>
                      <a:r>
                        <a:rPr kumimoji="0" lang="en-US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Aadhaar</a:t>
                      </a:r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eKYC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Implemented from September, 2016.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 Crore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50275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215</TotalTime>
  <Words>564</Words>
  <Application>Microsoft Office PowerPoint</Application>
  <PresentationFormat>On-screen Show (4:3)</PresentationFormat>
  <Paragraphs>114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Flow</vt:lpstr>
      <vt:lpstr>Progress Report  on  Digital India</vt:lpstr>
      <vt:lpstr>Digital India Programme</vt:lpstr>
      <vt:lpstr>PROGRESS OVERVIEW</vt:lpstr>
      <vt:lpstr>Key Achievement </vt:lpstr>
      <vt:lpstr>The Mobile Phone Revolution</vt:lpstr>
      <vt:lpstr> Investment in Electronic Manufacturing</vt:lpstr>
      <vt:lpstr>Growth in Digital Payments</vt:lpstr>
      <vt:lpstr>Aadhaar</vt:lpstr>
      <vt:lpstr>Aadhaar</vt:lpstr>
      <vt:lpstr>Jeevan Pramaan</vt:lpstr>
      <vt:lpstr>Digital Locker System (DigiLocker)</vt:lpstr>
      <vt:lpstr>Direct Benefit Transfers (DBT) through  Aadhaar Payment Bridge (APB)</vt:lpstr>
      <vt:lpstr>e-Taal (Electronic Transaction Aggregation &amp; Analysis Layer)</vt:lpstr>
      <vt:lpstr>Common Services Centres (CSCs)</vt:lpstr>
      <vt:lpstr>MyGov</vt:lpstr>
      <vt:lpstr>Other noteworthy achievements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176</cp:revision>
  <dcterms:created xsi:type="dcterms:W3CDTF">2006-08-16T00:00:00Z</dcterms:created>
  <dcterms:modified xsi:type="dcterms:W3CDTF">2018-11-22T13:41:24Z</dcterms:modified>
</cp:coreProperties>
</file>