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347" r:id="rId2"/>
    <p:sldId id="348" r:id="rId3"/>
    <p:sldId id="349" r:id="rId4"/>
    <p:sldId id="261" r:id="rId5"/>
    <p:sldId id="336" r:id="rId6"/>
    <p:sldId id="357" r:id="rId7"/>
    <p:sldId id="337" r:id="rId8"/>
    <p:sldId id="338" r:id="rId9"/>
    <p:sldId id="351" r:id="rId10"/>
    <p:sldId id="358" r:id="rId11"/>
    <p:sldId id="359" r:id="rId12"/>
    <p:sldId id="353" r:id="rId13"/>
    <p:sldId id="360" r:id="rId14"/>
    <p:sldId id="361" r:id="rId15"/>
    <p:sldId id="352" r:id="rId16"/>
    <p:sldId id="339" r:id="rId17"/>
    <p:sldId id="354" r:id="rId18"/>
    <p:sldId id="355" r:id="rId19"/>
    <p:sldId id="340" r:id="rId20"/>
    <p:sldId id="341" r:id="rId21"/>
    <p:sldId id="342" r:id="rId22"/>
    <p:sldId id="343" r:id="rId23"/>
    <p:sldId id="345" r:id="rId24"/>
    <p:sldId id="346" r:id="rId25"/>
    <p:sldId id="356" r:id="rId26"/>
    <p:sldId id="258" r:id="rId27"/>
  </p:sldIdLst>
  <p:sldSz cx="9144000" cy="6858000" type="screen4x3"/>
  <p:notesSz cx="6858000" cy="9144000"/>
  <p:custDataLst>
    <p:tags r:id="rId2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0367"/>
    <a:srgbClr val="0094D8"/>
    <a:srgbClr val="0087E2"/>
    <a:srgbClr val="0082DA"/>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94" y="66"/>
      </p:cViewPr>
      <p:guideLst>
        <p:guide orient="horz" pos="2160"/>
        <p:guide pos="2880"/>
      </p:guideLst>
    </p:cSldViewPr>
  </p:slideViewPr>
  <p:notesTextViewPr>
    <p:cViewPr>
      <p:scale>
        <a:sx n="1" d="1"/>
        <a:sy n="1" d="1"/>
      </p:scale>
      <p:origin x="0" y="0"/>
    </p:cViewPr>
  </p:notesTextViewPr>
  <p:notesViewPr>
    <p:cSldViewPr>
      <p:cViewPr varScale="1">
        <p:scale>
          <a:sx n="53" d="100"/>
          <a:sy n="53" d="100"/>
        </p:scale>
        <p:origin x="1986"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483513-D081-4FEF-B537-829519AAFAA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AA3B9E-A93B-49D3-BF76-65FEDC847EB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9248ECB-FA55-4CE0-829D-9580B4F2DDFB}" type="datetimeFigureOut">
              <a:rPr lang="en-US" smtClean="0"/>
              <a:t>11/25/2025</a:t>
            </a:fld>
            <a:endParaRPr lang="en-US"/>
          </a:p>
        </p:txBody>
      </p:sp>
      <p:sp>
        <p:nvSpPr>
          <p:cNvPr id="4" name="Footer Placeholder 3">
            <a:extLst>
              <a:ext uri="{FF2B5EF4-FFF2-40B4-BE49-F238E27FC236}">
                <a16:creationId xmlns:a16="http://schemas.microsoft.com/office/drawing/2014/main" id="{295C26B4-D06A-4B7B-BFD0-9E336E0A818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0A1FFCB-F295-4C97-B761-AB96695A46B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3E8BB8A-B3B9-4E3E-B08F-AD7E640AB085}" type="slidenum">
              <a:rPr lang="en-US" smtClean="0"/>
              <a:t>‹#›</a:t>
            </a:fld>
            <a:endParaRPr lang="en-US"/>
          </a:p>
        </p:txBody>
      </p:sp>
    </p:spTree>
    <p:extLst>
      <p:ext uri="{BB962C8B-B14F-4D97-AF65-F5344CB8AC3E}">
        <p14:creationId xmlns:p14="http://schemas.microsoft.com/office/powerpoint/2010/main" val="331987957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ounded Rectangle 5">
            <a:extLst>
              <a:ext uri="{FF2B5EF4-FFF2-40B4-BE49-F238E27FC236}">
                <a16:creationId xmlns:a16="http://schemas.microsoft.com/office/drawing/2014/main" id="{1B8CCB9D-F9E2-49D5-B409-A51594815A23}"/>
              </a:ext>
            </a:extLst>
          </p:cNvPr>
          <p:cNvSpPr/>
          <p:nvPr userDrawn="1"/>
        </p:nvSpPr>
        <p:spPr>
          <a:xfrm>
            <a:off x="1524000" y="716507"/>
            <a:ext cx="7391400" cy="6858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sz="3200" b="1" kern="1200" dirty="0">
              <a:solidFill>
                <a:srgbClr val="8D0367"/>
              </a:solidFill>
              <a:latin typeface="+mj-lt"/>
              <a:ea typeface="+mj-ea"/>
              <a:cs typeface="+mj-cs"/>
            </a:endParaRPr>
          </a:p>
        </p:txBody>
      </p:sp>
      <p:sp>
        <p:nvSpPr>
          <p:cNvPr id="8" name="Title 1">
            <a:extLst>
              <a:ext uri="{FF2B5EF4-FFF2-40B4-BE49-F238E27FC236}">
                <a16:creationId xmlns:a16="http://schemas.microsoft.com/office/drawing/2014/main" id="{EA3CE075-F552-4A13-88DE-D448986E1AA1}"/>
              </a:ext>
            </a:extLst>
          </p:cNvPr>
          <p:cNvSpPr>
            <a:spLocks noGrp="1"/>
          </p:cNvSpPr>
          <p:nvPr>
            <p:ph type="ctrTitle"/>
          </p:nvPr>
        </p:nvSpPr>
        <p:spPr>
          <a:xfrm>
            <a:off x="1524000" y="665992"/>
            <a:ext cx="7391400" cy="685800"/>
          </a:xfrm>
          <a:prstGeom prst="rect">
            <a:avLst/>
          </a:prstGeom>
        </p:spPr>
        <p:txBody>
          <a:bodyPr anchor="ctr">
            <a:normAutofit/>
          </a:bodyPr>
          <a:lstStyle>
            <a:lvl1pPr algn="r">
              <a:defRPr lang="en-US" sz="2500" b="1" kern="1200" dirty="0" smtClean="0">
                <a:solidFill>
                  <a:srgbClr val="8D0367"/>
                </a:solidFill>
                <a:latin typeface="+mj-lt"/>
                <a:ea typeface="+mj-ea"/>
                <a:cs typeface="+mj-cs"/>
              </a:defRPr>
            </a:lvl1pPr>
          </a:lstStyle>
          <a:p>
            <a:r>
              <a:rPr lang="en-US" dirty="0"/>
              <a:t>Click to edit Master title style</a:t>
            </a:r>
          </a:p>
        </p:txBody>
      </p:sp>
      <p:sp>
        <p:nvSpPr>
          <p:cNvPr id="13" name="Content Placeholder 12">
            <a:extLst>
              <a:ext uri="{FF2B5EF4-FFF2-40B4-BE49-F238E27FC236}">
                <a16:creationId xmlns:a16="http://schemas.microsoft.com/office/drawing/2014/main" id="{6313059A-1A05-46A4-A7FC-27767FA9BB9C}"/>
              </a:ext>
            </a:extLst>
          </p:cNvPr>
          <p:cNvSpPr>
            <a:spLocks noGrp="1"/>
          </p:cNvSpPr>
          <p:nvPr>
            <p:ph sz="quarter" idx="10"/>
          </p:nvPr>
        </p:nvSpPr>
        <p:spPr>
          <a:xfrm>
            <a:off x="228600" y="1600200"/>
            <a:ext cx="8686800" cy="4800600"/>
          </a:xfrm>
        </p:spPr>
        <p:txBody>
          <a:bodyPr>
            <a:normAutofit/>
          </a:bodyPr>
          <a:lstStyle>
            <a:lvl1pPr marL="365760" indent="-365760" algn="just">
              <a:lnSpc>
                <a:spcPct val="120000"/>
              </a:lnSpc>
              <a:spcBef>
                <a:spcPts val="300"/>
              </a:spcBef>
              <a:buClr>
                <a:srgbClr val="8D0367"/>
              </a:buClr>
              <a:buFont typeface="Wingdings" panose="05000000000000000000" pitchFamily="2" charset="2"/>
              <a:buChar char="Ø"/>
              <a:defRPr sz="1800"/>
            </a:lvl1pPr>
            <a:lvl2pPr marL="731520" indent="-365760" algn="just">
              <a:lnSpc>
                <a:spcPct val="120000"/>
              </a:lnSpc>
              <a:spcBef>
                <a:spcPts val="300"/>
              </a:spcBef>
              <a:buClr>
                <a:srgbClr val="8D0367"/>
              </a:buClr>
              <a:buFont typeface="Wingdings" panose="05000000000000000000" pitchFamily="2" charset="2"/>
              <a:buChar char="ü"/>
              <a:defRPr sz="1800"/>
            </a:lvl2pPr>
            <a:lvl3pPr marL="1097280" indent="-365760" algn="just">
              <a:lnSpc>
                <a:spcPct val="120000"/>
              </a:lnSpc>
              <a:spcBef>
                <a:spcPts val="300"/>
              </a:spcBef>
              <a:buClr>
                <a:srgbClr val="8D0367"/>
              </a:buClr>
              <a:buSzPct val="90000"/>
              <a:buFont typeface="Wingdings" panose="05000000000000000000" pitchFamily="2" charset="2"/>
              <a:buChar char="q"/>
              <a:defRPr sz="1800"/>
            </a:lvl3pPr>
            <a:lvl4pPr>
              <a:lnSpc>
                <a:spcPct val="120000"/>
              </a:lnSpc>
              <a:spcBef>
                <a:spcPts val="300"/>
              </a:spcBef>
              <a:defRPr sz="1800"/>
            </a:lvl4pPr>
            <a:lvl5pPr>
              <a:lnSpc>
                <a:spcPct val="120000"/>
              </a:lnSpc>
              <a:spcBef>
                <a:spcPts val="300"/>
              </a:spcBef>
              <a:defRPr sz="1800"/>
            </a:lvl5p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16147392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D2B488A-F32F-47C9-B07A-1CF7C464F104}" type="datetimeFigureOut">
              <a:rPr lang="en-US" smtClean="0"/>
              <a:t>11/25/2025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6654BCB-365D-4717-9441-0EEAACC0E8E9}" type="slidenum">
              <a:rPr lang="en-US" smtClean="0"/>
              <a:t>‹#›</a:t>
            </a:fld>
            <a:endParaRPr lang="en-US"/>
          </a:p>
        </p:txBody>
      </p:sp>
    </p:spTree>
    <p:extLst>
      <p:ext uri="{BB962C8B-B14F-4D97-AF65-F5344CB8AC3E}">
        <p14:creationId xmlns:p14="http://schemas.microsoft.com/office/powerpoint/2010/main" val="42543643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19400" y="838201"/>
            <a:ext cx="6324600" cy="914400"/>
          </a:xfrm>
          <a:prstGeom prst="rect">
            <a:avLst/>
          </a:prstGeom>
        </p:spPr>
        <p:txBody>
          <a:bodyPr>
            <a:normAutofit/>
          </a:bodyPr>
          <a:lstStyle>
            <a:lvl1pPr>
              <a:defRPr sz="3200">
                <a:latin typeface="+mn-lt"/>
              </a:defRPr>
            </a:lvl1pPr>
          </a:lstStyle>
          <a:p>
            <a:r>
              <a:rPr lang="en-US" dirty="0"/>
              <a:t>Click to edit Master title style</a:t>
            </a:r>
          </a:p>
        </p:txBody>
      </p:sp>
    </p:spTree>
    <p:extLst>
      <p:ext uri="{BB962C8B-B14F-4D97-AF65-F5344CB8AC3E}">
        <p14:creationId xmlns:p14="http://schemas.microsoft.com/office/powerpoint/2010/main" val="181899750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5"/>
          <a:srcRect l="39465" t="17671" r="24618"/>
          <a:stretch/>
        </p:blipFill>
        <p:spPr>
          <a:xfrm>
            <a:off x="23612" y="-1"/>
            <a:ext cx="9076268" cy="6858001"/>
          </a:xfrm>
          <a:prstGeom prst="rect">
            <a:avLst/>
          </a:prstGeom>
        </p:spPr>
      </p:pic>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2"/>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7665943" y="6400800"/>
            <a:ext cx="944657" cy="390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a:extLst>
              <a:ext uri="{FF2B5EF4-FFF2-40B4-BE49-F238E27FC236}">
                <a16:creationId xmlns:a16="http://schemas.microsoft.com/office/drawing/2014/main" id="{C330AF0B-A010-4BCE-A0D2-BCD0147893AA}"/>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4201823247"/>
      </p:ext>
    </p:extLst>
  </p:cSld>
  <p:clrMap bg1="lt1" tx1="dk1" bg2="lt2" tx2="dk2" accent1="accent1" accent2="accent2" accent3="accent3" accent4="accent4" accent5="accent5" accent6="accent6" hlink="hlink" folHlink="folHlink"/>
  <p:sldLayoutIdLst>
    <p:sldLayoutId id="2147483655" r:id="rId1"/>
    <p:sldLayoutId id="2147483649" r:id="rId2"/>
    <p:sldLayoutId id="2147483660" r:id="rId3"/>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ctr" defTabSz="914400" rtl="0" eaLnBrk="1" latinLnBrk="0" hangingPunct="1">
        <a:spcBef>
          <a:spcPct val="0"/>
        </a:spcBef>
        <a:buNone/>
        <a:defRPr sz="2400" b="0" i="0" u="none"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normAutofit/>
          </a:bodyPr>
          <a:lstStyle/>
          <a:p>
            <a:r>
              <a:rPr lang="en-US" b="1" dirty="0">
                <a:solidFill>
                  <a:schemeClr val="accent1">
                    <a:lumMod val="75000"/>
                  </a:schemeClr>
                </a:solidFill>
              </a:rPr>
              <a:t>Communication Skills-II</a:t>
            </a:r>
            <a:endParaRPr lang="en-US" dirty="0">
              <a:solidFill>
                <a:schemeClr val="accent1">
                  <a:lumMod val="75000"/>
                </a:schemeClr>
              </a:solidFill>
            </a:endParaRPr>
          </a:p>
        </p:txBody>
      </p:sp>
      <p:sp>
        <p:nvSpPr>
          <p:cNvPr id="9" name="TextBox 8"/>
          <p:cNvSpPr txBox="1"/>
          <p:nvPr/>
        </p:nvSpPr>
        <p:spPr>
          <a:xfrm>
            <a:off x="0" y="457200"/>
            <a:ext cx="1828800" cy="461665"/>
          </a:xfrm>
          <a:prstGeom prst="rect">
            <a:avLst/>
          </a:prstGeom>
          <a:noFill/>
        </p:spPr>
        <p:txBody>
          <a:bodyPr wrap="square" rtlCol="0">
            <a:spAutoFit/>
          </a:bodyPr>
          <a:lstStyle/>
          <a:p>
            <a:pPr algn="ctr"/>
            <a:r>
              <a:rPr lang="en-US" sz="2400" b="1" dirty="0">
                <a:solidFill>
                  <a:schemeClr val="bg1"/>
                </a:solidFill>
                <a:latin typeface="+mj-lt"/>
              </a:rPr>
              <a:t>Unit 1</a:t>
            </a:r>
          </a:p>
        </p:txBody>
      </p:sp>
      <p:pic>
        <p:nvPicPr>
          <p:cNvPr id="5" name="Picture 4">
            <a:extLst>
              <a:ext uri="{FF2B5EF4-FFF2-40B4-BE49-F238E27FC236}">
                <a16:creationId xmlns:a16="http://schemas.microsoft.com/office/drawing/2014/main" id="{6B3EC5B2-83A9-4854-BAB4-976301D744E1}"/>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1981200" y="2186405"/>
            <a:ext cx="6217920" cy="3909595"/>
          </a:xfrm>
          <a:prstGeom prst="rect">
            <a:avLst/>
          </a:prstGeom>
        </p:spPr>
      </p:pic>
    </p:spTree>
    <p:extLst>
      <p:ext uri="{BB962C8B-B14F-4D97-AF65-F5344CB8AC3E}">
        <p14:creationId xmlns:p14="http://schemas.microsoft.com/office/powerpoint/2010/main" val="7079878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2CB995-FA75-453D-1445-5DD05A965A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BDF048-0623-C219-DDFC-59CD596BDAE0}"/>
              </a:ext>
            </a:extLst>
          </p:cNvPr>
          <p:cNvSpPr>
            <a:spLocks noGrp="1"/>
          </p:cNvSpPr>
          <p:nvPr>
            <p:ph type="ctrTitle"/>
          </p:nvPr>
        </p:nvSpPr>
        <p:spPr/>
        <p:txBody>
          <a:bodyPr/>
          <a:lstStyle/>
          <a:p>
            <a:r>
              <a:rPr lang="en-US" dirty="0"/>
              <a:t>Session 2: Communication Cycle</a:t>
            </a:r>
          </a:p>
        </p:txBody>
      </p:sp>
      <p:sp>
        <p:nvSpPr>
          <p:cNvPr id="3" name="Content Placeholder 2">
            <a:extLst>
              <a:ext uri="{FF2B5EF4-FFF2-40B4-BE49-F238E27FC236}">
                <a16:creationId xmlns:a16="http://schemas.microsoft.com/office/drawing/2014/main" id="{E47E9B28-9701-C500-1650-9BDA85AECF4F}"/>
              </a:ext>
            </a:extLst>
          </p:cNvPr>
          <p:cNvSpPr>
            <a:spLocks noGrp="1"/>
          </p:cNvSpPr>
          <p:nvPr>
            <p:ph sz="quarter" idx="10"/>
          </p:nvPr>
        </p:nvSpPr>
        <p:spPr/>
        <p:txBody>
          <a:bodyPr>
            <a:normAutofit/>
          </a:bodyPr>
          <a:lstStyle/>
          <a:p>
            <a:pPr lvl="1"/>
            <a:r>
              <a:rPr lang="en-US" b="1" dirty="0"/>
              <a:t>Decoding: </a:t>
            </a:r>
            <a:r>
              <a:rPr lang="en-US" dirty="0"/>
              <a:t>It refers to the process of deciphering the received message and understanding its intended meaning.</a:t>
            </a:r>
          </a:p>
          <a:p>
            <a:pPr lvl="1"/>
            <a:r>
              <a:rPr lang="en-US" b="1" dirty="0"/>
              <a:t>Feedback: </a:t>
            </a:r>
            <a:r>
              <a:rPr lang="en-US" dirty="0"/>
              <a:t>It refers to the response of the receiver to the message of the sender. This part of the communication cycle establishes a two-way communication between the receiver and the sender. It can be an acknowledgment of receiving the message or reply to the message.</a:t>
            </a:r>
          </a:p>
          <a:p>
            <a:r>
              <a:rPr lang="en-GB" dirty="0"/>
              <a:t>An effective communication requires all the aforementioned elements.</a:t>
            </a:r>
          </a:p>
          <a:p>
            <a:r>
              <a:rPr lang="en-GB" dirty="0"/>
              <a:t>In the communication process, the sender should know the types of audience and their desirable responses. It is very important for the sender to compose the message properly so that the receiver can easily understand the intent of the message.</a:t>
            </a:r>
          </a:p>
        </p:txBody>
      </p:sp>
    </p:spTree>
    <p:extLst>
      <p:ext uri="{BB962C8B-B14F-4D97-AF65-F5344CB8AC3E}">
        <p14:creationId xmlns:p14="http://schemas.microsoft.com/office/powerpoint/2010/main" val="386366046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85062-9A37-CF08-2C93-54D22B8BFA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917572-8D28-08F0-9C0E-537DA009184D}"/>
              </a:ext>
            </a:extLst>
          </p:cNvPr>
          <p:cNvSpPr>
            <a:spLocks noGrp="1"/>
          </p:cNvSpPr>
          <p:nvPr>
            <p:ph type="ctrTitle"/>
          </p:nvPr>
        </p:nvSpPr>
        <p:spPr/>
        <p:txBody>
          <a:bodyPr/>
          <a:lstStyle/>
          <a:p>
            <a:r>
              <a:rPr lang="en-US" dirty="0"/>
              <a:t>Session 2: Communication Cycle</a:t>
            </a:r>
          </a:p>
        </p:txBody>
      </p:sp>
      <p:sp>
        <p:nvSpPr>
          <p:cNvPr id="3" name="Content Placeholder 2">
            <a:extLst>
              <a:ext uri="{FF2B5EF4-FFF2-40B4-BE49-F238E27FC236}">
                <a16:creationId xmlns:a16="http://schemas.microsoft.com/office/drawing/2014/main" id="{3ADBA2D1-C1F6-6855-37AD-CFEE8418B72F}"/>
              </a:ext>
            </a:extLst>
          </p:cNvPr>
          <p:cNvSpPr>
            <a:spLocks noGrp="1"/>
          </p:cNvSpPr>
          <p:nvPr>
            <p:ph sz="quarter" idx="10"/>
          </p:nvPr>
        </p:nvSpPr>
        <p:spPr/>
        <p:txBody>
          <a:bodyPr>
            <a:normAutofit/>
          </a:bodyPr>
          <a:lstStyle/>
          <a:p>
            <a:r>
              <a:rPr lang="en-GB" dirty="0"/>
              <a:t>In encoding, the type of the target audience should also be kept in mind. The audience should be capable and intelligent enough to understand the intended message. </a:t>
            </a:r>
          </a:p>
          <a:p>
            <a:r>
              <a:rPr lang="en-GB" dirty="0"/>
              <a:t>The message should be free from ambiguities to facilitate a clear and discrete interpretation. There should be no distortion in the message while it is passed through a medium (through which the message passes). </a:t>
            </a:r>
          </a:p>
          <a:p>
            <a:r>
              <a:rPr lang="en-GB" dirty="0"/>
              <a:t>The medium/media should be efficient enough to minimize the distortion of the message and promote the passage of the message clearly. </a:t>
            </a:r>
          </a:p>
          <a:p>
            <a:r>
              <a:rPr lang="en-GB" dirty="0"/>
              <a:t>The sender should also have a feedback channel to facilitate the following:</a:t>
            </a:r>
          </a:p>
          <a:p>
            <a:pPr lvl="1"/>
            <a:r>
              <a:rPr lang="en-GB" dirty="0"/>
              <a:t>Acknowledging the delivery of the message</a:t>
            </a:r>
          </a:p>
          <a:p>
            <a:pPr lvl="1"/>
            <a:r>
              <a:rPr lang="en-GB" dirty="0"/>
              <a:t>Getting receiver’s response about the message</a:t>
            </a:r>
            <a:endParaRPr lang="en-US" dirty="0"/>
          </a:p>
          <a:p>
            <a:endParaRPr lang="en-US" dirty="0"/>
          </a:p>
        </p:txBody>
      </p:sp>
    </p:spTree>
    <p:extLst>
      <p:ext uri="{BB962C8B-B14F-4D97-AF65-F5344CB8AC3E}">
        <p14:creationId xmlns:p14="http://schemas.microsoft.com/office/powerpoint/2010/main" val="33388312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5F7F8-8393-454B-A480-749106285234}"/>
              </a:ext>
            </a:extLst>
          </p:cNvPr>
          <p:cNvSpPr>
            <a:spLocks noGrp="1"/>
          </p:cNvSpPr>
          <p:nvPr>
            <p:ph type="ctrTitle"/>
          </p:nvPr>
        </p:nvSpPr>
        <p:spPr/>
        <p:txBody>
          <a:bodyPr>
            <a:normAutofit/>
          </a:bodyPr>
          <a:lstStyle/>
          <a:p>
            <a:r>
              <a:rPr lang="en-US" dirty="0"/>
              <a:t>Session 3: 7Cs of Effective Communication</a:t>
            </a:r>
          </a:p>
        </p:txBody>
      </p:sp>
      <p:sp>
        <p:nvSpPr>
          <p:cNvPr id="3" name="Content Placeholder 2">
            <a:extLst>
              <a:ext uri="{FF2B5EF4-FFF2-40B4-BE49-F238E27FC236}">
                <a16:creationId xmlns:a16="http://schemas.microsoft.com/office/drawing/2014/main" id="{04165290-2EC9-4739-8CA9-376B7423B553}"/>
              </a:ext>
            </a:extLst>
          </p:cNvPr>
          <p:cNvSpPr>
            <a:spLocks noGrp="1"/>
          </p:cNvSpPr>
          <p:nvPr>
            <p:ph sz="quarter" idx="10"/>
          </p:nvPr>
        </p:nvSpPr>
        <p:spPr/>
        <p:txBody>
          <a:bodyPr>
            <a:normAutofit/>
          </a:bodyPr>
          <a:lstStyle/>
          <a:p>
            <a:r>
              <a:rPr lang="en-US" dirty="0"/>
              <a:t>Communication can be called effective only if the receiver interprets the message as desired by the sender. </a:t>
            </a:r>
          </a:p>
          <a:p>
            <a:r>
              <a:rPr lang="en-US" dirty="0"/>
              <a:t>The 7Cs of effective communication are as follows:</a:t>
            </a:r>
          </a:p>
          <a:p>
            <a:pPr lvl="1"/>
            <a:r>
              <a:rPr lang="en-US" b="1" dirty="0"/>
              <a:t>Clarity: </a:t>
            </a:r>
            <a:r>
              <a:rPr lang="en-US" dirty="0"/>
              <a:t>It implies that the communication should be clear enough so that the receiver can easily understand the message of the sender. Conveying clear information enables the receiver to read the mind of the sender. </a:t>
            </a:r>
            <a:r>
              <a:rPr lang="en-GB" dirty="0"/>
              <a:t>One should keep in mind the following points to convey a clear message:</a:t>
            </a:r>
          </a:p>
          <a:p>
            <a:pPr lvl="2"/>
            <a:r>
              <a:rPr lang="en-GB" dirty="0"/>
              <a:t>Objective of the message to be conveyed</a:t>
            </a:r>
          </a:p>
          <a:p>
            <a:pPr lvl="2"/>
            <a:r>
              <a:rPr lang="en-GB" dirty="0"/>
              <a:t>Length, simplicity, and relevancy of sentences</a:t>
            </a:r>
          </a:p>
          <a:p>
            <a:pPr lvl="2"/>
            <a:r>
              <a:rPr lang="en-GB" dirty="0"/>
              <a:t>Suitable medium to convey the message</a:t>
            </a:r>
          </a:p>
          <a:p>
            <a:pPr lvl="2"/>
            <a:r>
              <a:rPr lang="en-GB" dirty="0"/>
              <a:t>The targeted receiver (top level, medium level, or lower level of the organizational hierarchy)</a:t>
            </a:r>
            <a:endParaRPr lang="en-US" dirty="0"/>
          </a:p>
        </p:txBody>
      </p:sp>
    </p:spTree>
    <p:extLst>
      <p:ext uri="{BB962C8B-B14F-4D97-AF65-F5344CB8AC3E}">
        <p14:creationId xmlns:p14="http://schemas.microsoft.com/office/powerpoint/2010/main" val="149177427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8B839-ABF2-366B-6E8F-66F98EABC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8E551C-CA59-B254-1EBC-1F3CBF025007}"/>
              </a:ext>
            </a:extLst>
          </p:cNvPr>
          <p:cNvSpPr>
            <a:spLocks noGrp="1"/>
          </p:cNvSpPr>
          <p:nvPr>
            <p:ph type="ctrTitle"/>
          </p:nvPr>
        </p:nvSpPr>
        <p:spPr/>
        <p:txBody>
          <a:bodyPr>
            <a:normAutofit/>
          </a:bodyPr>
          <a:lstStyle/>
          <a:p>
            <a:r>
              <a:rPr lang="en-US" dirty="0"/>
              <a:t>Session 3: 7Cs of Effective Communication</a:t>
            </a:r>
          </a:p>
        </p:txBody>
      </p:sp>
      <p:sp>
        <p:nvSpPr>
          <p:cNvPr id="3" name="Content Placeholder 2">
            <a:extLst>
              <a:ext uri="{FF2B5EF4-FFF2-40B4-BE49-F238E27FC236}">
                <a16:creationId xmlns:a16="http://schemas.microsoft.com/office/drawing/2014/main" id="{52C64705-13A8-E2D2-7B65-AE2E535A3468}"/>
              </a:ext>
            </a:extLst>
          </p:cNvPr>
          <p:cNvSpPr>
            <a:spLocks noGrp="1"/>
          </p:cNvSpPr>
          <p:nvPr>
            <p:ph sz="quarter" idx="10"/>
          </p:nvPr>
        </p:nvSpPr>
        <p:spPr/>
        <p:txBody>
          <a:bodyPr>
            <a:normAutofit/>
          </a:bodyPr>
          <a:lstStyle/>
          <a:p>
            <a:pPr lvl="1"/>
            <a:r>
              <a:rPr lang="en-US" b="1" dirty="0"/>
              <a:t>Completeness: </a:t>
            </a:r>
            <a:r>
              <a:rPr lang="en-US" dirty="0"/>
              <a:t>It implies that communication should contain all the information necessary to get the desirable response from the sender. On the other hand, the sender should answer all the questions asked by the receiver and pay attention to all minute details. This leads to effective communication, which results in the accomplishment of predefined goals. </a:t>
            </a:r>
            <a:r>
              <a:rPr lang="en-GB" dirty="0"/>
              <a:t>If the communication is not complete,</a:t>
            </a:r>
            <a:r>
              <a:rPr lang="en-US" dirty="0"/>
              <a:t> </a:t>
            </a:r>
            <a:r>
              <a:rPr lang="en-GB" dirty="0"/>
              <a:t>it can result into misinterpretation of information by the sender or receiver. The following points should be taken into consideration, while checking for the completeness of communication:</a:t>
            </a:r>
          </a:p>
          <a:p>
            <a:pPr lvl="2"/>
            <a:r>
              <a:rPr lang="en-IN" dirty="0"/>
              <a:t>Answering all asked questions</a:t>
            </a:r>
          </a:p>
          <a:p>
            <a:pPr lvl="2"/>
            <a:r>
              <a:rPr lang="en-GB" dirty="0"/>
              <a:t>Conveying extra details when desirable; however, the details should be relevant</a:t>
            </a:r>
          </a:p>
          <a:p>
            <a:pPr lvl="2"/>
            <a:r>
              <a:rPr lang="en-GB" dirty="0"/>
              <a:t>Checking for five </a:t>
            </a:r>
            <a:r>
              <a:rPr lang="en-GB" dirty="0" err="1"/>
              <a:t>Ws</a:t>
            </a:r>
            <a:r>
              <a:rPr lang="en-GB" dirty="0"/>
              <a:t>, that are what, when, where, why, who</a:t>
            </a:r>
            <a:endParaRPr lang="en-US" dirty="0"/>
          </a:p>
        </p:txBody>
      </p:sp>
    </p:spTree>
    <p:extLst>
      <p:ext uri="{BB962C8B-B14F-4D97-AF65-F5344CB8AC3E}">
        <p14:creationId xmlns:p14="http://schemas.microsoft.com/office/powerpoint/2010/main" val="238133418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33E10-7A57-7960-BFA1-2BC6E33677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E40E16-3684-E9D1-D7F1-930EED951C74}"/>
              </a:ext>
            </a:extLst>
          </p:cNvPr>
          <p:cNvSpPr>
            <a:spLocks noGrp="1"/>
          </p:cNvSpPr>
          <p:nvPr>
            <p:ph type="ctrTitle"/>
          </p:nvPr>
        </p:nvSpPr>
        <p:spPr/>
        <p:txBody>
          <a:bodyPr>
            <a:normAutofit/>
          </a:bodyPr>
          <a:lstStyle/>
          <a:p>
            <a:r>
              <a:rPr lang="en-US" dirty="0"/>
              <a:t>Session 3: 7Cs of Effective Communication</a:t>
            </a:r>
          </a:p>
        </p:txBody>
      </p:sp>
      <p:sp>
        <p:nvSpPr>
          <p:cNvPr id="3" name="Content Placeholder 2">
            <a:extLst>
              <a:ext uri="{FF2B5EF4-FFF2-40B4-BE49-F238E27FC236}">
                <a16:creationId xmlns:a16="http://schemas.microsoft.com/office/drawing/2014/main" id="{4ECCF5D5-5265-BA2F-E00E-BF8ADC9510EF}"/>
              </a:ext>
            </a:extLst>
          </p:cNvPr>
          <p:cNvSpPr>
            <a:spLocks noGrp="1"/>
          </p:cNvSpPr>
          <p:nvPr>
            <p:ph sz="quarter" idx="10"/>
          </p:nvPr>
        </p:nvSpPr>
        <p:spPr>
          <a:xfrm>
            <a:off x="228600" y="1600200"/>
            <a:ext cx="8686800" cy="5029200"/>
          </a:xfrm>
        </p:spPr>
        <p:txBody>
          <a:bodyPr>
            <a:normAutofit/>
          </a:bodyPr>
          <a:lstStyle/>
          <a:p>
            <a:pPr lvl="1"/>
            <a:r>
              <a:rPr lang="en-US" b="1" dirty="0"/>
              <a:t>Conciseness: </a:t>
            </a:r>
            <a:r>
              <a:rPr lang="en-US" dirty="0"/>
              <a:t>It implies that the message should be free from superfluous details, which helps in saving the time of both, the sender and the receiver. Moreover, to make the communication effective, one should avoid wordy expressions and repetitions. However, conciseness should not compromise the completeness of the message.</a:t>
            </a:r>
          </a:p>
          <a:p>
            <a:pPr lvl="1"/>
            <a:r>
              <a:rPr lang="en-US" b="1" dirty="0"/>
              <a:t>Consideration: </a:t>
            </a:r>
            <a:r>
              <a:rPr lang="en-US" dirty="0"/>
              <a:t>It requires preparing the message keeping the recipient in mind. A sender, while sending the message should take into consideration the views, thoughts, background, mindset, and education level of the receiver and vice versa. </a:t>
            </a:r>
            <a:r>
              <a:rPr lang="en-GB" dirty="0"/>
              <a:t>A considerate message should have the following </a:t>
            </a:r>
            <a:r>
              <a:rPr lang="en-IN" dirty="0"/>
              <a:t>features:</a:t>
            </a:r>
          </a:p>
          <a:p>
            <a:pPr lvl="2"/>
            <a:r>
              <a:rPr lang="en-GB" dirty="0"/>
              <a:t>Laying emphasis on “you” approach, that is keeping the receiver in the sender’s place.</a:t>
            </a:r>
          </a:p>
          <a:p>
            <a:pPr lvl="2"/>
            <a:r>
              <a:rPr lang="en-GB" dirty="0"/>
              <a:t>Showing interest in the sender while sending message to her/him. This helps in receiving the positive response from the sender.</a:t>
            </a:r>
            <a:endParaRPr lang="en-US" dirty="0"/>
          </a:p>
          <a:p>
            <a:pPr lvl="1"/>
            <a:endParaRPr lang="en-US" dirty="0"/>
          </a:p>
        </p:txBody>
      </p:sp>
    </p:spTree>
    <p:extLst>
      <p:ext uri="{BB962C8B-B14F-4D97-AF65-F5344CB8AC3E}">
        <p14:creationId xmlns:p14="http://schemas.microsoft.com/office/powerpoint/2010/main" val="15126275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5F7F8-8393-454B-A480-749106285234}"/>
              </a:ext>
            </a:extLst>
          </p:cNvPr>
          <p:cNvSpPr>
            <a:spLocks noGrp="1"/>
          </p:cNvSpPr>
          <p:nvPr>
            <p:ph type="ctrTitle"/>
          </p:nvPr>
        </p:nvSpPr>
        <p:spPr/>
        <p:txBody>
          <a:bodyPr>
            <a:normAutofit/>
          </a:bodyPr>
          <a:lstStyle/>
          <a:p>
            <a:r>
              <a:rPr lang="en-US" dirty="0"/>
              <a:t>Session 3: 7Cs of Effective Communication</a:t>
            </a:r>
          </a:p>
        </p:txBody>
      </p:sp>
      <p:sp>
        <p:nvSpPr>
          <p:cNvPr id="3" name="Content Placeholder 2">
            <a:extLst>
              <a:ext uri="{FF2B5EF4-FFF2-40B4-BE49-F238E27FC236}">
                <a16:creationId xmlns:a16="http://schemas.microsoft.com/office/drawing/2014/main" id="{04165290-2EC9-4739-8CA9-376B7423B553}"/>
              </a:ext>
            </a:extLst>
          </p:cNvPr>
          <p:cNvSpPr>
            <a:spLocks noGrp="1"/>
          </p:cNvSpPr>
          <p:nvPr>
            <p:ph sz="quarter" idx="10"/>
          </p:nvPr>
        </p:nvSpPr>
        <p:spPr/>
        <p:txBody>
          <a:bodyPr>
            <a:normAutofit/>
          </a:bodyPr>
          <a:lstStyle/>
          <a:p>
            <a:pPr lvl="1"/>
            <a:r>
              <a:rPr lang="en-US" b="1" dirty="0"/>
              <a:t>Correctness: </a:t>
            </a:r>
            <a:r>
              <a:rPr lang="en-US" dirty="0"/>
              <a:t>It implies that the message should state accurate facts and figures. Moreover, one should use the right level of language. In addition, the message should be free from grammar, spelling, and punctuation errors.</a:t>
            </a:r>
          </a:p>
          <a:p>
            <a:pPr lvl="1"/>
            <a:r>
              <a:rPr lang="en-US" b="1" dirty="0"/>
              <a:t>Concreteness: </a:t>
            </a:r>
            <a:r>
              <a:rPr lang="en-US" dirty="0"/>
              <a:t>It implies that the message should be specific and to the point. The details provided in the message should be definite and vivid. One should avoid using vague and obscure statements in the message.</a:t>
            </a:r>
          </a:p>
          <a:p>
            <a:pPr lvl="1"/>
            <a:r>
              <a:rPr lang="en-US" b="1" dirty="0"/>
              <a:t>Courtesy: </a:t>
            </a:r>
            <a:r>
              <a:rPr lang="en-US" dirty="0"/>
              <a:t>It constitutes one of the important elements of an effective business communication. One should use polite words in the message and should be appreciative, thoughtful, and tactful, while receiving or sending a message.</a:t>
            </a:r>
          </a:p>
          <a:p>
            <a:endParaRPr lang="en-US" dirty="0"/>
          </a:p>
        </p:txBody>
      </p:sp>
    </p:spTree>
    <p:extLst>
      <p:ext uri="{BB962C8B-B14F-4D97-AF65-F5344CB8AC3E}">
        <p14:creationId xmlns:p14="http://schemas.microsoft.com/office/powerpoint/2010/main" val="14077066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0A612-3FE1-471D-909D-4BB776CF012E}"/>
              </a:ext>
            </a:extLst>
          </p:cNvPr>
          <p:cNvSpPr>
            <a:spLocks noGrp="1"/>
          </p:cNvSpPr>
          <p:nvPr>
            <p:ph type="ctrTitle"/>
          </p:nvPr>
        </p:nvSpPr>
        <p:spPr/>
        <p:txBody>
          <a:bodyPr>
            <a:normAutofit/>
          </a:bodyPr>
          <a:lstStyle/>
          <a:p>
            <a:r>
              <a:rPr lang="en-US" dirty="0"/>
              <a:t>Session 4: Feedback and Its Importance</a:t>
            </a:r>
          </a:p>
        </p:txBody>
      </p:sp>
      <p:sp>
        <p:nvSpPr>
          <p:cNvPr id="3" name="Subtitle 2"/>
          <p:cNvSpPr>
            <a:spLocks noGrp="1"/>
          </p:cNvSpPr>
          <p:nvPr>
            <p:ph sz="quarter" idx="10"/>
          </p:nvPr>
        </p:nvSpPr>
        <p:spPr/>
        <p:txBody>
          <a:bodyPr>
            <a:normAutofit/>
          </a:bodyPr>
          <a:lstStyle/>
          <a:p>
            <a:pPr>
              <a:buClr>
                <a:srgbClr val="A82890"/>
              </a:buClr>
              <a:buFont typeface="Wingdings" pitchFamily="2" charset="2"/>
              <a:buChar char="Ø"/>
            </a:pPr>
            <a:r>
              <a:rPr lang="en-US" dirty="0"/>
              <a:t>Communication is incomplete without feedback. In case of communication cycle with feedback, the receiver does not only receive the message, he/she can also respond to the sender. </a:t>
            </a:r>
          </a:p>
          <a:p>
            <a:pPr>
              <a:buClr>
                <a:srgbClr val="A82890"/>
              </a:buClr>
              <a:buFont typeface="Wingdings" pitchFamily="2" charset="2"/>
              <a:buChar char="Ø"/>
            </a:pPr>
            <a:r>
              <a:rPr lang="en-US" dirty="0"/>
              <a:t>The response given by the recipient to the sender is called feedback. </a:t>
            </a:r>
          </a:p>
          <a:p>
            <a:pPr>
              <a:buClr>
                <a:srgbClr val="A82890"/>
              </a:buClr>
              <a:buFont typeface="Wingdings" pitchFamily="2" charset="2"/>
              <a:buChar char="Ø"/>
            </a:pPr>
            <a:r>
              <a:rPr lang="en-US" dirty="0"/>
              <a:t>The communication cycle with feedback is shown in Figure.</a:t>
            </a:r>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r>
              <a:rPr lang="en-US" dirty="0"/>
              <a:t>Feedback is the response from the receiver’s side. If the receiver is not able to understand the message, then depending upon the feedback, the sender can refine the message.</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id="{3E4049C0-C1E8-447D-82C2-928CD7D6CD83}"/>
              </a:ext>
            </a:extLst>
          </p:cNvPr>
          <p:cNvPicPr>
            <a:picLocks noChangeAspect="1"/>
          </p:cNvPicPr>
          <p:nvPr/>
        </p:nvPicPr>
        <p:blipFill>
          <a:blip r:embed="rId3"/>
          <a:stretch>
            <a:fillRect/>
          </a:stretch>
        </p:blipFill>
        <p:spPr>
          <a:xfrm>
            <a:off x="2088638" y="3528535"/>
            <a:ext cx="4966724" cy="1526206"/>
          </a:xfrm>
          <a:prstGeom prst="rect">
            <a:avLst/>
          </a:prstGeom>
        </p:spPr>
      </p:pic>
    </p:spTree>
    <p:extLst>
      <p:ext uri="{BB962C8B-B14F-4D97-AF65-F5344CB8AC3E}">
        <p14:creationId xmlns:p14="http://schemas.microsoft.com/office/powerpoint/2010/main" val="23688214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0A612-3FE1-471D-909D-4BB776CF012E}"/>
              </a:ext>
            </a:extLst>
          </p:cNvPr>
          <p:cNvSpPr>
            <a:spLocks noGrp="1"/>
          </p:cNvSpPr>
          <p:nvPr>
            <p:ph type="ctrTitle"/>
          </p:nvPr>
        </p:nvSpPr>
        <p:spPr/>
        <p:txBody>
          <a:bodyPr>
            <a:normAutofit/>
          </a:bodyPr>
          <a:lstStyle/>
          <a:p>
            <a:r>
              <a:rPr lang="en-US" dirty="0"/>
              <a:t>Session 4: Feedback and Its Importance</a:t>
            </a:r>
          </a:p>
        </p:txBody>
      </p:sp>
      <p:sp>
        <p:nvSpPr>
          <p:cNvPr id="3" name="Subtitle 2"/>
          <p:cNvSpPr>
            <a:spLocks noGrp="1"/>
          </p:cNvSpPr>
          <p:nvPr>
            <p:ph sz="quarter" idx="10"/>
          </p:nvPr>
        </p:nvSpPr>
        <p:spPr/>
        <p:txBody>
          <a:bodyPr>
            <a:normAutofit/>
          </a:bodyPr>
          <a:lstStyle/>
          <a:p>
            <a:pPr>
              <a:buClr>
                <a:srgbClr val="A82890"/>
              </a:buClr>
              <a:buFont typeface="Wingdings" pitchFamily="2" charset="2"/>
              <a:buChar char="Ø"/>
            </a:pPr>
            <a:r>
              <a:rPr lang="en-US" dirty="0"/>
              <a:t>Feedback is of two types, written feedback and oral feedback.</a:t>
            </a:r>
          </a:p>
          <a:p>
            <a:pPr lvl="1">
              <a:buClr>
                <a:srgbClr val="A82890"/>
              </a:buClr>
            </a:pPr>
            <a:r>
              <a:rPr lang="en-US" b="1" dirty="0"/>
              <a:t>Written Feedback: </a:t>
            </a:r>
            <a:r>
              <a:rPr lang="en-US" dirty="0"/>
              <a:t>After the completion of a specific task, written feedback is provided.</a:t>
            </a:r>
          </a:p>
          <a:p>
            <a:pPr lvl="1">
              <a:buClr>
                <a:srgbClr val="A82890"/>
              </a:buClr>
            </a:pPr>
            <a:r>
              <a:rPr lang="en-US" b="1" dirty="0"/>
              <a:t>Oral Feedback: </a:t>
            </a:r>
            <a:r>
              <a:rPr lang="en-US" dirty="0"/>
              <a:t>Such kind of feedback is given when a task is being performed. Oral feedback is an informal type of feedback.</a:t>
            </a:r>
          </a:p>
          <a:p>
            <a:pPr marL="365760" lvl="1">
              <a:buClr>
                <a:srgbClr val="A82890"/>
              </a:buClr>
              <a:buFont typeface="Wingdings" pitchFamily="2" charset="2"/>
              <a:buChar char="Ø"/>
            </a:pPr>
            <a:r>
              <a:rPr lang="en-US" sz="2100" dirty="0"/>
              <a:t>There are two types of feedback: positive feedback and negative feedback. The description of these types of feedback is as follows:</a:t>
            </a:r>
          </a:p>
          <a:p>
            <a:pPr lvl="1">
              <a:buClr>
                <a:srgbClr val="A82890"/>
              </a:buClr>
            </a:pPr>
            <a:r>
              <a:rPr lang="en-US" b="1" dirty="0"/>
              <a:t>Positive Feedback: </a:t>
            </a:r>
            <a:r>
              <a:rPr lang="en-US" dirty="0"/>
              <a:t>It refers to the feedback in which an individual is told about the areas where he/she is doing well and is praised for the good performance.</a:t>
            </a:r>
          </a:p>
          <a:p>
            <a:pPr lvl="1">
              <a:buClr>
                <a:srgbClr val="A82890"/>
              </a:buClr>
            </a:pPr>
            <a:r>
              <a:rPr lang="en-US" b="1" dirty="0"/>
              <a:t>Negative Feedback</a:t>
            </a:r>
            <a:r>
              <a:rPr lang="en-US" dirty="0"/>
              <a:t>: It refers to the feedback wherein an individual is told about the areas where he/she requires improvement.</a:t>
            </a:r>
          </a:p>
          <a:p>
            <a:pPr lvl="1">
              <a:buClr>
                <a:srgbClr val="A82890"/>
              </a:buClr>
            </a:pP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21597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0A612-3FE1-471D-909D-4BB776CF012E}"/>
              </a:ext>
            </a:extLst>
          </p:cNvPr>
          <p:cNvSpPr>
            <a:spLocks noGrp="1"/>
          </p:cNvSpPr>
          <p:nvPr>
            <p:ph type="ctrTitle"/>
          </p:nvPr>
        </p:nvSpPr>
        <p:spPr/>
        <p:txBody>
          <a:bodyPr>
            <a:normAutofit/>
          </a:bodyPr>
          <a:lstStyle/>
          <a:p>
            <a:r>
              <a:rPr lang="en-US" dirty="0"/>
              <a:t>Session 4: Feedback and Its Importance</a:t>
            </a:r>
          </a:p>
        </p:txBody>
      </p:sp>
      <p:sp>
        <p:nvSpPr>
          <p:cNvPr id="3" name="Subtitle 2"/>
          <p:cNvSpPr>
            <a:spLocks noGrp="1"/>
          </p:cNvSpPr>
          <p:nvPr>
            <p:ph sz="quarter" idx="10"/>
          </p:nvPr>
        </p:nvSpPr>
        <p:spPr/>
        <p:txBody>
          <a:bodyPr>
            <a:normAutofit/>
          </a:bodyPr>
          <a:lstStyle/>
          <a:p>
            <a:pPr marL="365760" lvl="1">
              <a:buClr>
                <a:srgbClr val="A82890"/>
              </a:buClr>
              <a:buFont typeface="Wingdings" pitchFamily="2" charset="2"/>
              <a:buChar char="Ø"/>
            </a:pPr>
            <a:r>
              <a:rPr lang="en-US" dirty="0"/>
              <a:t>There are two ways to give the feedback to an individual or a group, which are as follows:</a:t>
            </a:r>
          </a:p>
          <a:p>
            <a:pPr lvl="1">
              <a:buClr>
                <a:srgbClr val="A82890"/>
              </a:buClr>
            </a:pPr>
            <a:r>
              <a:rPr lang="en-US" sz="1800" b="1" dirty="0"/>
              <a:t>Specific Feedback: </a:t>
            </a:r>
            <a:r>
              <a:rPr lang="en-US" sz="1800" dirty="0"/>
              <a:t>It refers to the feedback in which a detailed information is given to the individuals about what they have done and what not.</a:t>
            </a:r>
          </a:p>
          <a:p>
            <a:pPr lvl="1">
              <a:buClr>
                <a:srgbClr val="A82890"/>
              </a:buClr>
            </a:pPr>
            <a:r>
              <a:rPr lang="en-US" sz="1800" b="1" dirty="0"/>
              <a:t>Non-specific Feedback: </a:t>
            </a:r>
            <a:r>
              <a:rPr lang="en-US" sz="1800" dirty="0"/>
              <a:t>It refers to the feedback in which a general statement is passed to the individuals related to their work, such as Great Job, It’s Good.</a:t>
            </a:r>
          </a:p>
          <a:p>
            <a:pPr lvl="1">
              <a:buClr>
                <a:srgbClr val="A82890"/>
              </a:buClr>
            </a:pPr>
            <a:endParaRPr lang="en-US" sz="18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647985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A1F044-50D6-4239-B717-1C75379C99D0}"/>
              </a:ext>
            </a:extLst>
          </p:cNvPr>
          <p:cNvSpPr>
            <a:spLocks noGrp="1"/>
          </p:cNvSpPr>
          <p:nvPr>
            <p:ph type="ctrTitle"/>
          </p:nvPr>
        </p:nvSpPr>
        <p:spPr/>
        <p:txBody>
          <a:bodyPr>
            <a:normAutofit fontScale="90000"/>
          </a:bodyPr>
          <a:lstStyle/>
          <a:p>
            <a:r>
              <a:rPr lang="en-US" dirty="0"/>
              <a:t>Session 5: Barriers to Effective Communication</a:t>
            </a:r>
          </a:p>
        </p:txBody>
      </p:sp>
      <p:sp>
        <p:nvSpPr>
          <p:cNvPr id="3" name="Subtitle 2"/>
          <p:cNvSpPr>
            <a:spLocks noGrp="1"/>
          </p:cNvSpPr>
          <p:nvPr>
            <p:ph sz="quarter" idx="10"/>
          </p:nvPr>
        </p:nvSpPr>
        <p:spPr/>
        <p:txBody>
          <a:bodyPr>
            <a:normAutofit/>
          </a:bodyPr>
          <a:lstStyle/>
          <a:p>
            <a:pPr>
              <a:buClr>
                <a:srgbClr val="A82890"/>
              </a:buClr>
            </a:pPr>
            <a:r>
              <a:rPr lang="en-US" dirty="0"/>
              <a:t>Communication barriers may cause misunderstanding or misinterpretation of the message.</a:t>
            </a:r>
          </a:p>
          <a:p>
            <a:pPr>
              <a:buClr>
                <a:srgbClr val="A82890"/>
              </a:buClr>
            </a:pPr>
            <a:r>
              <a:rPr lang="en-US" dirty="0"/>
              <a:t>A communication barrier is anything that refrains us from understanding the message sent by someone.</a:t>
            </a:r>
          </a:p>
          <a:p>
            <a:pPr>
              <a:buClr>
                <a:srgbClr val="A82890"/>
              </a:buClr>
            </a:pPr>
            <a:r>
              <a:rPr lang="en-US" dirty="0"/>
              <a:t>There are various factors which need to be avoided to facilitate effective communication such as stereotyping and halo effect. </a:t>
            </a:r>
          </a:p>
          <a:p>
            <a:pPr>
              <a:buClr>
                <a:srgbClr val="A82890"/>
              </a:buClr>
            </a:pPr>
            <a:r>
              <a:rPr lang="en-US" dirty="0"/>
              <a:t>Various types of communication barriers are explained as follows:</a:t>
            </a:r>
          </a:p>
          <a:p>
            <a:pPr lvl="1">
              <a:buClr>
                <a:srgbClr val="A82890"/>
              </a:buClr>
            </a:pPr>
            <a:r>
              <a:rPr lang="en-US" b="1" dirty="0"/>
              <a:t>Physical Barriers: </a:t>
            </a:r>
            <a:r>
              <a:rPr lang="en-US" dirty="0"/>
              <a:t>These are the barriers that occur due to environmental and natural factors and hinder the flow of messages.</a:t>
            </a:r>
          </a:p>
          <a:p>
            <a:pPr lvl="1">
              <a:buClr>
                <a:srgbClr val="A82890"/>
              </a:buClr>
            </a:pPr>
            <a:r>
              <a:rPr lang="en-US" b="1" dirty="0"/>
              <a:t>Language Barriers: </a:t>
            </a:r>
            <a:r>
              <a:rPr lang="en-US" dirty="0"/>
              <a:t>The difference in the language, accent, and dialect of the communicating parties as well as the use of slangs and jargons can make messages ambiguous and unclear.</a:t>
            </a:r>
          </a:p>
          <a:p>
            <a:pPr>
              <a:buClr>
                <a:srgbClr val="A82890"/>
              </a:buClr>
              <a:buFont typeface="Wingdings" pitchFamily="2" charset="2"/>
              <a:buChar char="Ø"/>
            </a:pP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3277703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pPr marL="0" indent="0">
              <a:buNone/>
            </a:pPr>
            <a:r>
              <a:rPr lang="en-US" sz="2200" b="1" dirty="0"/>
              <a:t>This Unit Covers:</a:t>
            </a:r>
          </a:p>
          <a:p>
            <a:r>
              <a:rPr lang="en-US" dirty="0"/>
              <a:t>Communication and Its Types</a:t>
            </a:r>
          </a:p>
          <a:p>
            <a:r>
              <a:rPr lang="en-US" dirty="0"/>
              <a:t>Communication Cycle</a:t>
            </a:r>
          </a:p>
          <a:p>
            <a:r>
              <a:rPr lang="en-US" dirty="0"/>
              <a:t>7Cs of Effective Communication </a:t>
            </a:r>
          </a:p>
          <a:p>
            <a:r>
              <a:rPr lang="en-US" dirty="0"/>
              <a:t>Feedback and Its Importance</a:t>
            </a:r>
          </a:p>
          <a:p>
            <a:r>
              <a:rPr lang="en-US" dirty="0"/>
              <a:t>Types of Feedback </a:t>
            </a:r>
          </a:p>
          <a:p>
            <a:r>
              <a:rPr lang="en-US" dirty="0"/>
              <a:t>Barriers to Effective Communication</a:t>
            </a:r>
          </a:p>
          <a:p>
            <a:r>
              <a:rPr lang="en-US" dirty="0"/>
              <a:t>Types of Communication Barriers</a:t>
            </a:r>
          </a:p>
          <a:p>
            <a:r>
              <a:rPr lang="en-US" dirty="0"/>
              <a:t>Measures to Overcome Communication Barriers</a:t>
            </a:r>
          </a:p>
          <a:p>
            <a:r>
              <a:rPr lang="en-US" dirty="0"/>
              <a:t>Importance of Writing Skills</a:t>
            </a:r>
          </a:p>
          <a:p>
            <a:endParaRPr lang="en-US" dirty="0"/>
          </a:p>
        </p:txBody>
      </p:sp>
    </p:spTree>
    <p:extLst>
      <p:ext uri="{BB962C8B-B14F-4D97-AF65-F5344CB8AC3E}">
        <p14:creationId xmlns:p14="http://schemas.microsoft.com/office/powerpoint/2010/main" val="280568366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540F0-FBF1-4C62-A761-EDF2B10E582C}"/>
              </a:ext>
            </a:extLst>
          </p:cNvPr>
          <p:cNvSpPr>
            <a:spLocks noGrp="1"/>
          </p:cNvSpPr>
          <p:nvPr>
            <p:ph type="ctrTitle"/>
          </p:nvPr>
        </p:nvSpPr>
        <p:spPr/>
        <p:txBody>
          <a:bodyPr>
            <a:normAutofit fontScale="90000"/>
          </a:bodyPr>
          <a:lstStyle/>
          <a:p>
            <a:r>
              <a:rPr lang="en-US" dirty="0"/>
              <a:t>Session 5: Barriers to Effective Communication</a:t>
            </a:r>
          </a:p>
        </p:txBody>
      </p:sp>
      <p:sp>
        <p:nvSpPr>
          <p:cNvPr id="3" name="Subtitle 2"/>
          <p:cNvSpPr>
            <a:spLocks noGrp="1"/>
          </p:cNvSpPr>
          <p:nvPr>
            <p:ph sz="quarter" idx="10"/>
          </p:nvPr>
        </p:nvSpPr>
        <p:spPr/>
        <p:txBody>
          <a:bodyPr>
            <a:normAutofit/>
          </a:bodyPr>
          <a:lstStyle/>
          <a:p>
            <a:pPr lvl="1">
              <a:buClr>
                <a:srgbClr val="A82890"/>
              </a:buClr>
            </a:pPr>
            <a:r>
              <a:rPr lang="en-US" b="1" dirty="0"/>
              <a:t>Gender Barriers: </a:t>
            </a:r>
            <a:r>
              <a:rPr lang="en-US" dirty="0"/>
              <a:t>Gender barriers are any misunderstanding or confusion in the intended message caused by male and female differences.</a:t>
            </a:r>
          </a:p>
          <a:p>
            <a:pPr lvl="1">
              <a:buClr>
                <a:srgbClr val="A82890"/>
              </a:buClr>
            </a:pPr>
            <a:r>
              <a:rPr lang="en-US" b="1" dirty="0"/>
              <a:t>Attitudinal Barrier: </a:t>
            </a:r>
            <a:r>
              <a:rPr lang="en-US" dirty="0"/>
              <a:t>The behavior or perception of a person that may prevent him/her from conveying the message properly is called attitudinal barrier.</a:t>
            </a:r>
          </a:p>
          <a:p>
            <a:pPr lvl="1">
              <a:buClr>
                <a:srgbClr val="A82890"/>
              </a:buClr>
            </a:pPr>
            <a:r>
              <a:rPr lang="en-US" b="1" dirty="0"/>
              <a:t>Perceptual Barrier: </a:t>
            </a:r>
            <a:r>
              <a:rPr lang="en-US" dirty="0"/>
              <a:t>Different people have different views. Different views may lead to misunderstanding. This may lead to miscommunication.</a:t>
            </a:r>
          </a:p>
          <a:p>
            <a:pPr lvl="1">
              <a:buClr>
                <a:srgbClr val="A82890"/>
              </a:buClr>
            </a:pPr>
            <a:r>
              <a:rPr lang="en-US" b="1" dirty="0"/>
              <a:t>Cultural Barrier: </a:t>
            </a:r>
            <a:r>
              <a:rPr lang="en-US" dirty="0"/>
              <a:t>Social, religious, and ethical differences may lead to misunderstanding and misinterpretation of the messages.</a:t>
            </a:r>
          </a:p>
          <a:p>
            <a:pPr lvl="1">
              <a:buClr>
                <a:srgbClr val="A82890"/>
              </a:buClr>
            </a:pPr>
            <a:r>
              <a:rPr lang="en-US" b="1" dirty="0"/>
              <a:t>Emotional Barrier: </a:t>
            </a:r>
            <a:r>
              <a:rPr lang="en-US" dirty="0"/>
              <a:t>Due to anger, fear and other kind of emotions, it becomes difficult to understand what someone wants to convey.</a:t>
            </a:r>
          </a:p>
          <a:p>
            <a:pPr>
              <a:buClr>
                <a:srgbClr val="A82890"/>
              </a:buClr>
              <a:buFont typeface="Wingdings" pitchFamily="2" charset="2"/>
              <a:buChar char="Ø"/>
            </a:pPr>
            <a:endParaRPr lang="en-US" sz="21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1325496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29059-7332-4766-9F16-0619031DED38}"/>
              </a:ext>
            </a:extLst>
          </p:cNvPr>
          <p:cNvSpPr>
            <a:spLocks noGrp="1"/>
          </p:cNvSpPr>
          <p:nvPr>
            <p:ph type="ctrTitle"/>
          </p:nvPr>
        </p:nvSpPr>
        <p:spPr>
          <a:xfrm>
            <a:off x="1600200" y="670836"/>
            <a:ext cx="7307826" cy="685800"/>
          </a:xfrm>
        </p:spPr>
        <p:txBody>
          <a:bodyPr>
            <a:noAutofit/>
          </a:bodyPr>
          <a:lstStyle/>
          <a:p>
            <a:r>
              <a:rPr lang="en-US" sz="2500" dirty="0"/>
              <a:t>Session 6: Measures to Overcome Communication Barriers</a:t>
            </a:r>
          </a:p>
        </p:txBody>
      </p:sp>
      <p:sp>
        <p:nvSpPr>
          <p:cNvPr id="3" name="Subtitle 2"/>
          <p:cNvSpPr>
            <a:spLocks noGrp="1"/>
          </p:cNvSpPr>
          <p:nvPr>
            <p:ph sz="quarter" idx="10"/>
          </p:nvPr>
        </p:nvSpPr>
        <p:spPr/>
        <p:txBody>
          <a:bodyPr>
            <a:normAutofit/>
          </a:bodyPr>
          <a:lstStyle/>
          <a:p>
            <a:pPr>
              <a:lnSpc>
                <a:spcPct val="130000"/>
              </a:lnSpc>
              <a:buClr>
                <a:srgbClr val="A82890"/>
              </a:buClr>
            </a:pPr>
            <a:r>
              <a:rPr lang="en-US" dirty="0"/>
              <a:t>Some measures to overcome communication barriers are explained as follows:</a:t>
            </a:r>
          </a:p>
          <a:p>
            <a:pPr marL="731520" lvl="2">
              <a:buClr>
                <a:srgbClr val="A82890"/>
              </a:buClr>
              <a:buFont typeface="Wingdings" panose="05000000000000000000" pitchFamily="2" charset="2"/>
              <a:buChar char="ü"/>
            </a:pPr>
            <a:r>
              <a:rPr lang="en-US" b="1" dirty="0"/>
              <a:t>Try to Assess the Needs of Receiver: </a:t>
            </a:r>
            <a:r>
              <a:rPr lang="en-US" dirty="0"/>
              <a:t>The speaker or sender of the message should always ask for the feedback from the receiver’s end.</a:t>
            </a:r>
          </a:p>
          <a:p>
            <a:pPr marL="731520" lvl="2">
              <a:buClr>
                <a:srgbClr val="A82890"/>
              </a:buClr>
              <a:buFont typeface="Wingdings" panose="05000000000000000000" pitchFamily="2" charset="2"/>
              <a:buChar char="ü"/>
            </a:pPr>
            <a:r>
              <a:rPr lang="en-US" b="1" dirty="0"/>
              <a:t>Hone Your Active Listening Skills: </a:t>
            </a:r>
            <a:r>
              <a:rPr lang="en-US" dirty="0"/>
              <a:t>Listening plays a major role in making any communication/conversation successful.</a:t>
            </a:r>
          </a:p>
          <a:p>
            <a:pPr marL="731520" lvl="2">
              <a:buClr>
                <a:srgbClr val="A82890"/>
              </a:buClr>
              <a:buFont typeface="Wingdings" panose="05000000000000000000" pitchFamily="2" charset="2"/>
              <a:buChar char="ü"/>
            </a:pPr>
            <a:r>
              <a:rPr lang="en-US" b="1" dirty="0"/>
              <a:t>Soften Your Tone and Language: </a:t>
            </a:r>
            <a:r>
              <a:rPr lang="en-US" dirty="0"/>
              <a:t>It is necessary for the boss of an organization to soften down his/her tone while talking to the employees as his/her every move is watched by others.</a:t>
            </a:r>
          </a:p>
          <a:p>
            <a:pPr marL="731520" lvl="2">
              <a:buClr>
                <a:srgbClr val="A82890"/>
              </a:buClr>
              <a:buFont typeface="Wingdings" panose="05000000000000000000" pitchFamily="2" charset="2"/>
              <a:buChar char="ü"/>
            </a:pPr>
            <a:r>
              <a:rPr lang="en-US" b="1" dirty="0"/>
              <a:t>Encourage Feedback: </a:t>
            </a:r>
            <a:r>
              <a:rPr lang="en-US" dirty="0"/>
              <a:t>It is the responsibility of the sender to convey the message successfully to the receiver. To know whether this is happening or not, one should take feedback from the receiver frequently.</a:t>
            </a:r>
          </a:p>
          <a:p>
            <a:pPr>
              <a:buClr>
                <a:srgbClr val="A82890"/>
              </a:buClr>
              <a:buFont typeface="Wingdings" pitchFamily="2" charset="2"/>
              <a:buChar char="Ø"/>
            </a:pPr>
            <a:endParaRPr lang="en-US" sz="21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400896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A4CE74-D177-44C7-906F-06D775691CCA}"/>
              </a:ext>
            </a:extLst>
          </p:cNvPr>
          <p:cNvSpPr>
            <a:spLocks noGrp="1"/>
          </p:cNvSpPr>
          <p:nvPr>
            <p:ph type="ctrTitle"/>
          </p:nvPr>
        </p:nvSpPr>
        <p:spPr/>
        <p:txBody>
          <a:bodyPr>
            <a:normAutofit/>
          </a:bodyPr>
          <a:lstStyle/>
          <a:p>
            <a:r>
              <a:rPr lang="en-US" dirty="0"/>
              <a:t>Session 7: Importance of Writing Skills</a:t>
            </a:r>
          </a:p>
        </p:txBody>
      </p:sp>
      <p:sp>
        <p:nvSpPr>
          <p:cNvPr id="3" name="Subtitle 2"/>
          <p:cNvSpPr>
            <a:spLocks noGrp="1"/>
          </p:cNvSpPr>
          <p:nvPr>
            <p:ph sz="quarter" idx="10"/>
          </p:nvPr>
        </p:nvSpPr>
        <p:spPr/>
        <p:txBody>
          <a:bodyPr>
            <a:normAutofit/>
          </a:bodyPr>
          <a:lstStyle/>
          <a:p>
            <a:pPr>
              <a:lnSpc>
                <a:spcPct val="130000"/>
              </a:lnSpc>
              <a:buClr>
                <a:srgbClr val="A82890"/>
              </a:buClr>
            </a:pPr>
            <a:r>
              <a:rPr lang="en-US" dirty="0"/>
              <a:t>Writing skill is an important and essential part of communication skills.</a:t>
            </a:r>
          </a:p>
          <a:p>
            <a:pPr>
              <a:lnSpc>
                <a:spcPct val="130000"/>
              </a:lnSpc>
              <a:buClr>
                <a:srgbClr val="A82890"/>
              </a:buClr>
            </a:pPr>
            <a:r>
              <a:rPr lang="en-US" dirty="0"/>
              <a:t>Good writing skills makes it easy to communicate your message to a large number of audience.</a:t>
            </a:r>
          </a:p>
          <a:p>
            <a:pPr>
              <a:lnSpc>
                <a:spcPct val="130000"/>
              </a:lnSpc>
              <a:buClr>
                <a:srgbClr val="A82890"/>
              </a:buClr>
            </a:pPr>
            <a:r>
              <a:rPr lang="en-US" dirty="0"/>
              <a:t>The writing should be such that it is easy for the receiver to understand.</a:t>
            </a:r>
          </a:p>
          <a:p>
            <a:pPr>
              <a:lnSpc>
                <a:spcPct val="130000"/>
              </a:lnSpc>
              <a:buClr>
                <a:srgbClr val="A82890"/>
              </a:buClr>
            </a:pPr>
            <a:r>
              <a:rPr lang="en-US" dirty="0"/>
              <a:t>The language used for writing should be chosen according to the audience.</a:t>
            </a:r>
          </a:p>
          <a:p>
            <a:pPr>
              <a:lnSpc>
                <a:spcPct val="130000"/>
              </a:lnSpc>
              <a:buClr>
                <a:srgbClr val="A82890"/>
              </a:buClr>
            </a:pPr>
            <a:r>
              <a:rPr lang="en-US" dirty="0"/>
              <a:t>Some common elements of the English language are:</a:t>
            </a:r>
          </a:p>
          <a:p>
            <a:pPr marL="731520" lvl="2">
              <a:lnSpc>
                <a:spcPct val="130000"/>
              </a:lnSpc>
              <a:buClr>
                <a:srgbClr val="A82890"/>
              </a:buClr>
              <a:buFont typeface="Wingdings" panose="05000000000000000000" pitchFamily="2" charset="2"/>
              <a:buChar char="ü"/>
            </a:pPr>
            <a:r>
              <a:rPr lang="en-US" b="1" dirty="0"/>
              <a:t>Phrase: </a:t>
            </a:r>
            <a:r>
              <a:rPr lang="en-US" dirty="0"/>
              <a:t>A group of words in English is called a phrase. There are different types of phrases such as noun, verb and adjective phrase.</a:t>
            </a:r>
          </a:p>
          <a:p>
            <a:pPr marL="731520" lvl="2">
              <a:lnSpc>
                <a:spcPct val="130000"/>
              </a:lnSpc>
              <a:buClr>
                <a:srgbClr val="A82890"/>
              </a:buClr>
              <a:buFont typeface="Wingdings" panose="05000000000000000000" pitchFamily="2" charset="2"/>
              <a:buChar char="ü"/>
            </a:pPr>
            <a:r>
              <a:rPr lang="en-US" b="1" dirty="0"/>
              <a:t>Sentences: </a:t>
            </a:r>
            <a:r>
              <a:rPr lang="en-US" dirty="0"/>
              <a:t>A sentence may be defined as an arrangement of words such that one can express his/her ideas clearly in writing. There are different types of sentences such as simple, compound, complex, declarative, imperative, interrogative and exclamatory. </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298786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B18C1-7A41-4CFD-B03A-23EC2FB19E4A}"/>
              </a:ext>
            </a:extLst>
          </p:cNvPr>
          <p:cNvSpPr>
            <a:spLocks noGrp="1"/>
          </p:cNvSpPr>
          <p:nvPr>
            <p:ph type="ctrTitle"/>
          </p:nvPr>
        </p:nvSpPr>
        <p:spPr/>
        <p:txBody>
          <a:bodyPr>
            <a:normAutofit/>
          </a:bodyPr>
          <a:lstStyle/>
          <a:p>
            <a:r>
              <a:rPr lang="en-US" sz="2500" dirty="0"/>
              <a:t>Session 7: Importance of Writing Skills</a:t>
            </a:r>
          </a:p>
        </p:txBody>
      </p:sp>
      <p:sp>
        <p:nvSpPr>
          <p:cNvPr id="3" name="Subtitle 2"/>
          <p:cNvSpPr>
            <a:spLocks noGrp="1"/>
          </p:cNvSpPr>
          <p:nvPr>
            <p:ph sz="quarter" idx="10"/>
          </p:nvPr>
        </p:nvSpPr>
        <p:spPr/>
        <p:txBody>
          <a:bodyPr>
            <a:noAutofit/>
          </a:bodyPr>
          <a:lstStyle/>
          <a:p>
            <a:pPr>
              <a:lnSpc>
                <a:spcPct val="100000"/>
              </a:lnSpc>
              <a:buClr>
                <a:srgbClr val="A82890"/>
              </a:buClr>
            </a:pPr>
            <a:r>
              <a:rPr lang="en-US" dirty="0"/>
              <a:t>Parts of speech may be defined as the categories of words based on their grammatical properties. Various types of parts of speech are as follows:</a:t>
            </a:r>
          </a:p>
          <a:p>
            <a:pPr marL="731520" lvl="2">
              <a:lnSpc>
                <a:spcPct val="100000"/>
              </a:lnSpc>
              <a:buClr>
                <a:srgbClr val="A82890"/>
              </a:buClr>
              <a:buFont typeface="Wingdings" panose="05000000000000000000" pitchFamily="2" charset="2"/>
              <a:buChar char="ü"/>
            </a:pPr>
            <a:r>
              <a:rPr lang="en-US" b="1" dirty="0"/>
              <a:t>Noun: </a:t>
            </a:r>
            <a:r>
              <a:rPr lang="en-US" dirty="0"/>
              <a:t>It is the name of a person, place, animal, thing or an idea.</a:t>
            </a:r>
          </a:p>
          <a:p>
            <a:pPr marL="731520" lvl="2">
              <a:lnSpc>
                <a:spcPct val="100000"/>
              </a:lnSpc>
              <a:buClr>
                <a:srgbClr val="A82890"/>
              </a:buClr>
              <a:buFont typeface="Wingdings" panose="05000000000000000000" pitchFamily="2" charset="2"/>
              <a:buChar char="ü"/>
            </a:pPr>
            <a:r>
              <a:rPr lang="en-US" b="1" dirty="0"/>
              <a:t>Pronoun: </a:t>
            </a:r>
            <a:r>
              <a:rPr lang="en-US" dirty="0"/>
              <a:t>It is a word that can replace a noun.</a:t>
            </a:r>
          </a:p>
          <a:p>
            <a:pPr marL="731520" lvl="2">
              <a:lnSpc>
                <a:spcPct val="100000"/>
              </a:lnSpc>
              <a:buClr>
                <a:srgbClr val="A82890"/>
              </a:buClr>
              <a:buFont typeface="Wingdings" panose="05000000000000000000" pitchFamily="2" charset="2"/>
              <a:buChar char="ü"/>
            </a:pPr>
            <a:r>
              <a:rPr lang="en-US" b="1" dirty="0"/>
              <a:t>Adjective: </a:t>
            </a:r>
            <a:r>
              <a:rPr lang="en-US" dirty="0"/>
              <a:t>It is used with a noun to define its quality, quantity, characteristics and nature.</a:t>
            </a:r>
          </a:p>
          <a:p>
            <a:pPr marL="731520" lvl="2">
              <a:lnSpc>
                <a:spcPct val="100000"/>
              </a:lnSpc>
              <a:buClr>
                <a:srgbClr val="A82890"/>
              </a:buClr>
              <a:buFont typeface="Wingdings" panose="05000000000000000000" pitchFamily="2" charset="2"/>
              <a:buChar char="ü"/>
            </a:pPr>
            <a:r>
              <a:rPr lang="en-US" b="1" dirty="0"/>
              <a:t>Verb: </a:t>
            </a:r>
            <a:r>
              <a:rPr lang="en-US" dirty="0"/>
              <a:t>It tells about the action taking place in a sentence.</a:t>
            </a:r>
          </a:p>
          <a:p>
            <a:pPr marL="731520" lvl="2">
              <a:lnSpc>
                <a:spcPct val="100000"/>
              </a:lnSpc>
              <a:buClr>
                <a:srgbClr val="A82890"/>
              </a:buClr>
              <a:buFont typeface="Wingdings" panose="05000000000000000000" pitchFamily="2" charset="2"/>
              <a:buChar char="ü"/>
            </a:pPr>
            <a:r>
              <a:rPr lang="en-US" b="1" dirty="0"/>
              <a:t>Adverb: </a:t>
            </a:r>
            <a:r>
              <a:rPr lang="en-US" dirty="0"/>
              <a:t>It changes the meaning of a verb, adjective or another adverb in a sentence.</a:t>
            </a:r>
          </a:p>
          <a:p>
            <a:pPr>
              <a:lnSpc>
                <a:spcPct val="100000"/>
              </a:lnSpc>
              <a:buClr>
                <a:srgbClr val="A82890"/>
              </a:buClr>
            </a:pPr>
            <a:r>
              <a:rPr lang="en-US" dirty="0"/>
              <a:t>Articles are of two types:</a:t>
            </a:r>
          </a:p>
          <a:p>
            <a:pPr marL="731520" lvl="2">
              <a:lnSpc>
                <a:spcPct val="100000"/>
              </a:lnSpc>
              <a:buClr>
                <a:srgbClr val="A82890"/>
              </a:buClr>
              <a:buFont typeface="Wingdings" panose="05000000000000000000" pitchFamily="2" charset="2"/>
              <a:buChar char="ü"/>
            </a:pPr>
            <a:r>
              <a:rPr lang="en-US" b="1" dirty="0"/>
              <a:t>Definite Articles: </a:t>
            </a:r>
            <a:r>
              <a:rPr lang="en-US" dirty="0"/>
              <a:t>Such articles are used to specify a particular thing. For example, The Sun.</a:t>
            </a:r>
          </a:p>
          <a:p>
            <a:pPr marL="731520" lvl="2">
              <a:lnSpc>
                <a:spcPct val="100000"/>
              </a:lnSpc>
              <a:buClr>
                <a:srgbClr val="A82890"/>
              </a:buClr>
              <a:buFont typeface="Wingdings" panose="05000000000000000000" pitchFamily="2" charset="2"/>
              <a:buChar char="ü"/>
            </a:pPr>
            <a:r>
              <a:rPr lang="en-US" b="1" dirty="0"/>
              <a:t>Indefinite Articles: </a:t>
            </a:r>
            <a:r>
              <a:rPr lang="en-US" dirty="0"/>
              <a:t>Such articles are used to specify a non-particular noun. For example, He wants to buy a car.</a:t>
            </a:r>
          </a:p>
          <a:p>
            <a:pPr lvl="1">
              <a:lnSpc>
                <a:spcPct val="100000"/>
              </a:lnSpc>
              <a:buClr>
                <a:srgbClr val="A82890"/>
              </a:buClr>
            </a:pPr>
            <a:endParaRPr lang="en-US" dirty="0"/>
          </a:p>
          <a:p>
            <a:pPr>
              <a:lnSpc>
                <a:spcPct val="100000"/>
              </a:lnSpc>
              <a:buClr>
                <a:srgbClr val="A82890"/>
              </a:buClr>
              <a:buFont typeface="Wingdings" pitchFamily="2" charset="2"/>
              <a:buChar char="Ø"/>
            </a:pP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65939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7A066-7705-4A6E-B5BB-85EB310AEA13}"/>
              </a:ext>
            </a:extLst>
          </p:cNvPr>
          <p:cNvSpPr>
            <a:spLocks noGrp="1"/>
          </p:cNvSpPr>
          <p:nvPr>
            <p:ph type="ctrTitle"/>
          </p:nvPr>
        </p:nvSpPr>
        <p:spPr/>
        <p:txBody>
          <a:bodyPr>
            <a:normAutofit/>
          </a:bodyPr>
          <a:lstStyle/>
          <a:p>
            <a:r>
              <a:rPr lang="en-US" dirty="0"/>
              <a:t>Session 7: Importance of Writing Skills</a:t>
            </a:r>
          </a:p>
        </p:txBody>
      </p:sp>
      <p:sp>
        <p:nvSpPr>
          <p:cNvPr id="3" name="Subtitle 2"/>
          <p:cNvSpPr>
            <a:spLocks noGrp="1"/>
          </p:cNvSpPr>
          <p:nvPr>
            <p:ph sz="quarter" idx="10"/>
          </p:nvPr>
        </p:nvSpPr>
        <p:spPr/>
        <p:txBody>
          <a:bodyPr>
            <a:normAutofit/>
          </a:bodyPr>
          <a:lstStyle/>
          <a:p>
            <a:pPr>
              <a:buClr>
                <a:srgbClr val="A82890"/>
              </a:buClr>
            </a:pPr>
            <a:r>
              <a:rPr lang="en-US" dirty="0"/>
              <a:t>A paragraph may be defined as a set of sentences that are focused on a particular topic. The elements of a paragraph may be defined as:</a:t>
            </a:r>
          </a:p>
          <a:p>
            <a:pPr marL="731520" lvl="2">
              <a:buClr>
                <a:srgbClr val="A82890"/>
              </a:buClr>
              <a:buFont typeface="Wingdings" panose="05000000000000000000" pitchFamily="2" charset="2"/>
              <a:buChar char="ü"/>
            </a:pPr>
            <a:r>
              <a:rPr lang="en-US" b="1" dirty="0"/>
              <a:t>Order: </a:t>
            </a:r>
            <a:r>
              <a:rPr lang="en-US" dirty="0"/>
              <a:t>The order may be defined as the way sentences are arranged in a paragraph. The sentences may be arranged based upon their importance.</a:t>
            </a:r>
          </a:p>
          <a:p>
            <a:pPr marL="731520" lvl="2">
              <a:buClr>
                <a:srgbClr val="A82890"/>
              </a:buClr>
              <a:buFont typeface="Wingdings" panose="05000000000000000000" pitchFamily="2" charset="2"/>
              <a:buChar char="ü"/>
            </a:pPr>
            <a:r>
              <a:rPr lang="en-US" b="1" dirty="0"/>
              <a:t>Unity: </a:t>
            </a:r>
            <a:r>
              <a:rPr lang="en-US" dirty="0"/>
              <a:t>As we move to a new line in a paragraph, it must define the topic in more detail. The focus should be on detailing of one topic. This is called paragraph unity.</a:t>
            </a:r>
          </a:p>
          <a:p>
            <a:pPr marL="731520" lvl="2">
              <a:buClr>
                <a:srgbClr val="A82890"/>
              </a:buClr>
              <a:buFont typeface="Wingdings" panose="05000000000000000000" pitchFamily="2" charset="2"/>
              <a:buChar char="ü"/>
            </a:pPr>
            <a:r>
              <a:rPr lang="en-US" b="1" dirty="0"/>
              <a:t>Coherence: </a:t>
            </a:r>
            <a:r>
              <a:rPr lang="en-US" dirty="0"/>
              <a:t>Every sentence in a paragraph should be logically connected to the next line in the paragraph.</a:t>
            </a:r>
          </a:p>
          <a:p>
            <a:pPr marL="731520" lvl="2">
              <a:buClr>
                <a:srgbClr val="A82890"/>
              </a:buClr>
              <a:buFont typeface="Wingdings" panose="05000000000000000000" pitchFamily="2" charset="2"/>
              <a:buChar char="ü"/>
            </a:pPr>
            <a:r>
              <a:rPr lang="en-US" b="1" dirty="0"/>
              <a:t>Completeness: </a:t>
            </a:r>
            <a:r>
              <a:rPr lang="en-US" dirty="0"/>
              <a:t>A paragraph is said to be complete if it provides sufficient information about a topic.</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4317749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E6847-E83F-4231-BFE5-6CB4459DB738}"/>
              </a:ext>
            </a:extLst>
          </p:cNvPr>
          <p:cNvSpPr>
            <a:spLocks noGrp="1"/>
          </p:cNvSpPr>
          <p:nvPr>
            <p:ph type="ctrTitle"/>
          </p:nvPr>
        </p:nvSpPr>
        <p:spPr/>
        <p:txBody>
          <a:bodyPr/>
          <a:lstStyle/>
          <a:p>
            <a:r>
              <a:rPr lang="en-US" dirty="0"/>
              <a:t>Session 7: Importance of Writing Skills</a:t>
            </a:r>
          </a:p>
        </p:txBody>
      </p:sp>
      <p:sp>
        <p:nvSpPr>
          <p:cNvPr id="3" name="Content Placeholder 2">
            <a:extLst>
              <a:ext uri="{FF2B5EF4-FFF2-40B4-BE49-F238E27FC236}">
                <a16:creationId xmlns:a16="http://schemas.microsoft.com/office/drawing/2014/main" id="{938C3ACB-AF0D-4C62-8753-6CAAE97F269B}"/>
              </a:ext>
            </a:extLst>
          </p:cNvPr>
          <p:cNvSpPr>
            <a:spLocks noGrp="1"/>
          </p:cNvSpPr>
          <p:nvPr>
            <p:ph sz="quarter" idx="10"/>
          </p:nvPr>
        </p:nvSpPr>
        <p:spPr>
          <a:xfrm>
            <a:off x="228600" y="1600200"/>
            <a:ext cx="8686800" cy="5105400"/>
          </a:xfrm>
        </p:spPr>
        <p:txBody>
          <a:bodyPr>
            <a:normAutofit/>
          </a:bodyPr>
          <a:lstStyle/>
          <a:p>
            <a:r>
              <a:rPr lang="en-US" dirty="0"/>
              <a:t>Punctuation marks are symbols that help to separate parts of a sentence to make it meaningful. Some punctuation marks are as follows:</a:t>
            </a:r>
          </a:p>
          <a:p>
            <a:pPr lvl="1"/>
            <a:r>
              <a:rPr lang="en-US" b="1" dirty="0"/>
              <a:t>Full Stop (.): </a:t>
            </a:r>
            <a:r>
              <a:rPr lang="en-US" dirty="0"/>
              <a:t>It is used to indicate the end of a sentence.</a:t>
            </a:r>
          </a:p>
          <a:p>
            <a:pPr lvl="1"/>
            <a:r>
              <a:rPr lang="en-US" b="1" dirty="0"/>
              <a:t>Comma (,): </a:t>
            </a:r>
            <a:r>
              <a:rPr lang="en-US" dirty="0"/>
              <a:t>It is used to indicate a pause in a sentence.</a:t>
            </a:r>
          </a:p>
          <a:p>
            <a:pPr lvl="1"/>
            <a:r>
              <a:rPr lang="en-US" b="1" dirty="0"/>
              <a:t>Question Mark (?): </a:t>
            </a:r>
            <a:r>
              <a:rPr lang="en-US" dirty="0"/>
              <a:t>It is used at the end of a sentence to ask a question.</a:t>
            </a:r>
          </a:p>
          <a:p>
            <a:pPr lvl="1"/>
            <a:r>
              <a:rPr lang="en-US" b="1" dirty="0"/>
              <a:t>Exclamation Mark (!): </a:t>
            </a:r>
            <a:r>
              <a:rPr lang="en-US" dirty="0"/>
              <a:t>It is used at the end of a sentence or word to indicate surprise, anger or shock.</a:t>
            </a:r>
          </a:p>
          <a:p>
            <a:pPr lvl="1"/>
            <a:r>
              <a:rPr lang="en-US" b="1" dirty="0"/>
              <a:t>Apostrophe (‘): </a:t>
            </a:r>
            <a:r>
              <a:rPr lang="en-US" dirty="0"/>
              <a:t>It is used at the end of the word, followed by s. It shows that something belongs to someone, for example, Harry’s notebook.</a:t>
            </a:r>
          </a:p>
          <a:p>
            <a:r>
              <a:rPr lang="en-US" dirty="0"/>
              <a:t>In active voice, the subject of the sentence acts on its verb, whereas in passive voice, the subject of the sentence receives the action of the verb.</a:t>
            </a:r>
          </a:p>
          <a:p>
            <a:r>
              <a:rPr lang="en-US" dirty="0"/>
              <a:t>Capitalization is process of writing the first letter of a word in capital letter (uppercase) and the remaining letters in lowercase. </a:t>
            </a:r>
          </a:p>
        </p:txBody>
      </p:sp>
    </p:spTree>
    <p:extLst>
      <p:ext uri="{BB962C8B-B14F-4D97-AF65-F5344CB8AC3E}">
        <p14:creationId xmlns:p14="http://schemas.microsoft.com/office/powerpoint/2010/main" val="12782246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219200" y="2971800"/>
            <a:ext cx="6705600" cy="91440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kern="1200" dirty="0">
                <a:solidFill>
                  <a:srgbClr val="8D0367"/>
                </a:solidFill>
                <a:latin typeface="+mj-lt"/>
                <a:ea typeface="+mj-ea"/>
                <a:cs typeface="+mj-cs"/>
              </a:rPr>
              <a:t>Thank You</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660849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89809-2DAB-4AD7-A5C5-F1DCD8F101E0}"/>
              </a:ext>
            </a:extLst>
          </p:cNvPr>
          <p:cNvSpPr>
            <a:spLocks noGrp="1"/>
          </p:cNvSpPr>
          <p:nvPr>
            <p:ph type="ctr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4BAB96CE-5B83-4CA3-9254-D4E4121180F4}"/>
              </a:ext>
            </a:extLst>
          </p:cNvPr>
          <p:cNvSpPr>
            <a:spLocks noGrp="1"/>
          </p:cNvSpPr>
          <p:nvPr>
            <p:ph sz="quarter" idx="10"/>
          </p:nvPr>
        </p:nvSpPr>
        <p:spPr/>
        <p:txBody>
          <a:bodyPr/>
          <a:lstStyle/>
          <a:p>
            <a:r>
              <a:rPr lang="en-US" dirty="0"/>
              <a:t>Communication refers to the process of exchanging thoughts, facts, and ideas between two or more individuals by means of verbal and non-verbal languages. </a:t>
            </a:r>
          </a:p>
          <a:p>
            <a:r>
              <a:rPr lang="en-US" dirty="0"/>
              <a:t>The process of communication includes encoding, channeling and providing information by a sender to a receiver.</a:t>
            </a:r>
          </a:p>
          <a:p>
            <a:r>
              <a:rPr lang="en-US" dirty="0"/>
              <a:t>The process of speaking involves encoding the message and expressing it verbally or non-verbally.</a:t>
            </a:r>
          </a:p>
          <a:p>
            <a:r>
              <a:rPr lang="en-US" dirty="0"/>
              <a:t>Listening is a process that involves decoding and understanding the message.</a:t>
            </a:r>
          </a:p>
          <a:p>
            <a:endParaRPr lang="en-US" dirty="0"/>
          </a:p>
        </p:txBody>
      </p:sp>
    </p:spTree>
    <p:extLst>
      <p:ext uri="{BB962C8B-B14F-4D97-AF65-F5344CB8AC3E}">
        <p14:creationId xmlns:p14="http://schemas.microsoft.com/office/powerpoint/2010/main" val="413425915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D50DB-38EE-4E85-A329-D4513D0AD62D}"/>
              </a:ext>
            </a:extLst>
          </p:cNvPr>
          <p:cNvSpPr>
            <a:spLocks noGrp="1"/>
          </p:cNvSpPr>
          <p:nvPr>
            <p:ph type="ctrTitle"/>
          </p:nvPr>
        </p:nvSpPr>
        <p:spPr/>
        <p:txBody>
          <a:bodyPr>
            <a:normAutofit/>
          </a:bodyPr>
          <a:lstStyle/>
          <a:p>
            <a:r>
              <a:rPr lang="en-US" dirty="0"/>
              <a:t>Session 1: Communication and Its Types</a:t>
            </a:r>
          </a:p>
        </p:txBody>
      </p:sp>
      <p:sp>
        <p:nvSpPr>
          <p:cNvPr id="3" name="Subtitle 2"/>
          <p:cNvSpPr>
            <a:spLocks noGrp="1"/>
          </p:cNvSpPr>
          <p:nvPr>
            <p:ph sz="quarter" idx="10"/>
          </p:nvPr>
        </p:nvSpPr>
        <p:spPr>
          <a:xfrm>
            <a:off x="228600" y="1600200"/>
            <a:ext cx="8652386" cy="990600"/>
          </a:xfrm>
        </p:spPr>
        <p:txBody>
          <a:bodyPr>
            <a:normAutofit/>
          </a:bodyPr>
          <a:lstStyle/>
          <a:p>
            <a:pPr>
              <a:buClr>
                <a:srgbClr val="A82890"/>
              </a:buClr>
              <a:buFont typeface="Wingdings" pitchFamily="2" charset="2"/>
              <a:buChar char="Ø"/>
            </a:pPr>
            <a:r>
              <a:rPr lang="en-US" dirty="0"/>
              <a:t>Communication involves three basic components: a sender, a recipient and a message that the sender wants to send to the recipient.</a:t>
            </a:r>
          </a:p>
          <a:p>
            <a:pPr marL="0" indent="0" algn="l">
              <a:buClr>
                <a:srgbClr val="A82890"/>
              </a:buClr>
              <a:buNone/>
            </a:pPr>
            <a:endParaRPr lang="en-US" sz="1800" dirty="0">
              <a:solidFill>
                <a:schemeClr val="tx1"/>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Subtitle 2">
            <a:extLst>
              <a:ext uri="{FF2B5EF4-FFF2-40B4-BE49-F238E27FC236}">
                <a16:creationId xmlns:a16="http://schemas.microsoft.com/office/drawing/2014/main" id="{3343F909-6248-4EE2-ACBA-0A93CEBE082E}"/>
              </a:ext>
            </a:extLst>
          </p:cNvPr>
          <p:cNvSpPr txBox="1">
            <a:spLocks/>
          </p:cNvSpPr>
          <p:nvPr/>
        </p:nvSpPr>
        <p:spPr>
          <a:xfrm>
            <a:off x="245806" y="2474984"/>
            <a:ext cx="3909068" cy="3717024"/>
          </a:xfrm>
          <a:prstGeom prst="rect">
            <a:avLst/>
          </a:prstGeom>
        </p:spPr>
        <p:txBody>
          <a:bodyPr vert="horz" lIns="91440" tIns="45720" rIns="91440" bIns="45720" rtlCol="0">
            <a:normAutofit lnSpcReduction="10000"/>
          </a:bodyPr>
          <a:lstStyle>
            <a:lvl1pPr marL="365760" indent="-365760" algn="just" defTabSz="914400" rtl="0" eaLnBrk="1" latinLnBrk="0" hangingPunct="1">
              <a:lnSpc>
                <a:spcPct val="120000"/>
              </a:lnSpc>
              <a:spcBef>
                <a:spcPts val="300"/>
              </a:spcBef>
              <a:buFont typeface="Wingdings" panose="05000000000000000000" pitchFamily="2" charset="2"/>
              <a:buChar char="Ø"/>
              <a:defRPr sz="2000" kern="1200">
                <a:solidFill>
                  <a:schemeClr val="tx1"/>
                </a:solidFill>
                <a:latin typeface="+mn-lt"/>
                <a:ea typeface="+mn-ea"/>
                <a:cs typeface="+mn-cs"/>
              </a:defRPr>
            </a:lvl1pPr>
            <a:lvl2pPr marL="731520" indent="-365760" algn="just" defTabSz="914400" rtl="0" eaLnBrk="1" latinLnBrk="0" hangingPunct="1">
              <a:lnSpc>
                <a:spcPct val="120000"/>
              </a:lnSpc>
              <a:spcBef>
                <a:spcPts val="300"/>
              </a:spcBef>
              <a:buFont typeface="Wingdings" panose="05000000000000000000" pitchFamily="2" charset="2"/>
              <a:buChar char="ü"/>
              <a:defRPr sz="2000" kern="1200">
                <a:solidFill>
                  <a:schemeClr val="tx1"/>
                </a:solidFill>
                <a:latin typeface="+mn-lt"/>
                <a:ea typeface="+mn-ea"/>
                <a:cs typeface="+mn-cs"/>
              </a:defRPr>
            </a:lvl2pPr>
            <a:lvl3pPr marL="1097280" indent="-365760" algn="just" defTabSz="914400" rtl="0" eaLnBrk="1" latinLnBrk="0" hangingPunct="1">
              <a:lnSpc>
                <a:spcPct val="120000"/>
              </a:lnSpc>
              <a:spcBef>
                <a:spcPts val="300"/>
              </a:spcBef>
              <a:buSzPct val="90000"/>
              <a:buFont typeface="Wingdings" panose="05000000000000000000" pitchFamily="2" charset="2"/>
              <a:buChar char="q"/>
              <a:defRPr sz="2000" kern="1200">
                <a:solidFill>
                  <a:schemeClr val="tx1"/>
                </a:solidFill>
                <a:latin typeface="+mn-lt"/>
                <a:ea typeface="+mn-ea"/>
                <a:cs typeface="+mn-cs"/>
              </a:defRPr>
            </a:lvl3pPr>
            <a:lvl4pPr marL="16002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20000"/>
              </a:lnSpc>
              <a:spcBef>
                <a:spcPts val="3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Clr>
                <a:srgbClr val="A82890"/>
              </a:buClr>
            </a:pPr>
            <a:r>
              <a:rPr lang="en-US" dirty="0"/>
              <a:t>The process of communication includes encoding, channeling and imparting information by a sender to a receiver with the help of a medium.</a:t>
            </a:r>
          </a:p>
          <a:p>
            <a:pPr>
              <a:buClr>
                <a:srgbClr val="A82890"/>
              </a:buClr>
            </a:pPr>
            <a:r>
              <a:rPr lang="en-US" dirty="0"/>
              <a:t>There are various ways through which communication is possible as shown in Figure.</a:t>
            </a:r>
          </a:p>
          <a:p>
            <a:pPr marL="342900" indent="-342900" algn="l">
              <a:buClr>
                <a:srgbClr val="A82890"/>
              </a:buClr>
            </a:pPr>
            <a:endParaRPr lang="en-US" sz="1800" dirty="0"/>
          </a:p>
        </p:txBody>
      </p:sp>
      <p:pic>
        <p:nvPicPr>
          <p:cNvPr id="10" name="Picture 9">
            <a:extLst>
              <a:ext uri="{FF2B5EF4-FFF2-40B4-BE49-F238E27FC236}">
                <a16:creationId xmlns:a16="http://schemas.microsoft.com/office/drawing/2014/main" id="{2F344E87-2D6E-4673-9F04-0C4002FFB1C8}"/>
              </a:ext>
            </a:extLst>
          </p:cNvPr>
          <p:cNvPicPr>
            <a:picLocks noChangeAspect="1"/>
          </p:cNvPicPr>
          <p:nvPr/>
        </p:nvPicPr>
        <p:blipFill>
          <a:blip r:embed="rId3"/>
          <a:stretch>
            <a:fillRect/>
          </a:stretch>
        </p:blipFill>
        <p:spPr>
          <a:xfrm>
            <a:off x="4154874" y="2839208"/>
            <a:ext cx="4846320" cy="2605740"/>
          </a:xfrm>
          <a:prstGeom prst="rect">
            <a:avLst/>
          </a:prstGeom>
        </p:spPr>
      </p:pic>
    </p:spTree>
    <p:extLst>
      <p:ext uri="{BB962C8B-B14F-4D97-AF65-F5344CB8AC3E}">
        <p14:creationId xmlns:p14="http://schemas.microsoft.com/office/powerpoint/2010/main" val="357442993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41CA25-2344-4292-80CA-33B2E907EDED}"/>
              </a:ext>
            </a:extLst>
          </p:cNvPr>
          <p:cNvSpPr>
            <a:spLocks noGrp="1"/>
          </p:cNvSpPr>
          <p:nvPr>
            <p:ph type="ctrTitle"/>
          </p:nvPr>
        </p:nvSpPr>
        <p:spPr/>
        <p:txBody>
          <a:bodyPr>
            <a:normAutofit/>
          </a:bodyPr>
          <a:lstStyle/>
          <a:p>
            <a:r>
              <a:rPr lang="en-US" sz="2400" dirty="0">
                <a:solidFill>
                  <a:srgbClr val="56B66D"/>
                </a:solidFill>
              </a:rPr>
              <a:t>Based on Communication Channel</a:t>
            </a:r>
          </a:p>
        </p:txBody>
      </p:sp>
      <p:sp>
        <p:nvSpPr>
          <p:cNvPr id="3" name="Subtitle 2"/>
          <p:cNvSpPr>
            <a:spLocks noGrp="1"/>
          </p:cNvSpPr>
          <p:nvPr>
            <p:ph sz="quarter" idx="10"/>
          </p:nvPr>
        </p:nvSpPr>
        <p:spPr>
          <a:xfrm>
            <a:off x="228600" y="1600200"/>
            <a:ext cx="8686800" cy="5105400"/>
          </a:xfrm>
        </p:spPr>
        <p:txBody>
          <a:bodyPr>
            <a:noAutofit/>
          </a:bodyPr>
          <a:lstStyle/>
          <a:p>
            <a:pPr>
              <a:buClr>
                <a:srgbClr val="A82890"/>
              </a:buClr>
              <a:buFont typeface="Wingdings" pitchFamily="2" charset="2"/>
              <a:buChar char="Ø"/>
            </a:pPr>
            <a:r>
              <a:rPr lang="en-US" b="1" dirty="0"/>
              <a:t>Non-verbal: </a:t>
            </a:r>
            <a:r>
              <a:rPr lang="en-US" dirty="0"/>
              <a:t>Non-verbal communication involves various signs or facial expressions used to convey a message. </a:t>
            </a:r>
            <a:r>
              <a:rPr lang="en-GB" dirty="0"/>
              <a:t>Some signs of non-verbal communication are:</a:t>
            </a:r>
          </a:p>
          <a:p>
            <a:pPr lvl="1">
              <a:buClr>
                <a:srgbClr val="A82890"/>
              </a:buClr>
            </a:pPr>
            <a:r>
              <a:rPr lang="en-GB" dirty="0"/>
              <a:t>Kinesics, a kind of body movement or facial expression</a:t>
            </a:r>
          </a:p>
          <a:p>
            <a:pPr lvl="1">
              <a:buClr>
                <a:srgbClr val="A82890"/>
              </a:buClr>
            </a:pPr>
            <a:r>
              <a:rPr lang="en-GB" dirty="0"/>
              <a:t>Personal appearance of the person</a:t>
            </a:r>
          </a:p>
          <a:p>
            <a:pPr lvl="1">
              <a:buClr>
                <a:srgbClr val="A82890"/>
              </a:buClr>
            </a:pPr>
            <a:r>
              <a:rPr lang="en-GB" dirty="0"/>
              <a:t>Physical environment</a:t>
            </a:r>
          </a:p>
          <a:p>
            <a:pPr lvl="1">
              <a:buClr>
                <a:srgbClr val="A82890"/>
              </a:buClr>
            </a:pPr>
            <a:r>
              <a:rPr lang="en-GB" dirty="0"/>
              <a:t>Gestures, expressions, posture</a:t>
            </a:r>
          </a:p>
          <a:p>
            <a:pPr lvl="1">
              <a:buClr>
                <a:srgbClr val="A82890"/>
              </a:buClr>
            </a:pPr>
            <a:r>
              <a:rPr lang="en-GB" dirty="0"/>
              <a:t>Eye-contact and paralanguage</a:t>
            </a:r>
            <a:endParaRPr lang="en-US" dirty="0"/>
          </a:p>
          <a:p>
            <a:r>
              <a:rPr lang="en-US" b="1" dirty="0"/>
              <a:t>Verbal: </a:t>
            </a:r>
            <a:r>
              <a:rPr lang="en-US" dirty="0"/>
              <a:t>Verbal communication takes place with the help of sounds, words and language.</a:t>
            </a:r>
            <a:r>
              <a:rPr lang="en-GB" dirty="0"/>
              <a:t> This kind of communication involves speaking. Speaking is an effective way to communicate. Spoken communication can be classified in the following ways:</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10926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006B5-7718-4CA2-0568-DA825003FD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E1CD4F-E4D9-8617-7DB8-6402650738C5}"/>
              </a:ext>
            </a:extLst>
          </p:cNvPr>
          <p:cNvSpPr>
            <a:spLocks noGrp="1"/>
          </p:cNvSpPr>
          <p:nvPr>
            <p:ph type="ctrTitle"/>
          </p:nvPr>
        </p:nvSpPr>
        <p:spPr/>
        <p:txBody>
          <a:bodyPr>
            <a:normAutofit/>
          </a:bodyPr>
          <a:lstStyle/>
          <a:p>
            <a:r>
              <a:rPr lang="en-US" sz="2400" dirty="0">
                <a:solidFill>
                  <a:srgbClr val="56B66D"/>
                </a:solidFill>
              </a:rPr>
              <a:t>Based on Communication Channel</a:t>
            </a:r>
          </a:p>
        </p:txBody>
      </p:sp>
      <p:sp>
        <p:nvSpPr>
          <p:cNvPr id="3" name="Subtitle 2">
            <a:extLst>
              <a:ext uri="{FF2B5EF4-FFF2-40B4-BE49-F238E27FC236}">
                <a16:creationId xmlns:a16="http://schemas.microsoft.com/office/drawing/2014/main" id="{20F9AE3A-7F41-BBB9-1931-5A79014C0EFC}"/>
              </a:ext>
            </a:extLst>
          </p:cNvPr>
          <p:cNvSpPr>
            <a:spLocks noGrp="1"/>
          </p:cNvSpPr>
          <p:nvPr>
            <p:ph sz="quarter" idx="10"/>
          </p:nvPr>
        </p:nvSpPr>
        <p:spPr>
          <a:xfrm>
            <a:off x="228600" y="1600200"/>
            <a:ext cx="8686800" cy="5105400"/>
          </a:xfrm>
        </p:spPr>
        <p:txBody>
          <a:bodyPr>
            <a:noAutofit/>
          </a:bodyPr>
          <a:lstStyle/>
          <a:p>
            <a:pPr lvl="1"/>
            <a:r>
              <a:rPr lang="en-US" b="1" dirty="0"/>
              <a:t>Oral: </a:t>
            </a:r>
            <a:r>
              <a:rPr lang="en-US" dirty="0"/>
              <a:t>It is the process of conveying messages through the word of mouth. </a:t>
            </a:r>
            <a:r>
              <a:rPr lang="en-IN" dirty="0"/>
              <a:t>It can</a:t>
            </a:r>
            <a:r>
              <a:rPr lang="en-GB" dirty="0"/>
              <a:t>be of the following two types:</a:t>
            </a:r>
            <a:endParaRPr lang="en-US" dirty="0"/>
          </a:p>
          <a:p>
            <a:pPr lvl="2">
              <a:lnSpc>
                <a:spcPct val="130000"/>
              </a:lnSpc>
            </a:pPr>
            <a:r>
              <a:rPr lang="en-US" b="1" dirty="0"/>
              <a:t>Interpersonal Communication: </a:t>
            </a:r>
            <a:r>
              <a:rPr lang="en-US" dirty="0"/>
              <a:t>It may be defined as the communication between two persons at a personal level.</a:t>
            </a:r>
          </a:p>
          <a:p>
            <a:pPr lvl="2">
              <a:lnSpc>
                <a:spcPct val="130000"/>
              </a:lnSpc>
            </a:pPr>
            <a:r>
              <a:rPr lang="en-US" b="1" dirty="0"/>
              <a:t>Public Speaking: </a:t>
            </a:r>
            <a:r>
              <a:rPr lang="en-US" dirty="0"/>
              <a:t>It is the process in which a single person addresses an audience.</a:t>
            </a:r>
          </a:p>
          <a:p>
            <a:pPr lvl="1"/>
            <a:r>
              <a:rPr lang="en-US" b="1" dirty="0"/>
              <a:t>Written: </a:t>
            </a:r>
            <a:r>
              <a:rPr lang="en-US" dirty="0"/>
              <a:t>It is the process of sending messages through letters, newsletters, mails, etc.</a:t>
            </a:r>
          </a:p>
          <a:p>
            <a:pPr lvl="1"/>
            <a:r>
              <a:rPr lang="en-US" b="1" dirty="0"/>
              <a:t>Small Group: </a:t>
            </a:r>
            <a:r>
              <a:rPr lang="en-US" dirty="0"/>
              <a:t>In this type of communication, two or more people are involved in the conversation, for example, office meetings, group discussion, etc.</a:t>
            </a:r>
          </a:p>
        </p:txBody>
      </p:sp>
      <p:pic>
        <p:nvPicPr>
          <p:cNvPr id="5" name="Picture 2">
            <a:extLst>
              <a:ext uri="{FF2B5EF4-FFF2-40B4-BE49-F238E27FC236}">
                <a16:creationId xmlns:a16="http://schemas.microsoft.com/office/drawing/2014/main" id="{20AB4788-E2E2-B028-0448-D34DBBABCE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980344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B587E-3C91-4D9D-8044-78A7AFA38E75}"/>
              </a:ext>
            </a:extLst>
          </p:cNvPr>
          <p:cNvSpPr>
            <a:spLocks noGrp="1"/>
          </p:cNvSpPr>
          <p:nvPr>
            <p:ph type="ctrTitle"/>
          </p:nvPr>
        </p:nvSpPr>
        <p:spPr/>
        <p:txBody>
          <a:bodyPr>
            <a:normAutofit/>
          </a:bodyPr>
          <a:lstStyle/>
          <a:p>
            <a:r>
              <a:rPr lang="en-US" sz="2400" dirty="0">
                <a:solidFill>
                  <a:srgbClr val="56B66D"/>
                </a:solidFill>
              </a:rPr>
              <a:t>Based on Style and Purpose</a:t>
            </a:r>
          </a:p>
        </p:txBody>
      </p:sp>
      <p:sp>
        <p:nvSpPr>
          <p:cNvPr id="3" name="Subtitle 2"/>
          <p:cNvSpPr>
            <a:spLocks noGrp="1"/>
          </p:cNvSpPr>
          <p:nvPr>
            <p:ph sz="quarter" idx="10"/>
          </p:nvPr>
        </p:nvSpPr>
        <p:spPr/>
        <p:txBody>
          <a:bodyPr>
            <a:normAutofit/>
          </a:bodyPr>
          <a:lstStyle/>
          <a:p>
            <a:pPr>
              <a:buClr>
                <a:srgbClr val="A82890"/>
              </a:buClr>
              <a:buFont typeface="Wingdings" pitchFamily="2" charset="2"/>
              <a:buChar char="Ø"/>
            </a:pPr>
            <a:r>
              <a:rPr lang="en-US" b="1" dirty="0"/>
              <a:t>Formal Communication: </a:t>
            </a:r>
            <a:r>
              <a:rPr lang="en-US" dirty="0"/>
              <a:t>In this type of communication, the communication channel is already defined. All the corporate communications are examples of formal communication. They can be both oral and written.</a:t>
            </a:r>
          </a:p>
          <a:p>
            <a:r>
              <a:rPr lang="en-US" b="1" dirty="0"/>
              <a:t>Informal Communication: </a:t>
            </a:r>
            <a:r>
              <a:rPr lang="en-US" dirty="0"/>
              <a:t>In this type of communication, the communication channel is not predefined, which implies that the communication stretches in all directions.</a:t>
            </a:r>
            <a:r>
              <a:rPr lang="en-GB" dirty="0"/>
              <a:t> It is also called the </a:t>
            </a:r>
            <a:r>
              <a:rPr lang="en-IN" dirty="0"/>
              <a:t>grapevine</a:t>
            </a:r>
            <a:r>
              <a:rPr lang="en-IN" b="1" dirty="0"/>
              <a:t> </a:t>
            </a:r>
            <a:r>
              <a:rPr lang="en-IN" dirty="0"/>
              <a:t>communication.</a:t>
            </a:r>
            <a:endParaRPr lang="en-US" dirty="0"/>
          </a:p>
          <a:p>
            <a:r>
              <a:rPr lang="en-US" b="1" dirty="0"/>
              <a:t>Visual communication: </a:t>
            </a:r>
            <a:r>
              <a:rPr lang="en-GB" dirty="0"/>
              <a:t>It is a method of communication where ideas and information can be read or seen by the recipient. This type of communication can be viewed through the means of visual aid. The sign of visual communication are warning sign, no parking zone and no entry, </a:t>
            </a:r>
            <a:r>
              <a:rPr lang="en-IN" dirty="0"/>
              <a:t>etc.</a:t>
            </a:r>
            <a:endParaRPr lang="en-US" sz="1800" dirty="0">
              <a:solidFill>
                <a:schemeClr val="tx1"/>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1437513"/>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2E62A-44FB-4178-BE50-A8AA03F009BB}"/>
              </a:ext>
            </a:extLst>
          </p:cNvPr>
          <p:cNvSpPr>
            <a:spLocks noGrp="1"/>
          </p:cNvSpPr>
          <p:nvPr>
            <p:ph type="ctrTitle"/>
          </p:nvPr>
        </p:nvSpPr>
        <p:spPr/>
        <p:txBody>
          <a:bodyPr>
            <a:normAutofit/>
          </a:bodyPr>
          <a:lstStyle/>
          <a:p>
            <a:r>
              <a:rPr lang="en-US" dirty="0"/>
              <a:t>Session 2: Communication Cycle</a:t>
            </a:r>
          </a:p>
        </p:txBody>
      </p:sp>
      <p:sp>
        <p:nvSpPr>
          <p:cNvPr id="3" name="Subtitle 2"/>
          <p:cNvSpPr>
            <a:spLocks noGrp="1"/>
          </p:cNvSpPr>
          <p:nvPr>
            <p:ph sz="quarter" idx="10"/>
          </p:nvPr>
        </p:nvSpPr>
        <p:spPr/>
        <p:txBody>
          <a:bodyPr>
            <a:normAutofit/>
          </a:bodyPr>
          <a:lstStyle/>
          <a:p>
            <a:pPr>
              <a:buClr>
                <a:srgbClr val="A82890"/>
              </a:buClr>
              <a:buFont typeface="Wingdings" pitchFamily="2" charset="2"/>
              <a:buChar char="Ø"/>
            </a:pPr>
            <a:r>
              <a:rPr lang="en-US" dirty="0"/>
              <a:t>The communication cycle is the entire process of communication in which a message is originated and sent to the right person through a proper medium. </a:t>
            </a:r>
          </a:p>
          <a:p>
            <a:pPr>
              <a:buClr>
                <a:srgbClr val="A82890"/>
              </a:buClr>
              <a:buFont typeface="Wingdings" pitchFamily="2" charset="2"/>
              <a:buChar char="Ø"/>
            </a:pPr>
            <a:r>
              <a:rPr lang="en-US" dirty="0"/>
              <a:t>The person who receives the message interprets the message and responds to it. </a:t>
            </a:r>
          </a:p>
          <a:p>
            <a:pPr>
              <a:buClr>
                <a:srgbClr val="A82890"/>
              </a:buClr>
              <a:buFont typeface="Wingdings" pitchFamily="2" charset="2"/>
              <a:buChar char="Ø"/>
            </a:pPr>
            <a:r>
              <a:rPr lang="en-US" dirty="0"/>
              <a:t>The response or feedback received from the recipient opens the way to further communication between both the parties.</a:t>
            </a:r>
          </a:p>
          <a:p>
            <a:pPr>
              <a:buClr>
                <a:srgbClr val="A82890"/>
              </a:buClr>
              <a:buFont typeface="Wingdings" pitchFamily="2" charset="2"/>
              <a:buChar char="Ø"/>
            </a:pPr>
            <a:r>
              <a:rPr lang="en-US" dirty="0"/>
              <a:t>The communication cycle consists of seven basic elements that are sender, message, encoding, communication channel, decoding, receiver, and feedback, as shown in Figure:</a:t>
            </a:r>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a:buClr>
                <a:srgbClr val="A82890"/>
              </a:buClr>
              <a:buFont typeface="Wingdings" pitchFamily="2" charset="2"/>
              <a:buChar char="Ø"/>
            </a:pPr>
            <a:endParaRPr lang="en-US" dirty="0"/>
          </a:p>
          <a:p>
            <a:pPr marL="342900" indent="-342900" algn="l">
              <a:buClr>
                <a:srgbClr val="A82890"/>
              </a:buClr>
              <a:buFont typeface="Wingdings" pitchFamily="2" charset="2"/>
              <a:buChar char="Ø"/>
            </a:pPr>
            <a:endParaRPr lang="en-US" sz="1800" dirty="0">
              <a:solidFill>
                <a:schemeClr val="tx1"/>
              </a:solidFill>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477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5">
            <a:extLst>
              <a:ext uri="{FF2B5EF4-FFF2-40B4-BE49-F238E27FC236}">
                <a16:creationId xmlns:a16="http://schemas.microsoft.com/office/drawing/2014/main" id="{89E34B22-CB97-4FCB-947B-7F44E322244D}"/>
              </a:ext>
            </a:extLst>
          </p:cNvPr>
          <p:cNvPicPr>
            <a:picLocks noChangeAspect="1"/>
          </p:cNvPicPr>
          <p:nvPr/>
        </p:nvPicPr>
        <p:blipFill>
          <a:blip r:embed="rId3"/>
          <a:stretch>
            <a:fillRect/>
          </a:stretch>
        </p:blipFill>
        <p:spPr>
          <a:xfrm>
            <a:off x="1674281" y="5061038"/>
            <a:ext cx="5795438" cy="1644562"/>
          </a:xfrm>
          <a:prstGeom prst="rect">
            <a:avLst/>
          </a:prstGeom>
        </p:spPr>
      </p:pic>
    </p:spTree>
    <p:extLst>
      <p:ext uri="{BB962C8B-B14F-4D97-AF65-F5344CB8AC3E}">
        <p14:creationId xmlns:p14="http://schemas.microsoft.com/office/powerpoint/2010/main" val="51124309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4004F-55CB-43E3-A37D-FDFB99E82E5D}"/>
              </a:ext>
            </a:extLst>
          </p:cNvPr>
          <p:cNvSpPr>
            <a:spLocks noGrp="1"/>
          </p:cNvSpPr>
          <p:nvPr>
            <p:ph type="ctrTitle"/>
          </p:nvPr>
        </p:nvSpPr>
        <p:spPr/>
        <p:txBody>
          <a:bodyPr/>
          <a:lstStyle/>
          <a:p>
            <a:r>
              <a:rPr lang="en-US" dirty="0"/>
              <a:t>Session 2: Communication Cycle</a:t>
            </a:r>
          </a:p>
        </p:txBody>
      </p:sp>
      <p:sp>
        <p:nvSpPr>
          <p:cNvPr id="3" name="Content Placeholder 2">
            <a:extLst>
              <a:ext uri="{FF2B5EF4-FFF2-40B4-BE49-F238E27FC236}">
                <a16:creationId xmlns:a16="http://schemas.microsoft.com/office/drawing/2014/main" id="{24105FA1-EDF8-41FA-9E10-A3DF73BD32F0}"/>
              </a:ext>
            </a:extLst>
          </p:cNvPr>
          <p:cNvSpPr>
            <a:spLocks noGrp="1"/>
          </p:cNvSpPr>
          <p:nvPr>
            <p:ph sz="quarter" idx="10"/>
          </p:nvPr>
        </p:nvSpPr>
        <p:spPr/>
        <p:txBody>
          <a:bodyPr>
            <a:normAutofit/>
          </a:bodyPr>
          <a:lstStyle/>
          <a:p>
            <a:r>
              <a:rPr lang="en-US" dirty="0"/>
              <a:t>The description of these elements of the communication cycle in as follows:</a:t>
            </a:r>
          </a:p>
          <a:p>
            <a:pPr lvl="1"/>
            <a:r>
              <a:rPr lang="en-US" b="1" dirty="0"/>
              <a:t>Sender: </a:t>
            </a:r>
            <a:r>
              <a:rPr lang="en-US" dirty="0"/>
              <a:t>It refers to a party or agent who sends the intended message to another party or agent. Sender is also referred to as a source in the process of communication.</a:t>
            </a:r>
          </a:p>
          <a:p>
            <a:pPr lvl="1"/>
            <a:r>
              <a:rPr lang="en-US" b="1" dirty="0"/>
              <a:t>Ideas or Message: </a:t>
            </a:r>
            <a:r>
              <a:rPr lang="en-US" dirty="0"/>
              <a:t>It refers to the subject matter that the sender wishes to convey to the receiver. It may be an opinion, attitude, feeling, view, order, or suggestion.</a:t>
            </a:r>
          </a:p>
          <a:p>
            <a:pPr lvl="1"/>
            <a:r>
              <a:rPr lang="en-US" b="1" dirty="0"/>
              <a:t>Encoding: </a:t>
            </a:r>
            <a:r>
              <a:rPr lang="en-US" dirty="0"/>
              <a:t>It refers to a process that puts the thoughts in a framework of symbols or words.</a:t>
            </a:r>
          </a:p>
          <a:p>
            <a:pPr lvl="1"/>
            <a:r>
              <a:rPr lang="en-US" b="1" dirty="0"/>
              <a:t>Communication Channel: </a:t>
            </a:r>
            <a:r>
              <a:rPr lang="en-US" dirty="0"/>
              <a:t>It refers to the channel responsible for the delivery of the message. For example, post office, Internet, and radio.</a:t>
            </a:r>
          </a:p>
          <a:p>
            <a:pPr lvl="1"/>
            <a:r>
              <a:rPr lang="en-US" b="1" dirty="0"/>
              <a:t>Receiver: </a:t>
            </a:r>
            <a:r>
              <a:rPr lang="en-US" dirty="0"/>
              <a:t>It refers to a party or agent who receives the sent message. The receiver is also called the audience or destination.</a:t>
            </a:r>
          </a:p>
          <a:p>
            <a:endParaRPr lang="en-US" dirty="0"/>
          </a:p>
        </p:txBody>
      </p:sp>
    </p:spTree>
    <p:extLst>
      <p:ext uri="{BB962C8B-B14F-4D97-AF65-F5344CB8AC3E}">
        <p14:creationId xmlns:p14="http://schemas.microsoft.com/office/powerpoint/2010/main" val="12223950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8.0&quot;&gt;&lt;object type=&quot;1&quot; unique_id=&quot;10001&quot;&gt;&lt;object type=&quot;2&quot; unique_id=&quot;10039&quot;&gt;&lt;object type=&quot;3&quot; unique_id=&quot;10040&quot;&gt;&lt;property id=&quot;20148&quot; value=&quot;5&quot;/&gt;&lt;property id=&quot;20300&quot; value=&quot;Slide 1 - &amp;quot;Communication Skills-II&amp;quot;&quot;/&gt;&lt;property id=&quot;20307&quot; value=&quot;347&quot;/&gt;&lt;/object&gt;&lt;object type=&quot;3&quot; unique_id=&quot;10043&quot;&gt;&lt;property id=&quot;20148&quot; value=&quot;5&quot;/&gt;&lt;property id=&quot;20300&quot; value=&quot;Slide 4 - &amp;quot;Session 1: Communication and Its Types&amp;quot;&quot;/&gt;&lt;property id=&quot;20307&quot; value=&quot;261&quot;/&gt;&lt;/object&gt;&lt;object type=&quot;3&quot; unique_id=&quot;10044&quot;&gt;&lt;property id=&quot;20148&quot; value=&quot;5&quot;/&gt;&lt;property id=&quot;20300&quot; value=&quot;Slide 5 - &amp;quot;Based on Communication Channel&amp;quot;&quot;/&gt;&lt;property id=&quot;20307&quot; value=&quot;336&quot;/&gt;&lt;/object&gt;&lt;object type=&quot;3&quot; unique_id=&quot;10045&quot;&gt;&lt;property id=&quot;20148&quot; value=&quot;5&quot;/&gt;&lt;property id=&quot;20300&quot; value=&quot;Slide 6 - &amp;quot;Based on Style and Purpose&amp;quot;&quot;/&gt;&lt;property id=&quot;20307&quot; value=&quot;337&quot;/&gt;&lt;/object&gt;&lt;object type=&quot;3&quot; unique_id=&quot;10046&quot;&gt;&lt;property id=&quot;20148&quot; value=&quot;5&quot;/&gt;&lt;property id=&quot;20300&quot; value=&quot;Slide 7 - &amp;quot;Session 2: Communication Cycle&amp;quot;&quot;/&gt;&lt;property id=&quot;20307&quot; value=&quot;338&quot;/&gt;&lt;/object&gt;&lt;object type=&quot;3&quot; unique_id=&quot;10047&quot;&gt;&lt;property id=&quot;20148&quot; value=&quot;5&quot;/&gt;&lt;property id=&quot;20300&quot; value=&quot;Slide 12 - &amp;quot;Session 4: Feedback and Its Importance&amp;quot;&quot;/&gt;&lt;property id=&quot;20307&quot; value=&quot;339&quot;/&gt;&lt;/object&gt;&lt;object type=&quot;3&quot; unique_id=&quot;10048&quot;&gt;&lt;property id=&quot;20148&quot; value=&quot;5&quot;/&gt;&lt;property id=&quot;20300&quot; value=&quot;Slide 15 - &amp;quot;Session 5: Barriers to Effective Communication&amp;quot;&quot;/&gt;&lt;property id=&quot;20307&quot; value=&quot;340&quot;/&gt;&lt;/object&gt;&lt;object type=&quot;3&quot; unique_id=&quot;10049&quot;&gt;&lt;property id=&quot;20148&quot; value=&quot;5&quot;/&gt;&lt;property id=&quot;20300&quot; value=&quot;Slide 16 - &amp;quot;Session 5: Barriers to Effective Communication&amp;quot;&quot;/&gt;&lt;property id=&quot;20307&quot; value=&quot;341&quot;/&gt;&lt;/object&gt;&lt;object type=&quot;3&quot; unique_id=&quot;10050&quot;&gt;&lt;property id=&quot;20148&quot; value=&quot;5&quot;/&gt;&lt;property id=&quot;20300&quot; value=&quot;Slide 17 - &amp;quot;Session 6: Measures to Overcome Communication Barriers&amp;quot;&quot;/&gt;&lt;property id=&quot;20307&quot; value=&quot;342&quot;/&gt;&lt;/object&gt;&lt;object type=&quot;3&quot; unique_id=&quot;10051&quot;&gt;&lt;property id=&quot;20148&quot; value=&quot;5&quot;/&gt;&lt;property id=&quot;20300&quot; value=&quot;Slide 18 - &amp;quot;Session 7: Importance of Writing Skills&amp;quot;&quot;/&gt;&lt;property id=&quot;20307&quot; value=&quot;343&quot;/&gt;&lt;/object&gt;&lt;object type=&quot;3&quot; unique_id=&quot;10052&quot;&gt;&lt;property id=&quot;20148&quot; value=&quot;5&quot;/&gt;&lt;property id=&quot;20300&quot; value=&quot;Slide 19 - &amp;quot;Session 7: Importance of Writing Skills&amp;quot;&quot;/&gt;&lt;property id=&quot;20307&quot; value=&quot;345&quot;/&gt;&lt;/object&gt;&lt;object type=&quot;3&quot; unique_id=&quot;10053&quot;&gt;&lt;property id=&quot;20148&quot; value=&quot;5&quot;/&gt;&lt;property id=&quot;20300&quot; value=&quot;Slide 20 - &amp;quot;Session 7: Importance of Writing Skills&amp;quot;&quot;/&gt;&lt;property id=&quot;20307&quot; value=&quot;346&quot;/&gt;&lt;/object&gt;&lt;object type=&quot;3&quot; unique_id=&quot;10054&quot;&gt;&lt;property id=&quot;20148&quot; value=&quot;5&quot;/&gt;&lt;property id=&quot;20300&quot; value=&quot;Slide 22&quot;/&gt;&lt;property id=&quot;20307&quot; value=&quot;258&quot;/&gt;&lt;/object&gt;&lt;object type=&quot;3&quot; unique_id=&quot;10208&quot;&gt;&lt;property id=&quot;20148&quot; value=&quot;5&quot;/&gt;&lt;property id=&quot;20300&quot; value=&quot;Slide 2 - &amp;quot;Learning Objectives&amp;quot;&quot;/&gt;&lt;property id=&quot;20307&quot; value=&quot;348&quot;/&gt;&lt;/object&gt;&lt;object type=&quot;3&quot; unique_id=&quot;10209&quot;&gt;&lt;property id=&quot;20148&quot; value=&quot;5&quot;/&gt;&lt;property id=&quot;20300&quot; value=&quot;Slide 3 - &amp;quot;Introduction&amp;quot;&quot;/&gt;&lt;property id=&quot;20307&quot; value=&quot;349&quot;/&gt;&lt;/object&gt;&lt;object type=&quot;3&quot; unique_id=&quot;10364&quot;&gt;&lt;property id=&quot;20148&quot; value=&quot;5&quot;/&gt;&lt;property id=&quot;20300&quot; value=&quot;Slide 8 - &amp;quot;Session 2: Communication Cycle&amp;quot;&quot;/&gt;&lt;property id=&quot;20307&quot; value=&quot;351&quot;/&gt;&lt;/object&gt;&lt;object type=&quot;3&quot; unique_id=&quot;10365&quot;&gt;&lt;property id=&quot;20148&quot; value=&quot;5&quot;/&gt;&lt;property id=&quot;20300&quot; value=&quot;Slide 9 - &amp;quot;Session 2: Communication Cycle&amp;quot;&quot;/&gt;&lt;property id=&quot;20307&quot; value=&quot;350&quot;/&gt;&lt;/object&gt;&lt;object type=&quot;3&quot; unique_id=&quot;10366&quot;&gt;&lt;property id=&quot;20148&quot; value=&quot;5&quot;/&gt;&lt;property id=&quot;20300&quot; value=&quot;Slide 10 - &amp;quot;Session 3: 7Cs of Effective Communication&amp;quot;&quot;/&gt;&lt;property id=&quot;20307&quot; value=&quot;353&quot;/&gt;&lt;/object&gt;&lt;object type=&quot;3&quot; unique_id=&quot;10367&quot;&gt;&lt;property id=&quot;20148&quot; value=&quot;5&quot;/&gt;&lt;property id=&quot;20300&quot; value=&quot;Slide 11 - &amp;quot;Session 3: 7Cs of Effective Communication&amp;quot;&quot;/&gt;&lt;property id=&quot;20307&quot; value=&quot;352&quot;/&gt;&lt;/object&gt;&lt;object type=&quot;3&quot; unique_id=&quot;10368&quot;&gt;&lt;property id=&quot;20148&quot; value=&quot;5&quot;/&gt;&lt;property id=&quot;20300&quot; value=&quot;Slide 13 - &amp;quot;Session 4: Feedback and Its Importance&amp;quot;&quot;/&gt;&lt;property id=&quot;20307&quot; value=&quot;354&quot;/&gt;&lt;/object&gt;&lt;object type=&quot;3&quot; unique_id=&quot;10369&quot;&gt;&lt;property id=&quot;20148&quot; value=&quot;5&quot;/&gt;&lt;property id=&quot;20300&quot; value=&quot;Slide 14 - &amp;quot;Session 4: Feedback and Its Importance&amp;quot;&quot;/&gt;&lt;property id=&quot;20307&quot; value=&quot;355&quot;/&gt;&lt;/object&gt;&lt;object type=&quot;3&quot; unique_id=&quot;10370&quot;&gt;&lt;property id=&quot;20148&quot; value=&quot;5&quot;/&gt;&lt;property id=&quot;20300&quot; value=&quot;Slide 21 - &amp;quot;Session 7: Importance of Writing Skills&amp;quot;&quot;/&gt;&lt;property id=&quot;20307&quot; value=&quot;356&quot;/&gt;&lt;/object&gt;&lt;/object&gt;&lt;object type=&quot;8&quot; unique_id=&quot;10071&quot;&gt;&lt;/object&gt;&lt;/object&gt;&lt;/database&gt;"/>
  <p:tag name="SECTOMILLISECCONVERTED" val="1"/>
</p:tagLst>
</file>

<file path=ppt/theme/theme1.xml><?xml version="1.0" encoding="utf-8"?>
<a:theme xmlns:a="http://schemas.openxmlformats.org/drawingml/2006/main" name="Office Theme">
  <a:themeElements>
    <a:clrScheme name="Red Orange">
      <a:dk1>
        <a:sysClr val="windowText" lastClr="000000"/>
      </a:dk1>
      <a:lt1>
        <a:sysClr val="window" lastClr="FFFFFF"/>
      </a:lt1>
      <a:dk2>
        <a:srgbClr val="505046"/>
      </a:dk2>
      <a:lt2>
        <a:srgbClr val="EEECE1"/>
      </a:lt2>
      <a:accent1>
        <a:srgbClr val="E84C22"/>
      </a:accent1>
      <a:accent2>
        <a:srgbClr val="FFBD47"/>
      </a:accent2>
      <a:accent3>
        <a:srgbClr val="B64926"/>
      </a:accent3>
      <a:accent4>
        <a:srgbClr val="FF8427"/>
      </a:accent4>
      <a:accent5>
        <a:srgbClr val="CC9900"/>
      </a:accent5>
      <a:accent6>
        <a:srgbClr val="B22600"/>
      </a:accent6>
      <a:hlink>
        <a:srgbClr val="CC9900"/>
      </a:hlink>
      <a:folHlink>
        <a:srgbClr val="666699"/>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656</TotalTime>
  <Words>2874</Words>
  <Application>Microsoft Office PowerPoint</Application>
  <PresentationFormat>On-screen Show (4:3)</PresentationFormat>
  <Paragraphs>163</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Century Schoolbook</vt:lpstr>
      <vt:lpstr>Wingdings</vt:lpstr>
      <vt:lpstr>Office Theme</vt:lpstr>
      <vt:lpstr>Communication Skills-II</vt:lpstr>
      <vt:lpstr>Learning Objectives</vt:lpstr>
      <vt:lpstr>Introduction</vt:lpstr>
      <vt:lpstr>Session 1: Communication and Its Types</vt:lpstr>
      <vt:lpstr>Based on Communication Channel</vt:lpstr>
      <vt:lpstr>Based on Communication Channel</vt:lpstr>
      <vt:lpstr>Based on Style and Purpose</vt:lpstr>
      <vt:lpstr>Session 2: Communication Cycle</vt:lpstr>
      <vt:lpstr>Session 2: Communication Cycle</vt:lpstr>
      <vt:lpstr>Session 2: Communication Cycle</vt:lpstr>
      <vt:lpstr>Session 2: Communication Cycle</vt:lpstr>
      <vt:lpstr>Session 3: 7Cs of Effective Communication</vt:lpstr>
      <vt:lpstr>Session 3: 7Cs of Effective Communication</vt:lpstr>
      <vt:lpstr>Session 3: 7Cs of Effective Communication</vt:lpstr>
      <vt:lpstr>Session 3: 7Cs of Effective Communication</vt:lpstr>
      <vt:lpstr>Session 4: Feedback and Its Importance</vt:lpstr>
      <vt:lpstr>Session 4: Feedback and Its Importance</vt:lpstr>
      <vt:lpstr>Session 4: Feedback and Its Importance</vt:lpstr>
      <vt:lpstr>Session 5: Barriers to Effective Communication</vt:lpstr>
      <vt:lpstr>Session 5: Barriers to Effective Communication</vt:lpstr>
      <vt:lpstr>Session 6: Measures to Overcome Communication Barriers</vt:lpstr>
      <vt:lpstr>Session 7: Importance of Writing Skills</vt:lpstr>
      <vt:lpstr>Session 7: Importance of Writing Skills</vt:lpstr>
      <vt:lpstr>Session 7: Importance of Writing Skills</vt:lpstr>
      <vt:lpstr>Session 7: Importance of Writing Skills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Charu</dc:creator>
  <cp:lastModifiedBy>admin</cp:lastModifiedBy>
  <cp:revision>151</cp:revision>
  <dcterms:created xsi:type="dcterms:W3CDTF">2019-01-09T09:17:04Z</dcterms:created>
  <dcterms:modified xsi:type="dcterms:W3CDTF">2025-11-25T16:35:16Z</dcterms:modified>
</cp:coreProperties>
</file>