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347" r:id="rId2"/>
    <p:sldId id="348" r:id="rId3"/>
    <p:sldId id="349" r:id="rId4"/>
    <p:sldId id="350" r:id="rId5"/>
    <p:sldId id="366" r:id="rId6"/>
    <p:sldId id="351" r:id="rId7"/>
    <p:sldId id="367" r:id="rId8"/>
    <p:sldId id="357" r:id="rId9"/>
    <p:sldId id="358" r:id="rId10"/>
    <p:sldId id="352" r:id="rId11"/>
    <p:sldId id="353" r:id="rId12"/>
    <p:sldId id="354" r:id="rId13"/>
    <p:sldId id="368" r:id="rId14"/>
    <p:sldId id="369" r:id="rId15"/>
    <p:sldId id="355" r:id="rId16"/>
    <p:sldId id="356" r:id="rId17"/>
    <p:sldId id="370" r:id="rId18"/>
    <p:sldId id="359" r:id="rId19"/>
    <p:sldId id="360" r:id="rId20"/>
    <p:sldId id="361" r:id="rId21"/>
    <p:sldId id="362" r:id="rId22"/>
    <p:sldId id="365" r:id="rId23"/>
    <p:sldId id="363" r:id="rId24"/>
    <p:sldId id="364" r:id="rId25"/>
    <p:sldId id="258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0367"/>
    <a:srgbClr val="0094D8"/>
    <a:srgbClr val="0087E2"/>
    <a:srgbClr val="0082DA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9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198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483513-D081-4FEF-B537-829519AAFA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AA3B9E-A93B-49D3-BF76-65FEDC847E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48ECB-FA55-4CE0-829D-9580B4F2DD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C26B4-D06A-4B7B-BFD0-9E336E0A81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1FFCB-F295-4C97-B761-AB96695A46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8BB8A-B3B9-4E3E-B08F-AD7E640AB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79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B8CCB9D-F9E2-49D5-B409-A51594815A23}"/>
              </a:ext>
            </a:extLst>
          </p:cNvPr>
          <p:cNvSpPr/>
          <p:nvPr userDrawn="1"/>
        </p:nvSpPr>
        <p:spPr>
          <a:xfrm>
            <a:off x="1524000" y="716507"/>
            <a:ext cx="739140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3200" b="1" kern="1200" dirty="0">
              <a:solidFill>
                <a:srgbClr val="8D036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A3CE075-F552-4A13-88DE-D448986E1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992"/>
            <a:ext cx="73914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lang="en-US" sz="2800" b="1" kern="1200" dirty="0" smtClean="0">
                <a:solidFill>
                  <a:srgbClr val="8D036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313059A-1A05-46A4-A7FC-27767FA9BB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8686800" cy="4800600"/>
          </a:xfrm>
        </p:spPr>
        <p:txBody>
          <a:bodyPr>
            <a:normAutofit/>
          </a:bodyPr>
          <a:lstStyle>
            <a:lvl1pPr marL="36576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Ø"/>
              <a:defRPr sz="1800"/>
            </a:lvl1pPr>
            <a:lvl2pPr marL="73152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ü"/>
              <a:defRPr sz="1800"/>
            </a:lvl2pPr>
            <a:lvl3pPr marL="109728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SzPct val="90000"/>
              <a:buFont typeface="Wingdings" panose="05000000000000000000" pitchFamily="2" charset="2"/>
              <a:buChar char="q"/>
              <a:defRPr sz="18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1473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36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838201"/>
            <a:ext cx="6324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899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5"/>
          <a:srcRect l="39465" t="17671" r="24618"/>
          <a:stretch/>
        </p:blipFill>
        <p:spPr>
          <a:xfrm>
            <a:off x="23612" y="-1"/>
            <a:ext cx="9076268" cy="685800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943" y="6400800"/>
            <a:ext cx="944657" cy="39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30AF0B-A010-4BCE-A0D2-BCD014789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182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60" r:id="rId3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8D0367"/>
                </a:solidFill>
              </a:rPr>
              <a:t>Self-Management Skills – II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Unit 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367644-0236-4F12-B901-1A0700ED0E0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00571" y="1981200"/>
            <a:ext cx="6217920" cy="4134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98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BEAD3-8D1E-47D2-8C4C-D2B7FD6AC9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2: Self-Awareness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BF682-4D29-40AC-BDB9-4988B2E423E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Self-awareness is the capacity of a person to examine his/her own thoughts or feelings.</a:t>
            </a:r>
          </a:p>
          <a:p>
            <a:r>
              <a:rPr lang="en-US" dirty="0"/>
              <a:t>One can know various shades of his/her characteristics by being more aware about him/herself.</a:t>
            </a:r>
          </a:p>
          <a:p>
            <a:r>
              <a:rPr lang="en-US" dirty="0"/>
              <a:t>There are two types of self-awareness, one is public self-awareness and the other one is private self-awareness as shown in Figure.</a:t>
            </a:r>
          </a:p>
          <a:p>
            <a:endParaRPr lang="en-US" dirty="0"/>
          </a:p>
        </p:txBody>
      </p:sp>
      <p:pic>
        <p:nvPicPr>
          <p:cNvPr id="4" name="Content Placeholder 2">
            <a:extLst>
              <a:ext uri="{FF2B5EF4-FFF2-40B4-BE49-F238E27FC236}">
                <a16:creationId xmlns:a16="http://schemas.microsoft.com/office/drawing/2014/main" id="{49385B38-7320-4DFE-97C9-2F1086BC4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4106332"/>
            <a:ext cx="5029200" cy="227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2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BEAD3-8D1E-47D2-8C4C-D2B7FD6AC9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2: Self-Awareness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BF682-4D29-40AC-BDB9-4988B2E423E0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b="1" dirty="0"/>
              <a:t>Public Self-awareness: </a:t>
            </a:r>
            <a:r>
              <a:rPr lang="en-US" dirty="0"/>
              <a:t>The kind of awareness that comes into being when people are at the center of attention, such as giving a presentation or speech at a public gathering. This kind of self-awareness often forces people to follow certain social norms.</a:t>
            </a:r>
          </a:p>
          <a:p>
            <a:r>
              <a:rPr lang="en-US" b="1" dirty="0"/>
              <a:t>Private Self-awareness: </a:t>
            </a:r>
            <a:r>
              <a:rPr lang="en-US" dirty="0"/>
              <a:t>The kind of awareness that comes into being when people become aware about themselves and their inner instincts, such as seeing your face in a mirror or introspecting on one’s own conduct.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06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412FF-7F0E-46F3-9674-BAA460C39B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3: Self-Motivation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D3E0D-3DC1-4854-987E-10D0A5117BA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Self-motivation is the ability of doing things without the influence of others.</a:t>
            </a:r>
          </a:p>
          <a:p>
            <a:r>
              <a:rPr lang="en-US" dirty="0"/>
              <a:t>Self-motivated people easily find reasons to complete a task. Such kind of people never give up. They do not need someone to encourage them.</a:t>
            </a:r>
          </a:p>
          <a:p>
            <a:r>
              <a:rPr lang="en-US" dirty="0"/>
              <a:t>It is of two types, one is intrinsic motivation and the other one is extrinsic motivation. </a:t>
            </a:r>
          </a:p>
          <a:p>
            <a:pPr lvl="1"/>
            <a:r>
              <a:rPr lang="en-US" b="1" dirty="0"/>
              <a:t>Intrinsic Motivation: </a:t>
            </a:r>
            <a:r>
              <a:rPr lang="en-US" dirty="0"/>
              <a:t>This kind of motivation makes us perform tasks based on internal satisfaction. Some basic intrinsic motivators are being interested in the task or enjoying the task that you are doing.</a:t>
            </a:r>
          </a:p>
          <a:p>
            <a:pPr lvl="1"/>
            <a:r>
              <a:rPr lang="en-US" b="1" dirty="0"/>
              <a:t>Extrinsic Motivation: </a:t>
            </a:r>
            <a:r>
              <a:rPr lang="en-US" dirty="0"/>
              <a:t>This kind of motivation makes us perform tasks to attain a certain kind of reward that may be in terms of money, good marks in an exam or a powerful  position in an organization.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534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412FF-7F0E-46F3-9674-BAA460C39B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3: Self-Motivation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D3E0D-3DC1-4854-987E-10D0A5117BA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GB" dirty="0"/>
              <a:t>Few points that need to be considered in self-motivation are as follows:</a:t>
            </a:r>
          </a:p>
          <a:p>
            <a:pPr lvl="1"/>
            <a:r>
              <a:rPr lang="en-GB" dirty="0"/>
              <a:t>One should set high but realistic goals.</a:t>
            </a:r>
          </a:p>
          <a:p>
            <a:pPr lvl="1"/>
            <a:r>
              <a:rPr lang="en-GB" dirty="0"/>
              <a:t>One should take calculated risks.</a:t>
            </a:r>
          </a:p>
          <a:p>
            <a:pPr lvl="1"/>
            <a:r>
              <a:rPr lang="en-GB" dirty="0"/>
              <a:t>One should always seek for feedback so that improvements can be made.</a:t>
            </a:r>
          </a:p>
          <a:p>
            <a:pPr lvl="1"/>
            <a:r>
              <a:rPr lang="en-GB" dirty="0"/>
              <a:t>One should be committed towards personal as well as organizational goals.</a:t>
            </a:r>
          </a:p>
          <a:p>
            <a:r>
              <a:rPr lang="en-GB" dirty="0"/>
              <a:t>Self-motivation helps an individual in the following ways:</a:t>
            </a:r>
          </a:p>
          <a:p>
            <a:pPr lvl="1"/>
            <a:r>
              <a:rPr lang="en-GB" dirty="0"/>
              <a:t>It influences the behaviour of individuals positively so that they can give their best to </a:t>
            </a:r>
            <a:r>
              <a:rPr lang="en-GB" dirty="0" smtClean="0"/>
              <a:t>accomplish organizational </a:t>
            </a:r>
            <a:r>
              <a:rPr lang="en-GB" dirty="0"/>
              <a:t>objectives.</a:t>
            </a:r>
          </a:p>
          <a:p>
            <a:pPr lvl="1"/>
            <a:r>
              <a:rPr lang="en-GB" dirty="0"/>
              <a:t>It encourages individuals to fulfil their own unsatisfied personal goals.</a:t>
            </a:r>
          </a:p>
          <a:p>
            <a:pPr lvl="1"/>
            <a:r>
              <a:rPr lang="en-GB" dirty="0"/>
              <a:t>It helps employees achieve individual, group and organizational goals.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62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412FF-7F0E-46F3-9674-BAA460C39B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3: Self-Motivation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D3E0D-3DC1-4854-987E-10D0A5117BA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GB" dirty="0"/>
              <a:t>Some qualities of self-motivated people are as follows:</a:t>
            </a:r>
          </a:p>
          <a:p>
            <a:pPr lvl="1"/>
            <a:r>
              <a:rPr lang="en-GB" dirty="0"/>
              <a:t>They know about their goals in life.</a:t>
            </a:r>
          </a:p>
          <a:p>
            <a:pPr lvl="1"/>
            <a:r>
              <a:rPr lang="en-GB" dirty="0"/>
              <a:t>They are always ready to learn something new.</a:t>
            </a:r>
          </a:p>
          <a:p>
            <a:pPr lvl="1"/>
            <a:r>
              <a:rPr lang="en-GB" dirty="0"/>
              <a:t>They accept positive criticism and work upon their weaknesses.</a:t>
            </a:r>
          </a:p>
          <a:p>
            <a:pPr lvl="1"/>
            <a:r>
              <a:rPr lang="en-GB" dirty="0"/>
              <a:t>They are focused to achieve their goals.</a:t>
            </a:r>
          </a:p>
          <a:p>
            <a:pPr lvl="1"/>
            <a:r>
              <a:rPr lang="en-GB" dirty="0"/>
              <a:t>They know their priorities.</a:t>
            </a:r>
          </a:p>
          <a:p>
            <a:pPr lvl="1"/>
            <a:r>
              <a:rPr lang="en-GB" dirty="0"/>
              <a:t>They believe in themselves and others.</a:t>
            </a:r>
          </a:p>
          <a:p>
            <a:pPr lvl="1"/>
            <a:r>
              <a:rPr lang="en-GB" dirty="0"/>
              <a:t>They find new ways to live better.</a:t>
            </a:r>
          </a:p>
          <a:p>
            <a:pPr lvl="1"/>
            <a:r>
              <a:rPr lang="en-GB" dirty="0"/>
              <a:t>They have visionary thinking.</a:t>
            </a:r>
          </a:p>
          <a:p>
            <a:pPr lvl="1"/>
            <a:r>
              <a:rPr lang="en-GB" dirty="0"/>
              <a:t>They are always ready to face new challenges.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01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1BFAF-1CEA-409B-A57B-E839B7B74B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4: Self-Regulation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92291-035B-40CC-9553-1EBBBEF656B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8686800" cy="510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Self-regulation is the ability to watch and manage our emotions, thoughts and </a:t>
            </a:r>
            <a:r>
              <a:rPr lang="en-US" dirty="0" err="1"/>
              <a:t>behaviour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Our </a:t>
            </a:r>
            <a:r>
              <a:rPr lang="en-US" dirty="0"/>
              <a:t>behavior should be such that it produces positive results such as well-being and learning</a:t>
            </a:r>
            <a:r>
              <a:rPr lang="en-US" dirty="0" smtClean="0"/>
              <a:t>.</a:t>
            </a:r>
          </a:p>
          <a:p>
            <a:r>
              <a:rPr lang="en-US" dirty="0"/>
              <a:t>To develop such </a:t>
            </a:r>
            <a:r>
              <a:rPr lang="en-US" dirty="0" smtClean="0"/>
              <a:t>an </a:t>
            </a:r>
            <a:r>
              <a:rPr lang="en-GB" dirty="0" smtClean="0"/>
              <a:t>ability</a:t>
            </a:r>
            <a:r>
              <a:rPr lang="en-GB" dirty="0"/>
              <a:t>, one must be self-aware, emotionally intelligent and able to cope up with stress. </a:t>
            </a:r>
            <a:endParaRPr lang="en-GB" dirty="0" smtClean="0"/>
          </a:p>
          <a:p>
            <a:r>
              <a:rPr lang="en-GB" dirty="0" smtClean="0"/>
              <a:t>One </a:t>
            </a:r>
            <a:r>
              <a:rPr lang="en-GB" dirty="0"/>
              <a:t>can </a:t>
            </a:r>
            <a:r>
              <a:rPr lang="en-GB" dirty="0" smtClean="0"/>
              <a:t>learn how </a:t>
            </a:r>
            <a:r>
              <a:rPr lang="en-GB" dirty="0"/>
              <a:t>to improve self-regulation skills by understanding the functions of emotions.</a:t>
            </a:r>
            <a:endParaRPr lang="en-US" dirty="0"/>
          </a:p>
          <a:p>
            <a:r>
              <a:rPr lang="en-US" dirty="0"/>
              <a:t>All emotions have the following three motivations:</a:t>
            </a:r>
          </a:p>
          <a:p>
            <a:pPr lvl="1"/>
            <a:r>
              <a:rPr lang="en-US" b="1" dirty="0"/>
              <a:t>Approach: </a:t>
            </a:r>
            <a:r>
              <a:rPr lang="en-US" dirty="0"/>
              <a:t>In this kind of motivation, a person seeks more out of something, such as to discover more or to experience more.</a:t>
            </a:r>
          </a:p>
          <a:p>
            <a:pPr lvl="1"/>
            <a:r>
              <a:rPr lang="en-US" b="1" dirty="0"/>
              <a:t>Avoid: </a:t>
            </a:r>
            <a:r>
              <a:rPr lang="en-US" dirty="0"/>
              <a:t>In this kind of emotion, a person wants to run away from everything.</a:t>
            </a:r>
          </a:p>
          <a:p>
            <a:pPr lvl="1"/>
            <a:r>
              <a:rPr lang="en-US" b="1" dirty="0"/>
              <a:t>Attack: </a:t>
            </a:r>
            <a:r>
              <a:rPr lang="en-US" dirty="0"/>
              <a:t>In this kind of emotion, a person wants to insult or criticize someone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641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5D103-3C07-4EBD-B694-7DE8B44C06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Session 5: Self-analysis/Knowing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3CF40-C6AE-4C3A-A437-1BB05BD13D0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Self-analysis (also known as knowing yourself) plays an important role in everyone’s life. It is a process where we have to focus on ourselves completely. </a:t>
            </a:r>
          </a:p>
          <a:p>
            <a:r>
              <a:rPr lang="en-US" dirty="0"/>
              <a:t>Self-analysis is an understanding of knowing our internal qualities, abilities, strengths and weaknesses. </a:t>
            </a:r>
          </a:p>
          <a:p>
            <a:r>
              <a:rPr lang="en-US" dirty="0"/>
              <a:t>Knowing yourself is being aware of your strengths and weaknesses. It also means having the knowledge of your positive and negative attributes. </a:t>
            </a:r>
          </a:p>
          <a:p>
            <a:r>
              <a:rPr lang="en-US" dirty="0"/>
              <a:t>The process of self-discovery is done with conscious effort, intention, and purpose. </a:t>
            </a:r>
            <a:endParaRPr lang="en-US" dirty="0" smtClean="0"/>
          </a:p>
          <a:p>
            <a:r>
              <a:rPr lang="en-GB" dirty="0"/>
              <a:t>Self-analysis helps you to:</a:t>
            </a:r>
          </a:p>
          <a:p>
            <a:pPr lvl="1"/>
            <a:r>
              <a:rPr lang="en-GB" dirty="0"/>
              <a:t>become familiar with your strengths and weaknesses.</a:t>
            </a:r>
          </a:p>
          <a:p>
            <a:pPr lvl="1"/>
            <a:r>
              <a:rPr lang="en-GB" dirty="0"/>
              <a:t>know your desires and fears.</a:t>
            </a:r>
          </a:p>
          <a:p>
            <a:pPr lvl="1"/>
            <a:r>
              <a:rPr lang="en-GB" dirty="0"/>
              <a:t>acknowledge your likes and dislikes.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687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5D103-3C07-4EBD-B694-7DE8B44C06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Session 5: Self-analysis/Knowing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3CF40-C6AE-4C3A-A437-1BB05BD13D0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/>
            <a:r>
              <a:rPr lang="en-GB" dirty="0" smtClean="0"/>
              <a:t>identify </a:t>
            </a:r>
            <a:r>
              <a:rPr lang="en-GB" dirty="0"/>
              <a:t>your limits.</a:t>
            </a:r>
          </a:p>
          <a:p>
            <a:pPr lvl="1"/>
            <a:r>
              <a:rPr lang="en-GB" dirty="0"/>
              <a:t>understand your self-doubt.</a:t>
            </a:r>
          </a:p>
          <a:p>
            <a:pPr lvl="1"/>
            <a:r>
              <a:rPr lang="en-GB" dirty="0"/>
              <a:t>respect your values in life.</a:t>
            </a:r>
          </a:p>
          <a:p>
            <a:pPr lvl="1"/>
            <a:r>
              <a:rPr lang="en-GB" dirty="0"/>
              <a:t>recognize your personality.</a:t>
            </a:r>
          </a:p>
          <a:p>
            <a:r>
              <a:rPr lang="en-GB" dirty="0"/>
              <a:t>Some questions that help you identify your strengths are:</a:t>
            </a:r>
          </a:p>
          <a:p>
            <a:pPr lvl="1"/>
            <a:r>
              <a:rPr lang="en-GB" dirty="0"/>
              <a:t>What do you love to do the most?</a:t>
            </a:r>
          </a:p>
          <a:p>
            <a:pPr lvl="1"/>
            <a:r>
              <a:rPr lang="en-GB" dirty="0"/>
              <a:t>What other people think and talk about you?</a:t>
            </a:r>
          </a:p>
          <a:p>
            <a:pPr lvl="1"/>
            <a:r>
              <a:rPr lang="en-GB" dirty="0"/>
              <a:t>What are your interest areas?</a:t>
            </a:r>
          </a:p>
          <a:p>
            <a:pPr lvl="1"/>
            <a:r>
              <a:rPr lang="en-GB" dirty="0"/>
              <a:t>What knowledge or expertise do you have?</a:t>
            </a:r>
          </a:p>
          <a:p>
            <a:pPr lvl="1"/>
            <a:r>
              <a:rPr lang="en-GB" dirty="0"/>
              <a:t>What are your personal characteristics that you are proud of?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6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B5101-EB95-4546-8E92-9EBA07737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Session 5: Self-analysis/Knowing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F4CF3-9619-4A3A-BBCD-432075E9D95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GB" dirty="0"/>
              <a:t>No one is perfect in this world and there is no issue if you have some weaknesses but if you are able </a:t>
            </a:r>
            <a:r>
              <a:rPr lang="en-GB" dirty="0" smtClean="0"/>
              <a:t>to identify </a:t>
            </a:r>
            <a:r>
              <a:rPr lang="en-GB" dirty="0"/>
              <a:t>your weaknesses and work on that, then you will be able to enhance your skills. </a:t>
            </a:r>
            <a:endParaRPr lang="en-GB" dirty="0" smtClean="0"/>
          </a:p>
          <a:p>
            <a:r>
              <a:rPr lang="en-GB" dirty="0" smtClean="0"/>
              <a:t>Some questions that </a:t>
            </a:r>
            <a:r>
              <a:rPr lang="en-GB" dirty="0"/>
              <a:t>help you identify your weaknesses are:</a:t>
            </a:r>
          </a:p>
          <a:p>
            <a:pPr lvl="1"/>
            <a:r>
              <a:rPr lang="en-GB" dirty="0"/>
              <a:t>What you did not want to do?</a:t>
            </a:r>
          </a:p>
          <a:p>
            <a:pPr lvl="1"/>
            <a:r>
              <a:rPr lang="en-GB" dirty="0"/>
              <a:t>What other people say about you?</a:t>
            </a:r>
          </a:p>
          <a:p>
            <a:pPr lvl="1"/>
            <a:r>
              <a:rPr lang="en-GB" dirty="0"/>
              <a:t>What are the areas in which you suffer?</a:t>
            </a:r>
          </a:p>
          <a:p>
            <a:pPr lvl="1"/>
            <a:r>
              <a:rPr lang="en-GB" dirty="0"/>
              <a:t>In which areas, do you procrastinate or feel a lack of energy?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47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1A93E-E835-4DF9-89E1-7FAE66E9AB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SWOT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6712A-217F-4D6D-BF1A-770472D984E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The letters of SWOT stand for Strengths, Weaknesses, Opportunities, and Threats. </a:t>
            </a:r>
          </a:p>
          <a:p>
            <a:r>
              <a:rPr lang="en-US" dirty="0"/>
              <a:t>In SWOT analysis, strength and weakness are known as internal factors, while opportunities and threats are considered as external factors.</a:t>
            </a:r>
          </a:p>
          <a:p>
            <a:r>
              <a:rPr lang="en-US" dirty="0"/>
              <a:t>By using the SWOT analysis, you can question yourself and get the best answer that will help in making decisions. </a:t>
            </a:r>
          </a:p>
          <a:p>
            <a:r>
              <a:rPr lang="en-US" dirty="0"/>
              <a:t>This will help in </a:t>
            </a:r>
            <a:r>
              <a:rPr lang="en-US" dirty="0" smtClean="0"/>
              <a:t>familiarizing </a:t>
            </a:r>
            <a:r>
              <a:rPr lang="en-US" dirty="0"/>
              <a:t>yourself with your strengths and weaknesses and attaining success.</a:t>
            </a:r>
          </a:p>
        </p:txBody>
      </p:sp>
    </p:spTree>
    <p:extLst>
      <p:ext uri="{BB962C8B-B14F-4D97-AF65-F5344CB8AC3E}">
        <p14:creationId xmlns:p14="http://schemas.microsoft.com/office/powerpoint/2010/main" val="76776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9809-2DAB-4AD7-A5C5-F1DCD8F10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96CE-5B83-4CA3-9254-D4E4121180F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b="1" dirty="0"/>
              <a:t>This Unit Covers:</a:t>
            </a:r>
          </a:p>
          <a:p>
            <a:r>
              <a:rPr lang="en-US" dirty="0"/>
              <a:t>Stress Management</a:t>
            </a:r>
          </a:p>
          <a:p>
            <a:r>
              <a:rPr lang="en-US" dirty="0"/>
              <a:t>Self-awareness</a:t>
            </a:r>
          </a:p>
          <a:p>
            <a:r>
              <a:rPr lang="en-US" dirty="0"/>
              <a:t>Self-motivation</a:t>
            </a:r>
          </a:p>
          <a:p>
            <a:r>
              <a:rPr lang="en-US" dirty="0"/>
              <a:t>Self-regulation</a:t>
            </a:r>
          </a:p>
          <a:p>
            <a:r>
              <a:rPr lang="en-US" dirty="0"/>
              <a:t>Self-analysis/Knowing Yourself</a:t>
            </a:r>
          </a:p>
          <a:p>
            <a:r>
              <a:rPr lang="en-US" dirty="0"/>
              <a:t>Time Management</a:t>
            </a:r>
          </a:p>
          <a:p>
            <a:r>
              <a:rPr lang="en-US" dirty="0"/>
              <a:t>Goal Setting</a:t>
            </a:r>
          </a:p>
        </p:txBody>
      </p:sp>
    </p:spTree>
    <p:extLst>
      <p:ext uri="{BB962C8B-B14F-4D97-AF65-F5344CB8AC3E}">
        <p14:creationId xmlns:p14="http://schemas.microsoft.com/office/powerpoint/2010/main" val="280568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EB14-E66B-4519-AECC-9E96AF8B6C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Session 6: Time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7C505-9EF2-4B5F-80BE-7D7CD6CEF15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Time management is the process of organizing time in such a way that you can complete specific activities in an effective manner. </a:t>
            </a:r>
          </a:p>
          <a:p>
            <a:r>
              <a:rPr lang="en-US" dirty="0"/>
              <a:t>The most important part of time management is to manage yourself so that you can complete all your tasks within a time limit. </a:t>
            </a:r>
          </a:p>
          <a:p>
            <a:r>
              <a:rPr lang="en-US" dirty="0"/>
              <a:t>A good and effective time management means better productivity and quality. </a:t>
            </a:r>
          </a:p>
          <a:p>
            <a:r>
              <a:rPr lang="en-US" dirty="0"/>
              <a:t>Some key features of time management are as follows:</a:t>
            </a:r>
          </a:p>
          <a:p>
            <a:pPr lvl="1"/>
            <a:r>
              <a:rPr lang="en-US" dirty="0"/>
              <a:t>Creating a list of all the tasks</a:t>
            </a:r>
          </a:p>
          <a:p>
            <a:pPr lvl="1"/>
            <a:r>
              <a:rPr lang="en-US" dirty="0"/>
              <a:t>Arranging all tasks according to their priorities and setting their time limits</a:t>
            </a:r>
          </a:p>
          <a:p>
            <a:pPr lvl="1"/>
            <a:r>
              <a:rPr lang="en-US" dirty="0"/>
              <a:t>Making proper plans to complete all tasks</a:t>
            </a:r>
          </a:p>
          <a:p>
            <a:pPr lvl="1"/>
            <a:r>
              <a:rPr lang="en-US" dirty="0"/>
              <a:t>Including short breaks in a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88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EB14-E66B-4519-AECC-9E96AF8B6C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Session 6: Time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7C505-9EF2-4B5F-80BE-7D7CD6CEF15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 lvl="1">
              <a:lnSpc>
                <a:spcPct val="110000"/>
              </a:lnSpc>
            </a:pPr>
            <a:r>
              <a:rPr lang="en-US" dirty="0"/>
              <a:t>Following the plans strictly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Breaking large tasks into parts and managing them according to deadlines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Delegating some tasks to friends or other team members, if necessary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Reducing time wastage as much as possible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5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4EB14-E66B-4519-AECC-9E96AF8B6C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Steps for Successful Time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7C505-9EF2-4B5F-80BE-7D7CD6CEF15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By following some steps, you can easily manage your time. These steps are as follows:</a:t>
            </a:r>
          </a:p>
          <a:p>
            <a:pPr marL="82296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Know about your goals, either they are short term or long term, and make a list of them.</a:t>
            </a:r>
          </a:p>
          <a:p>
            <a:pPr marL="82296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Identify how much time you are having and how you are currently spending your time.</a:t>
            </a:r>
          </a:p>
          <a:p>
            <a:pPr marL="82296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Prioritize your goals and accordingly categorize them.</a:t>
            </a:r>
          </a:p>
          <a:p>
            <a:pPr marL="82296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Create daily plan or schedule keeping your goals, available time, and priorities in your mind.</a:t>
            </a:r>
          </a:p>
          <a:p>
            <a:pPr marL="822960" lvl="1" indent="-45720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Include your plan in your daily routine strictly.</a:t>
            </a:r>
          </a:p>
        </p:txBody>
      </p:sp>
    </p:spTree>
    <p:extLst>
      <p:ext uri="{BB962C8B-B14F-4D97-AF65-F5344CB8AC3E}">
        <p14:creationId xmlns:p14="http://schemas.microsoft.com/office/powerpoint/2010/main" val="2374998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DD748-D267-4153-BE0E-B5C698C6FA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Time Management Tips for Students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705EC-4A3A-4B26-AD8C-C862C97FF5B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Time management tips are important to be followed by students for utilizing their time properly.  Some of the tips are as follows:</a:t>
            </a:r>
          </a:p>
          <a:p>
            <a:pPr lvl="1"/>
            <a:r>
              <a:rPr lang="en-US" dirty="0"/>
              <a:t>Identify how long you can study and make proper time schedules accordingly.</a:t>
            </a:r>
          </a:p>
          <a:p>
            <a:pPr lvl="1"/>
            <a:r>
              <a:rPr lang="en-US" dirty="0"/>
              <a:t>Include additional activities that you like to do in your schedules.</a:t>
            </a:r>
          </a:p>
          <a:p>
            <a:pPr lvl="1"/>
            <a:r>
              <a:rPr lang="en-US" dirty="0"/>
              <a:t>Make your daily, weekly, and monthly plans separately.</a:t>
            </a:r>
          </a:p>
          <a:p>
            <a:pPr lvl="1"/>
            <a:r>
              <a:rPr lang="en-US" dirty="0"/>
              <a:t>Create a list of tasks every day and prioritize them.</a:t>
            </a:r>
          </a:p>
          <a:p>
            <a:pPr lvl="1"/>
            <a:r>
              <a:rPr lang="en-US" dirty="0"/>
              <a:t>Select a separate area for study that is free from any interruptions.</a:t>
            </a:r>
          </a:p>
          <a:p>
            <a:pPr lvl="1"/>
            <a:r>
              <a:rPr lang="en-US" dirty="0"/>
              <a:t>Make a habit to revise a thing on the same day when you read it.</a:t>
            </a:r>
          </a:p>
          <a:p>
            <a:pPr lvl="1"/>
            <a:r>
              <a:rPr lang="en-US" dirty="0"/>
              <a:t>Follow your plans strictly.</a:t>
            </a:r>
          </a:p>
          <a:p>
            <a:pPr lvl="1"/>
            <a:r>
              <a:rPr lang="en-US" dirty="0"/>
              <a:t>Remind yourself of your ambitions regularly.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64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CD83F-F1CF-45AB-B778-1145CED729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Session 7: Goal Setting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1B650-69FF-4072-8C81-E5CD4A2168E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Goal setting is the process of finding any task or activity that you want to accomplish within a particular time frame. </a:t>
            </a:r>
          </a:p>
          <a:p>
            <a:r>
              <a:rPr lang="en-US" dirty="0"/>
              <a:t>Goal setting is the formulation of specific, challenging and clearly-defined goals for an individual, group, or employee. </a:t>
            </a:r>
          </a:p>
          <a:p>
            <a:r>
              <a:rPr lang="en-US" dirty="0"/>
              <a:t>Goal setting specifies how you progress in your life and what you want to be in future. </a:t>
            </a:r>
          </a:p>
          <a:p>
            <a:r>
              <a:rPr lang="en-US" dirty="0"/>
              <a:t>Goal setting of individuals can differ based on their living style, requirements, and values. </a:t>
            </a:r>
          </a:p>
          <a:p>
            <a:r>
              <a:rPr lang="en-US" dirty="0"/>
              <a:t>With the help of the SMART method, you can set your goal. </a:t>
            </a:r>
          </a:p>
          <a:p>
            <a:r>
              <a:rPr lang="en-US" dirty="0"/>
              <a:t>The SMART method is used to set and achieve your goals on the Specific, Measurable, Achievable, Relevant, and Time-bound criteria.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09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219200" y="2971800"/>
            <a:ext cx="6705600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kern="1200" dirty="0">
                <a:solidFill>
                  <a:srgbClr val="8D0367"/>
                </a:solidFill>
                <a:latin typeface="+mj-lt"/>
                <a:ea typeface="+mj-ea"/>
                <a:cs typeface="+mj-cs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86608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9809-2DAB-4AD7-A5C5-F1DCD8F10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96CE-5B83-4CA3-9254-D4E4121180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8686800" cy="5181600"/>
          </a:xfrm>
        </p:spPr>
        <p:txBody>
          <a:bodyPr>
            <a:normAutofit/>
          </a:bodyPr>
          <a:lstStyle/>
          <a:p>
            <a:r>
              <a:rPr lang="en-US" dirty="0"/>
              <a:t>Self-management is defined as the application of skills and strategies that help an individual throughout his/her life to achieve goals and objectives and become more productive. </a:t>
            </a:r>
          </a:p>
          <a:p>
            <a:r>
              <a:rPr lang="en-US" dirty="0"/>
              <a:t>Self-management includes decision-making, managing time, setting goals and making plans and time table.</a:t>
            </a:r>
          </a:p>
          <a:p>
            <a:r>
              <a:rPr lang="en-US" dirty="0"/>
              <a:t>Self-management covers the abilities of an individual to manage  sentiments, feelings and tough situations effectively.</a:t>
            </a:r>
          </a:p>
          <a:p>
            <a:r>
              <a:rPr lang="en-US" dirty="0"/>
              <a:t>Self-management skills are those skills that help individuals become more productive in their personal as well as professional lives.</a:t>
            </a:r>
          </a:p>
          <a:p>
            <a:r>
              <a:rPr lang="en-US" dirty="0"/>
              <a:t>Some self-management skills are stress management, self-awareness, self-motivation, self-regulation, and self-analysis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</a:t>
            </a:r>
            <a:r>
              <a:rPr lang="en-GB" dirty="0" smtClean="0"/>
              <a:t>lf-management </a:t>
            </a:r>
            <a:r>
              <a:rPr lang="en-GB" dirty="0"/>
              <a:t>skills help to create and maintain an environment </a:t>
            </a:r>
            <a:r>
              <a:rPr lang="en-GB" dirty="0" smtClean="0"/>
              <a:t>in which </a:t>
            </a:r>
            <a:r>
              <a:rPr lang="en-GB" dirty="0"/>
              <a:t>people work to achieve predefined goals by making an </a:t>
            </a:r>
            <a:r>
              <a:rPr lang="en-GB" dirty="0" smtClean="0"/>
              <a:t>optimum utilization </a:t>
            </a:r>
            <a:r>
              <a:rPr lang="en-GB" dirty="0"/>
              <a:t>of all the available resources.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25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1664F-792E-4D01-AB75-048A75D010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1: Stress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8EAB3-6DB2-4B70-A948-02B0F0E2550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Stress is a general term that represents various kinds of pressures people experience in life</a:t>
            </a:r>
            <a:r>
              <a:rPr lang="en-US" dirty="0" smtClean="0"/>
              <a:t>.</a:t>
            </a:r>
          </a:p>
          <a:p>
            <a:r>
              <a:rPr lang="en-GB" dirty="0"/>
              <a:t>Stress can be understood as a reaction that people </a:t>
            </a:r>
            <a:r>
              <a:rPr lang="en-GB" dirty="0" smtClean="0"/>
              <a:t>have toward </a:t>
            </a:r>
            <a:r>
              <a:rPr lang="en-GB" dirty="0"/>
              <a:t>excessive pressures triggered by the demand placed upon them.</a:t>
            </a:r>
            <a:endParaRPr lang="en-US" dirty="0"/>
          </a:p>
          <a:p>
            <a:r>
              <a:rPr lang="en-US" dirty="0"/>
              <a:t>Stress arises due to inside and outside forces of an environment</a:t>
            </a:r>
            <a:r>
              <a:rPr lang="en-US" dirty="0" smtClean="0"/>
              <a:t>.</a:t>
            </a:r>
          </a:p>
          <a:p>
            <a:r>
              <a:rPr lang="en-GB" dirty="0"/>
              <a:t>Outside forces from the environment that may cause stress </a:t>
            </a:r>
            <a:r>
              <a:rPr lang="en-GB" dirty="0" smtClean="0"/>
              <a:t>include </a:t>
            </a:r>
            <a:r>
              <a:rPr lang="en-US" dirty="0" smtClean="0"/>
              <a:t>relationships</a:t>
            </a:r>
            <a:r>
              <a:rPr lang="en-US" dirty="0"/>
              <a:t>, jobs, difficulties, expectations, etc. </a:t>
            </a:r>
            <a:endParaRPr lang="en-US" dirty="0" smtClean="0"/>
          </a:p>
          <a:p>
            <a:r>
              <a:rPr lang="en-US" dirty="0" smtClean="0"/>
              <a:t>Internal </a:t>
            </a:r>
            <a:r>
              <a:rPr lang="en-US" dirty="0"/>
              <a:t>forces </a:t>
            </a:r>
            <a:r>
              <a:rPr lang="en-US" dirty="0" smtClean="0"/>
              <a:t>are </a:t>
            </a:r>
            <a:r>
              <a:rPr lang="en-GB" dirty="0" smtClean="0"/>
              <a:t>emotions</a:t>
            </a:r>
            <a:r>
              <a:rPr lang="en-GB" dirty="0"/>
              <a:t>, thoughts, mental abilities, etc. Sometimes, stress </a:t>
            </a:r>
            <a:r>
              <a:rPr lang="en-GB" dirty="0" smtClean="0"/>
              <a:t>levels become </a:t>
            </a:r>
            <a:r>
              <a:rPr lang="en-GB" dirty="0"/>
              <a:t>uncontrollable, which may result in chronic anxiety that </a:t>
            </a:r>
            <a:r>
              <a:rPr lang="en-GB" dirty="0" smtClean="0"/>
              <a:t>can lead </a:t>
            </a:r>
            <a:r>
              <a:rPr lang="en-GB" dirty="0"/>
              <a:t>to heart diseases, high blood pressure, etc.</a:t>
            </a:r>
            <a:endParaRPr lang="en-US" dirty="0"/>
          </a:p>
          <a:p>
            <a:r>
              <a:rPr lang="en-US" dirty="0"/>
              <a:t>Stress management is a skill of controlling and managing an individual’s level of stress and making the activities of life more organized.</a:t>
            </a:r>
          </a:p>
          <a:p>
            <a:r>
              <a:rPr lang="en-US" dirty="0"/>
              <a:t>There are two types of stress one is positive stress and the other one is negative stress. </a:t>
            </a:r>
          </a:p>
        </p:txBody>
      </p:sp>
    </p:spTree>
    <p:extLst>
      <p:ext uri="{BB962C8B-B14F-4D97-AF65-F5344CB8AC3E}">
        <p14:creationId xmlns:p14="http://schemas.microsoft.com/office/powerpoint/2010/main" val="2702997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1664F-792E-4D01-AB75-048A75D010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Session 1: Stress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8EAB3-6DB2-4B70-A948-02B0F0E2550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GB" dirty="0"/>
              <a:t>Good stress or positive stress (also called eustress) helps you in getting through a situation where an </a:t>
            </a:r>
            <a:r>
              <a:rPr lang="en-GB" dirty="0" smtClean="0"/>
              <a:t>extra push </a:t>
            </a:r>
            <a:r>
              <a:rPr lang="en-GB" dirty="0"/>
              <a:t>is required. For instance, the anxiety and nervousness that you feel before giving a presentation</a:t>
            </a:r>
            <a:r>
              <a:rPr lang="en-GB" dirty="0" smtClean="0"/>
              <a:t>.</a:t>
            </a:r>
          </a:p>
          <a:p>
            <a:r>
              <a:rPr lang="en-GB" dirty="0"/>
              <a:t>Bad stress or negative stress (also called distress) can cause various mental and physical problems, if </a:t>
            </a:r>
            <a:r>
              <a:rPr lang="en-GB" dirty="0" smtClean="0"/>
              <a:t>left ignored</a:t>
            </a:r>
            <a:r>
              <a:rPr lang="en-GB" dirty="0"/>
              <a:t>, untreated, or unmanaged. </a:t>
            </a:r>
            <a:endParaRPr lang="en-GB" dirty="0" smtClean="0"/>
          </a:p>
          <a:p>
            <a:r>
              <a:rPr lang="en-GB" dirty="0" smtClean="0"/>
              <a:t>As </a:t>
            </a:r>
            <a:r>
              <a:rPr lang="en-GB" dirty="0"/>
              <a:t>the perception and reactions to various situations are </a:t>
            </a:r>
            <a:r>
              <a:rPr lang="en-GB" dirty="0" smtClean="0"/>
              <a:t>different from </a:t>
            </a:r>
            <a:r>
              <a:rPr lang="en-GB" dirty="0"/>
              <a:t>person to person, the stress level experienced by different people is also different</a:t>
            </a:r>
            <a:r>
              <a:rPr lang="en-GB" dirty="0" smtClean="0"/>
              <a:t>.</a:t>
            </a:r>
          </a:p>
          <a:p>
            <a:r>
              <a:rPr lang="en-GB" dirty="0"/>
              <a:t>Stress can be handled by:</a:t>
            </a:r>
          </a:p>
          <a:p>
            <a:pPr lvl="1"/>
            <a:r>
              <a:rPr lang="en-GB" dirty="0"/>
              <a:t>Recognising you are in stress</a:t>
            </a:r>
          </a:p>
          <a:p>
            <a:pPr lvl="1"/>
            <a:r>
              <a:rPr lang="en-GB" dirty="0"/>
              <a:t>Identifying the source of stress</a:t>
            </a:r>
          </a:p>
          <a:p>
            <a:pPr lvl="1"/>
            <a:r>
              <a:rPr lang="en-GB" dirty="0"/>
              <a:t>Applying the stress management techniques to reduce stress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814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1664F-792E-4D01-AB75-048A75D010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Stress Management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8EAB3-6DB2-4B70-A948-02B0F0E2550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4572000" cy="4800600"/>
          </a:xfrm>
        </p:spPr>
        <p:txBody>
          <a:bodyPr/>
          <a:lstStyle/>
          <a:p>
            <a:r>
              <a:rPr lang="en-US" dirty="0"/>
              <a:t>Stress management techniques are used to control and reduce stress.</a:t>
            </a:r>
          </a:p>
          <a:p>
            <a:r>
              <a:rPr lang="en-US" dirty="0"/>
              <a:t>In an organization, an employer must develop positive stress at workplace. Negative stress must be avoided</a:t>
            </a:r>
            <a:r>
              <a:rPr lang="en-US" dirty="0" smtClean="0"/>
              <a:t>.</a:t>
            </a:r>
          </a:p>
          <a:p>
            <a:r>
              <a:rPr lang="en-GB" dirty="0"/>
              <a:t>This can be done by providing an opportunity to workers to participate in </a:t>
            </a:r>
            <a:r>
              <a:rPr lang="en-GB" dirty="0" smtClean="0"/>
              <a:t>decision-making activities </a:t>
            </a:r>
            <a:r>
              <a:rPr lang="en-GB" dirty="0"/>
              <a:t>or by offering incentives and promotion benefits to employees</a:t>
            </a:r>
            <a:endParaRPr lang="en-US" dirty="0"/>
          </a:p>
          <a:p>
            <a:r>
              <a:rPr lang="en-US" dirty="0"/>
              <a:t>Some techniques which may help an individual to reduce the level of stress is shown in Figure.</a:t>
            </a:r>
          </a:p>
        </p:txBody>
      </p:sp>
      <p:pic>
        <p:nvPicPr>
          <p:cNvPr id="4" name="Content Placeholder 7">
            <a:extLst>
              <a:ext uri="{FF2B5EF4-FFF2-40B4-BE49-F238E27FC236}">
                <a16:creationId xmlns:a16="http://schemas.microsoft.com/office/drawing/2014/main" id="{F1E201AE-26CC-4F7A-AD7E-6CE2DF20C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4450" y="1685925"/>
            <a:ext cx="3790950" cy="348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62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1664F-792E-4D01-AB75-048A75D010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Stress Management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8EAB3-6DB2-4B70-A948-02B0F0E2550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8458200" cy="4800600"/>
          </a:xfrm>
        </p:spPr>
        <p:txBody>
          <a:bodyPr>
            <a:normAutofit/>
          </a:bodyPr>
          <a:lstStyle/>
          <a:p>
            <a:r>
              <a:rPr lang="en-GB" dirty="0"/>
              <a:t>These techniques </a:t>
            </a:r>
            <a:r>
              <a:rPr lang="en-GB" dirty="0" smtClean="0"/>
              <a:t>are </a:t>
            </a:r>
            <a:r>
              <a:rPr lang="en-GB" dirty="0"/>
              <a:t>as follows:</a:t>
            </a:r>
          </a:p>
          <a:p>
            <a:pPr lvl="1"/>
            <a:r>
              <a:rPr lang="en-GB" dirty="0"/>
              <a:t>Deep </a:t>
            </a:r>
            <a:r>
              <a:rPr lang="en-GB" dirty="0" smtClean="0"/>
              <a:t>Breathing</a:t>
            </a:r>
          </a:p>
          <a:p>
            <a:pPr lvl="1"/>
            <a:r>
              <a:rPr lang="en-GB" dirty="0" smtClean="0"/>
              <a:t>Muscle Relaxation</a:t>
            </a:r>
          </a:p>
          <a:p>
            <a:pPr lvl="1"/>
            <a:r>
              <a:rPr lang="en-GB" dirty="0" smtClean="0"/>
              <a:t>Meditation</a:t>
            </a:r>
          </a:p>
          <a:p>
            <a:pPr lvl="1"/>
            <a:r>
              <a:rPr lang="en-GB" dirty="0" smtClean="0"/>
              <a:t>Going </a:t>
            </a:r>
            <a:r>
              <a:rPr lang="en-GB" dirty="0"/>
              <a:t>on </a:t>
            </a:r>
            <a:r>
              <a:rPr lang="en-GB" dirty="0" smtClean="0"/>
              <a:t>Vacations</a:t>
            </a:r>
          </a:p>
          <a:p>
            <a:pPr lvl="1"/>
            <a:r>
              <a:rPr lang="en-GB" dirty="0" smtClean="0"/>
              <a:t>Taking </a:t>
            </a:r>
            <a:r>
              <a:rPr lang="en-GB" dirty="0"/>
              <a:t>Nature </a:t>
            </a:r>
            <a:r>
              <a:rPr lang="en-GB" dirty="0" smtClean="0"/>
              <a:t>Walks</a:t>
            </a:r>
          </a:p>
          <a:p>
            <a:pPr lvl="1"/>
            <a:r>
              <a:rPr lang="en-GB" dirty="0" smtClean="0"/>
              <a:t>Yoga </a:t>
            </a:r>
            <a:r>
              <a:rPr lang="en-GB" dirty="0"/>
              <a:t>or </a:t>
            </a:r>
            <a:r>
              <a:rPr lang="en-GB" dirty="0" smtClean="0"/>
              <a:t>Exercise</a:t>
            </a:r>
          </a:p>
          <a:p>
            <a:pPr lvl="1"/>
            <a:r>
              <a:rPr lang="en-GB" dirty="0" smtClean="0"/>
              <a:t>Spending </a:t>
            </a:r>
            <a:r>
              <a:rPr lang="en-GB" dirty="0"/>
              <a:t>Time on Social </a:t>
            </a:r>
            <a:r>
              <a:rPr lang="en-GB" dirty="0" smtClean="0"/>
              <a:t>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985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99B77-7AFB-4302-9996-0672A1CF2B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Working Independently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29E21-525E-49D0-949F-FD27C23E74E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To work independently means to get things done on your own, usually without the help or interference of others. Some characteristics of people who like to work independently are:</a:t>
            </a:r>
          </a:p>
          <a:p>
            <a:pPr lvl="1"/>
            <a:r>
              <a:rPr lang="en-US" dirty="0"/>
              <a:t>They are self-motivated, self-aware, self-monitored, and self-regulated.</a:t>
            </a:r>
          </a:p>
          <a:p>
            <a:pPr lvl="1"/>
            <a:r>
              <a:rPr lang="en-US" dirty="0"/>
              <a:t>They take initiatives to achieve their goals.</a:t>
            </a:r>
          </a:p>
          <a:p>
            <a:pPr lvl="1"/>
            <a:r>
              <a:rPr lang="en-US" dirty="0"/>
              <a:t>They have the ability to take risks.</a:t>
            </a:r>
          </a:p>
          <a:p>
            <a:pPr lvl="1"/>
            <a:r>
              <a:rPr lang="en-US" dirty="0"/>
              <a:t>They accept their mistakes without blaming anyone.</a:t>
            </a:r>
          </a:p>
          <a:p>
            <a:pPr lvl="1"/>
            <a:r>
              <a:rPr lang="en-US" dirty="0"/>
              <a:t>They are good learners.</a:t>
            </a:r>
          </a:p>
          <a:p>
            <a:pPr lvl="1"/>
            <a:r>
              <a:rPr lang="en-US" dirty="0"/>
              <a:t>They know what resources they have.</a:t>
            </a:r>
          </a:p>
          <a:p>
            <a:pPr lvl="1"/>
            <a:r>
              <a:rPr lang="en-US" dirty="0"/>
              <a:t>They are flexible to reduce challenges.</a:t>
            </a:r>
          </a:p>
          <a:p>
            <a:pPr lvl="1"/>
            <a:r>
              <a:rPr lang="en-US" dirty="0"/>
              <a:t>They have the ability to manage their time to achieve their goals.</a:t>
            </a:r>
          </a:p>
          <a:p>
            <a:pPr lvl="1"/>
            <a:r>
              <a:rPr lang="en-US" dirty="0"/>
              <a:t>They know what they need to do.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21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E7729-F694-4685-9CA2-A739DA27F8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Emotional Intelligence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35A99-403D-4EC4-94CA-59670674FFC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Emotional intelligence is the ability to recognise, regulate, and evaluate your emotions to reduce stress.</a:t>
            </a:r>
          </a:p>
          <a:p>
            <a:pPr>
              <a:lnSpc>
                <a:spcPct val="110000"/>
              </a:lnSpc>
            </a:pPr>
            <a:r>
              <a:rPr lang="en-US" dirty="0"/>
              <a:t>According to Daniel Goleman, there are five key elements that help you build your emotional intelligence.</a:t>
            </a:r>
          </a:p>
          <a:p>
            <a:pPr>
              <a:lnSpc>
                <a:spcPct val="110000"/>
              </a:lnSpc>
            </a:pPr>
            <a:r>
              <a:rPr lang="en-US" dirty="0"/>
              <a:t>These elements are: self-motivation, empathy, self-awareness, social awareness, and self-regulation.</a:t>
            </a:r>
          </a:p>
          <a:p>
            <a:pPr>
              <a:lnSpc>
                <a:spcPct val="110000"/>
              </a:lnSpc>
            </a:pPr>
            <a:r>
              <a:rPr lang="en-US" dirty="0"/>
              <a:t>To cope with stress, you need to maintain your emotional reserves, which can be done by: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Building Relationships: </a:t>
            </a:r>
            <a:r>
              <a:rPr lang="en-US" dirty="0"/>
              <a:t>Interact with people and let them know that you value their views.</a:t>
            </a:r>
          </a:p>
          <a:p>
            <a:pPr lvl="1">
              <a:lnSpc>
                <a:spcPct val="110000"/>
              </a:lnSpc>
            </a:pPr>
            <a:r>
              <a:rPr lang="en-US" b="1" dirty="0" smtClean="0"/>
              <a:t>Focusing </a:t>
            </a:r>
            <a:r>
              <a:rPr lang="en-US" b="1" dirty="0"/>
              <a:t>on Realistic Goals: </a:t>
            </a:r>
            <a:r>
              <a:rPr lang="en-US" dirty="0"/>
              <a:t>Pursue meaningful realistic goals rather than the goals that others have set for you that you do not believe in.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Giving Time to Yourself: </a:t>
            </a:r>
            <a:r>
              <a:rPr lang="en-US" dirty="0"/>
              <a:t>Be kind and gentle to yourself and invest time in yourself.</a:t>
            </a:r>
          </a:p>
        </p:txBody>
      </p:sp>
    </p:spTree>
    <p:extLst>
      <p:ext uri="{BB962C8B-B14F-4D97-AF65-F5344CB8AC3E}">
        <p14:creationId xmlns:p14="http://schemas.microsoft.com/office/powerpoint/2010/main" val="3254139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39&quot;&gt;&lt;object type=&quot;3&quot; unique_id=&quot;10040&quot;&gt;&lt;property id=&quot;20148&quot; value=&quot;5&quot;/&gt;&lt;property id=&quot;20300&quot; value=&quot;Slide 1 - &amp;quot;Self-Management Skills – II&amp;quot;&quot;/&gt;&lt;property id=&quot;20307&quot; value=&quot;347&quot;/&gt;&lt;/object&gt;&lt;object type=&quot;3&quot; unique_id=&quot;10054&quot;&gt;&lt;property id=&quot;20148&quot; value=&quot;5&quot;/&gt;&lt;property id=&quot;20300&quot; value=&quot;Slide 20&quot;/&gt;&lt;property id=&quot;20307&quot; value=&quot;258&quot;/&gt;&lt;/object&gt;&lt;object type=&quot;3&quot; unique_id=&quot;10208&quot;&gt;&lt;property id=&quot;20148&quot; value=&quot;5&quot;/&gt;&lt;property id=&quot;20300&quot; value=&quot;Slide 2 - &amp;quot;Learning Objectives&amp;quot;&quot;/&gt;&lt;property id=&quot;20307&quot; value=&quot;348&quot;/&gt;&lt;/object&gt;&lt;object type=&quot;3&quot; unique_id=&quot;10209&quot;&gt;&lt;property id=&quot;20148&quot; value=&quot;5&quot;/&gt;&lt;property id=&quot;20300&quot; value=&quot;Slide 3 - &amp;quot;Introduction&amp;quot;&quot;/&gt;&lt;property id=&quot;20307&quot; value=&quot;349&quot;/&gt;&lt;/object&gt;&lt;object type=&quot;3&quot; unique_id=&quot;10460&quot;&gt;&lt;property id=&quot;20148&quot; value=&quot;5&quot;/&gt;&lt;property id=&quot;20300&quot; value=&quot;Slide 4 - &amp;quot;Session 1: Stress Management&amp;quot;&quot;/&gt;&lt;property id=&quot;20307&quot; value=&quot;350&quot;/&gt;&lt;/object&gt;&lt;object type=&quot;3&quot; unique_id=&quot;10461&quot;&gt;&lt;property id=&quot;20148&quot; value=&quot;5&quot;/&gt;&lt;property id=&quot;20300&quot; value=&quot;Slide 5 - &amp;quot;Stress Management Techniques&amp;quot;&quot;/&gt;&lt;property id=&quot;20307&quot; value=&quot;351&quot;/&gt;&lt;/object&gt;&lt;object type=&quot;3&quot; unique_id=&quot;10462&quot;&gt;&lt;property id=&quot;20148&quot; value=&quot;5&quot;/&gt;&lt;property id=&quot;20300&quot; value=&quot;Slide 8 - &amp;quot;Session 2: Self-Awareness&amp;quot;&quot;/&gt;&lt;property id=&quot;20307&quot; value=&quot;352&quot;/&gt;&lt;/object&gt;&lt;object type=&quot;3&quot; unique_id=&quot;10463&quot;&gt;&lt;property id=&quot;20148&quot; value=&quot;5&quot;/&gt;&lt;property id=&quot;20300&quot; value=&quot;Slide 9 - &amp;quot;Session 2: Self-Awareness&amp;quot;&quot;/&gt;&lt;property id=&quot;20307&quot; value=&quot;353&quot;/&gt;&lt;/object&gt;&lt;object type=&quot;3&quot; unique_id=&quot;10464&quot;&gt;&lt;property id=&quot;20148&quot; value=&quot;5&quot;/&gt;&lt;property id=&quot;20300&quot; value=&quot;Slide 10 - &amp;quot;Session 3: Self-Motivation&amp;quot;&quot;/&gt;&lt;property id=&quot;20307&quot; value=&quot;354&quot;/&gt;&lt;/object&gt;&lt;object type=&quot;3&quot; unique_id=&quot;10465&quot;&gt;&lt;property id=&quot;20148&quot; value=&quot;5&quot;/&gt;&lt;property id=&quot;20300&quot; value=&quot;Slide 11 - &amp;quot;Session 4: Self-Regulation&amp;quot;&quot;/&gt;&lt;property id=&quot;20307&quot; value=&quot;355&quot;/&gt;&lt;/object&gt;&lt;object type=&quot;3&quot; unique_id=&quot;10466&quot;&gt;&lt;property id=&quot;20148&quot; value=&quot;5&quot;/&gt;&lt;property id=&quot;20300&quot; value=&quot;Slide 12 - &amp;quot;Session 5: Self-analysis/Knowing Yourself&amp;quot;&quot;/&gt;&lt;property id=&quot;20307&quot; value=&quot;356&quot;/&gt;&lt;/object&gt;&lt;object type=&quot;3&quot; unique_id=&quot;10718&quot;&gt;&lt;property id=&quot;20148&quot; value=&quot;5&quot;/&gt;&lt;property id=&quot;20300&quot; value=&quot;Slide 6 - &amp;quot;Working Independently&amp;quot;&quot;/&gt;&lt;property id=&quot;20307&quot; value=&quot;357&quot;/&gt;&lt;/object&gt;&lt;object type=&quot;3&quot; unique_id=&quot;10719&quot;&gt;&lt;property id=&quot;20148&quot; value=&quot;5&quot;/&gt;&lt;property id=&quot;20300&quot; value=&quot;Slide 7 - &amp;quot;Emotional Intelligence&amp;quot;&quot;/&gt;&lt;property id=&quot;20307&quot; value=&quot;358&quot;/&gt;&lt;/object&gt;&lt;object type=&quot;3&quot; unique_id=&quot;10720&quot;&gt;&lt;property id=&quot;20148&quot; value=&quot;5&quot;/&gt;&lt;property id=&quot;20300&quot; value=&quot;Slide 13 - &amp;quot;Session 5: Self-analysis/Knowing Yourself&amp;quot;&quot;/&gt;&lt;property id=&quot;20307&quot; value=&quot;359&quot;/&gt;&lt;/object&gt;&lt;object type=&quot;3&quot; unique_id=&quot;10721&quot;&gt;&lt;property id=&quot;20148&quot; value=&quot;5&quot;/&gt;&lt;property id=&quot;20300&quot; value=&quot;Slide 14 - &amp;quot;SWOT Analysis&amp;quot;&quot;/&gt;&lt;property id=&quot;20307&quot; value=&quot;360&quot;/&gt;&lt;/object&gt;&lt;object type=&quot;3&quot; unique_id=&quot;10722&quot;&gt;&lt;property id=&quot;20148&quot; value=&quot;5&quot;/&gt;&lt;property id=&quot;20300&quot; value=&quot;Slide 15 - &amp;quot;Session 6: Time Management&amp;quot;&quot;/&gt;&lt;property id=&quot;20307&quot; value=&quot;361&quot;/&gt;&lt;/object&gt;&lt;object type=&quot;3&quot; unique_id=&quot;10723&quot;&gt;&lt;property id=&quot;20148&quot; value=&quot;5&quot;/&gt;&lt;property id=&quot;20300&quot; value=&quot;Slide 16 - &amp;quot;Session 6: Time Management&amp;quot;&quot;/&gt;&lt;property id=&quot;20307&quot; value=&quot;362&quot;/&gt;&lt;/object&gt;&lt;object type=&quot;3&quot; unique_id=&quot;10724&quot;&gt;&lt;property id=&quot;20148&quot; value=&quot;5&quot;/&gt;&lt;property id=&quot;20300&quot; value=&quot;Slide 18 - &amp;quot;Time Management Tips for Students&amp;quot;&quot;/&gt;&lt;property id=&quot;20307&quot; value=&quot;363&quot;/&gt;&lt;/object&gt;&lt;object type=&quot;3&quot; unique_id=&quot;10725&quot;&gt;&lt;property id=&quot;20148&quot; value=&quot;5&quot;/&gt;&lt;property id=&quot;20300&quot; value=&quot;Slide 19 - &amp;quot;Session 7: Goal Setting &amp;quot;&quot;/&gt;&lt;property id=&quot;20307&quot; value=&quot;364&quot;/&gt;&lt;/object&gt;&lt;object type=&quot;3&quot; unique_id=&quot;27105&quot;&gt;&lt;property id=&quot;20148&quot; value=&quot;5&quot;/&gt;&lt;property id=&quot;20300&quot; value=&quot;Slide 17 - &amp;quot;Steps for Successful Time Management&amp;quot;&quot;/&gt;&lt;property id=&quot;20307&quot; value=&quot;365&quot;/&gt;&lt;/object&gt;&lt;/object&gt;&lt;object type=&quot;8&quot; unique_id=&quot;1007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2216</Words>
  <Application>Microsoft Office PowerPoint</Application>
  <PresentationFormat>On-screen Show (4:3)</PresentationFormat>
  <Paragraphs>181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Century Schoolbook</vt:lpstr>
      <vt:lpstr>Wingdings</vt:lpstr>
      <vt:lpstr>Office Theme</vt:lpstr>
      <vt:lpstr>Self-Management Skills – II</vt:lpstr>
      <vt:lpstr>Learning Objectives</vt:lpstr>
      <vt:lpstr>Introduction</vt:lpstr>
      <vt:lpstr>Session 1: Stress Management</vt:lpstr>
      <vt:lpstr>Session 1: Stress Management</vt:lpstr>
      <vt:lpstr>Stress Management Techniques</vt:lpstr>
      <vt:lpstr>Stress Management Techniques</vt:lpstr>
      <vt:lpstr>Working Independently</vt:lpstr>
      <vt:lpstr>Emotional Intelligence</vt:lpstr>
      <vt:lpstr>Session 2: Self-Awareness</vt:lpstr>
      <vt:lpstr>Session 2: Self-Awareness</vt:lpstr>
      <vt:lpstr>Session 3: Self-Motivation</vt:lpstr>
      <vt:lpstr>Session 3: Self-Motivation</vt:lpstr>
      <vt:lpstr>Session 3: Self-Motivation</vt:lpstr>
      <vt:lpstr>Session 4: Self-Regulation</vt:lpstr>
      <vt:lpstr>Session 5: Self-analysis/Knowing Yourself</vt:lpstr>
      <vt:lpstr>Session 5: Self-analysis/Knowing Yourself</vt:lpstr>
      <vt:lpstr>Session 5: Self-analysis/Knowing Yourself</vt:lpstr>
      <vt:lpstr>SWOT Analysis</vt:lpstr>
      <vt:lpstr>Session 6: Time Management</vt:lpstr>
      <vt:lpstr>Session 6: Time Management</vt:lpstr>
      <vt:lpstr>Steps for Successful Time Management</vt:lpstr>
      <vt:lpstr>Time Management Tips for Students</vt:lpstr>
      <vt:lpstr>Session 7: Goal Setting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Charu</dc:creator>
  <cp:lastModifiedBy>admin</cp:lastModifiedBy>
  <cp:revision>157</cp:revision>
  <dcterms:created xsi:type="dcterms:W3CDTF">2019-01-09T09:17:04Z</dcterms:created>
  <dcterms:modified xsi:type="dcterms:W3CDTF">2025-11-25T18:34:27Z</dcterms:modified>
</cp:coreProperties>
</file>