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handoutMasterIdLst>
    <p:handoutMasterId r:id="rId30"/>
  </p:handoutMasterIdLst>
  <p:sldIdLst>
    <p:sldId id="347" r:id="rId2"/>
    <p:sldId id="348" r:id="rId3"/>
    <p:sldId id="349" r:id="rId4"/>
    <p:sldId id="363" r:id="rId5"/>
    <p:sldId id="364" r:id="rId6"/>
    <p:sldId id="350" r:id="rId7"/>
    <p:sldId id="351" r:id="rId8"/>
    <p:sldId id="352" r:id="rId9"/>
    <p:sldId id="353" r:id="rId10"/>
    <p:sldId id="354" r:id="rId11"/>
    <p:sldId id="365" r:id="rId12"/>
    <p:sldId id="355" r:id="rId13"/>
    <p:sldId id="366" r:id="rId14"/>
    <p:sldId id="356" r:id="rId15"/>
    <p:sldId id="374" r:id="rId16"/>
    <p:sldId id="358" r:id="rId17"/>
    <p:sldId id="367" r:id="rId18"/>
    <p:sldId id="368" r:id="rId19"/>
    <p:sldId id="369" r:id="rId20"/>
    <p:sldId id="370" r:id="rId21"/>
    <p:sldId id="359" r:id="rId22"/>
    <p:sldId id="371" r:id="rId23"/>
    <p:sldId id="372" r:id="rId24"/>
    <p:sldId id="360" r:id="rId25"/>
    <p:sldId id="361" r:id="rId26"/>
    <p:sldId id="362" r:id="rId27"/>
    <p:sldId id="373" r:id="rId28"/>
    <p:sldId id="258" r:id="rId29"/>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0367"/>
    <a:srgbClr val="0094D8"/>
    <a:srgbClr val="0087E2"/>
    <a:srgbClr val="0082DA"/>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66"/>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1986"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483513-D081-4FEF-B537-829519AAFA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AA3B9E-A93B-49D3-BF76-65FEDC847E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48ECB-FA55-4CE0-829D-9580B4F2DDFB}" type="datetimeFigureOut">
              <a:rPr lang="en-US" smtClean="0"/>
              <a:t>11/27/2025</a:t>
            </a:fld>
            <a:endParaRPr lang="en-US"/>
          </a:p>
        </p:txBody>
      </p:sp>
      <p:sp>
        <p:nvSpPr>
          <p:cNvPr id="4" name="Footer Placeholder 3">
            <a:extLst>
              <a:ext uri="{FF2B5EF4-FFF2-40B4-BE49-F238E27FC236}">
                <a16:creationId xmlns:a16="http://schemas.microsoft.com/office/drawing/2014/main" id="{295C26B4-D06A-4B7B-BFD0-9E336E0A8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A1FFCB-F295-4C97-B761-AB96695A4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E8BB8A-B3B9-4E3E-B08F-AD7E640AB085}" type="slidenum">
              <a:rPr lang="en-US" smtClean="0"/>
              <a:t>‹#›</a:t>
            </a:fld>
            <a:endParaRPr lang="en-US"/>
          </a:p>
        </p:txBody>
      </p:sp>
    </p:spTree>
    <p:extLst>
      <p:ext uri="{BB962C8B-B14F-4D97-AF65-F5344CB8AC3E}">
        <p14:creationId xmlns:p14="http://schemas.microsoft.com/office/powerpoint/2010/main" val="33198795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8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1800"/>
            </a:lvl1pPr>
            <a:lvl2pPr marL="731520" indent="-365760" algn="just">
              <a:lnSpc>
                <a:spcPct val="120000"/>
              </a:lnSpc>
              <a:spcBef>
                <a:spcPts val="300"/>
              </a:spcBef>
              <a:buClr>
                <a:srgbClr val="8D0367"/>
              </a:buClr>
              <a:buFont typeface="Wingdings" panose="05000000000000000000" pitchFamily="2" charset="2"/>
              <a:buChar char="ü"/>
              <a:defRPr sz="1800"/>
            </a:lvl2pPr>
            <a:lvl3pPr marL="1097280" indent="-365760" algn="just">
              <a:lnSpc>
                <a:spcPct val="120000"/>
              </a:lnSpc>
              <a:spcBef>
                <a:spcPts val="300"/>
              </a:spcBef>
              <a:buClr>
                <a:srgbClr val="8D0367"/>
              </a:buClr>
              <a:buSzPct val="90000"/>
              <a:buFont typeface="Wingdings" panose="05000000000000000000" pitchFamily="2" charset="2"/>
              <a:buChar char="q"/>
              <a:defRPr sz="18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5985998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11/27/2025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12503820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338850469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8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2000"/>
            </a:lvl1pPr>
            <a:lvl2pPr marL="731520" indent="-365760" algn="just">
              <a:lnSpc>
                <a:spcPct val="120000"/>
              </a:lnSpc>
              <a:spcBef>
                <a:spcPts val="300"/>
              </a:spcBef>
              <a:buClr>
                <a:srgbClr val="8D0367"/>
              </a:buClr>
              <a:buFont typeface="Wingdings" panose="05000000000000000000" pitchFamily="2" charset="2"/>
              <a:buChar char="ü"/>
              <a:defRPr sz="2000"/>
            </a:lvl2pPr>
            <a:lvl3pPr marL="1097280" indent="-365760" algn="just">
              <a:lnSpc>
                <a:spcPct val="120000"/>
              </a:lnSpc>
              <a:spcBef>
                <a:spcPts val="300"/>
              </a:spcBef>
              <a:buClr>
                <a:srgbClr val="8D0367"/>
              </a:buClr>
              <a:buSzPct val="90000"/>
              <a:buFont typeface="Wingdings" panose="05000000000000000000" pitchFamily="2" charset="2"/>
              <a:buChar char="q"/>
              <a:defRPr sz="20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18189975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7"/>
          <a:srcRect l="39465" t="17671" r="24618"/>
          <a:stretch/>
        </p:blipFill>
        <p:spPr>
          <a:xfrm>
            <a:off x="23612" y="-1"/>
            <a:ext cx="9076268" cy="6858001"/>
          </a:xfrm>
          <a:prstGeom prst="rect">
            <a:avLst/>
          </a:prstGeom>
        </p:spPr>
      </p:pic>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7665943"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a:extLst>
              <a:ext uri="{FF2B5EF4-FFF2-40B4-BE49-F238E27FC236}">
                <a16:creationId xmlns:a16="http://schemas.microsoft.com/office/drawing/2014/main" id="{C330AF0B-A010-4BCE-A0D2-BCD0147893AA}"/>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15153121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55" r:id="rId4"/>
    <p:sldLayoutId id="2147483660" r:id="rId5"/>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2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US" b="1" dirty="0">
                <a:solidFill>
                  <a:srgbClr val="8D0367"/>
                </a:solidFill>
              </a:rPr>
              <a:t>Information and Communication Technology Skills-II</a:t>
            </a:r>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b="1" dirty="0">
                <a:solidFill>
                  <a:schemeClr val="bg1"/>
                </a:solidFill>
                <a:latin typeface="+mj-lt"/>
              </a:rPr>
              <a:t>Unit 3</a:t>
            </a:r>
          </a:p>
        </p:txBody>
      </p:sp>
      <p:pic>
        <p:nvPicPr>
          <p:cNvPr id="4" name="Picture 3">
            <a:extLst>
              <a:ext uri="{FF2B5EF4-FFF2-40B4-BE49-F238E27FC236}">
                <a16:creationId xmlns:a16="http://schemas.microsoft.com/office/drawing/2014/main" id="{3B6DC610-7855-4D23-9A1B-799F4F078649}"/>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981200" y="1993101"/>
            <a:ext cx="6367454" cy="40193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7079878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676A2-10C2-44A0-8989-75CB744912D1}"/>
              </a:ext>
            </a:extLst>
          </p:cNvPr>
          <p:cNvSpPr>
            <a:spLocks noGrp="1"/>
          </p:cNvSpPr>
          <p:nvPr>
            <p:ph type="ctrTitle"/>
          </p:nvPr>
        </p:nvSpPr>
        <p:spPr/>
        <p:txBody>
          <a:bodyPr>
            <a:normAutofit fontScale="90000"/>
          </a:bodyPr>
          <a:lstStyle/>
          <a:p>
            <a:r>
              <a:rPr lang="en-US" dirty="0"/>
              <a:t>Session 4: Common Desktop Operations</a:t>
            </a:r>
          </a:p>
        </p:txBody>
      </p:sp>
      <p:sp>
        <p:nvSpPr>
          <p:cNvPr id="3" name="Content Placeholder 2">
            <a:extLst>
              <a:ext uri="{FF2B5EF4-FFF2-40B4-BE49-F238E27FC236}">
                <a16:creationId xmlns:a16="http://schemas.microsoft.com/office/drawing/2014/main" id="{2391D742-FC3B-4A61-8109-95F913DE904D}"/>
              </a:ext>
            </a:extLst>
          </p:cNvPr>
          <p:cNvSpPr>
            <a:spLocks noGrp="1"/>
          </p:cNvSpPr>
          <p:nvPr>
            <p:ph sz="quarter" idx="10"/>
          </p:nvPr>
        </p:nvSpPr>
        <p:spPr/>
        <p:txBody>
          <a:bodyPr>
            <a:noAutofit/>
          </a:bodyPr>
          <a:lstStyle/>
          <a:p>
            <a:r>
              <a:rPr lang="en-US" dirty="0"/>
              <a:t>There are a number of operations that can be performed on the desktop of a computer are as follows:</a:t>
            </a:r>
          </a:p>
          <a:p>
            <a:pPr lvl="1"/>
            <a:r>
              <a:rPr lang="en-US" b="1" dirty="0"/>
              <a:t>Adding Icons on the Desktop: </a:t>
            </a:r>
            <a:r>
              <a:rPr lang="en-US" dirty="0"/>
              <a:t>Perform the following steps to add an icon on the desktop:</a:t>
            </a:r>
          </a:p>
          <a:p>
            <a:pPr marL="1188720" lvl="2" indent="-457200">
              <a:buFont typeface="+mj-lt"/>
              <a:buAutoNum type="arabicPeriod"/>
            </a:pPr>
            <a:r>
              <a:rPr lang="en-US" i="1" dirty="0"/>
              <a:t>Right-click</a:t>
            </a:r>
            <a:r>
              <a:rPr lang="en-US" dirty="0"/>
              <a:t> anywhere on the empty space of your desktop. A context menu appears.</a:t>
            </a:r>
          </a:p>
          <a:p>
            <a:pPr marL="1188720" lvl="2" indent="-457200">
              <a:buFont typeface="+mj-lt"/>
              <a:buAutoNum type="arabicPeriod"/>
            </a:pPr>
            <a:r>
              <a:rPr lang="en-US" i="1" dirty="0"/>
              <a:t>Select</a:t>
            </a:r>
            <a:r>
              <a:rPr lang="en-US" dirty="0"/>
              <a:t> the </a:t>
            </a:r>
            <a:r>
              <a:rPr lang="en-US" b="1" dirty="0"/>
              <a:t>Personalize</a:t>
            </a:r>
            <a:r>
              <a:rPr lang="en-US" dirty="0"/>
              <a:t> option from the context menu.</a:t>
            </a:r>
          </a:p>
          <a:p>
            <a:pPr marL="1150938" lvl="2" indent="44450">
              <a:buNone/>
            </a:pPr>
            <a:r>
              <a:rPr lang="en-US" dirty="0"/>
              <a:t>The </a:t>
            </a:r>
            <a:r>
              <a:rPr lang="en-US" b="1" dirty="0"/>
              <a:t>Personalization</a:t>
            </a:r>
            <a:r>
              <a:rPr lang="en-US" dirty="0"/>
              <a:t> page displays on the </a:t>
            </a:r>
            <a:r>
              <a:rPr lang="en-US" b="1" dirty="0"/>
              <a:t>Settings</a:t>
            </a:r>
            <a:r>
              <a:rPr lang="en-US" dirty="0"/>
              <a:t> window.</a:t>
            </a:r>
          </a:p>
          <a:p>
            <a:pPr marL="1188720" lvl="2" indent="-457200">
              <a:buFont typeface="+mj-lt"/>
              <a:buAutoNum type="arabicPeriod" startAt="3"/>
            </a:pPr>
            <a:r>
              <a:rPr lang="en-US" i="1" dirty="0"/>
              <a:t>Select</a:t>
            </a:r>
            <a:r>
              <a:rPr lang="en-US" dirty="0"/>
              <a:t> the </a:t>
            </a:r>
            <a:r>
              <a:rPr lang="en-US" b="1" dirty="0"/>
              <a:t>Themes</a:t>
            </a:r>
            <a:r>
              <a:rPr lang="en-US" dirty="0"/>
              <a:t> option in the </a:t>
            </a:r>
            <a:r>
              <a:rPr lang="en-US" b="1" dirty="0"/>
              <a:t>Personalization</a:t>
            </a:r>
            <a:r>
              <a:rPr lang="en-US" dirty="0"/>
              <a:t> page.</a:t>
            </a:r>
          </a:p>
          <a:p>
            <a:pPr marL="1150938" lvl="2" indent="44450">
              <a:buNone/>
            </a:pPr>
            <a:r>
              <a:rPr lang="en-US" dirty="0"/>
              <a:t>The options related to the theme of the Windows 10 appear.</a:t>
            </a:r>
          </a:p>
          <a:p>
            <a:pPr marL="1188720" lvl="2" indent="-457200">
              <a:buFont typeface="+mj-lt"/>
              <a:buAutoNum type="arabicPeriod" startAt="4"/>
            </a:pPr>
            <a:r>
              <a:rPr lang="en-US" i="1" dirty="0"/>
              <a:t>Click</a:t>
            </a:r>
            <a:r>
              <a:rPr lang="en-US" dirty="0"/>
              <a:t> the </a:t>
            </a:r>
            <a:r>
              <a:rPr lang="en-US" b="1" dirty="0"/>
              <a:t>Desktop</a:t>
            </a:r>
            <a:r>
              <a:rPr lang="en-US" dirty="0"/>
              <a:t> </a:t>
            </a:r>
            <a:r>
              <a:rPr lang="en-US" b="1" dirty="0"/>
              <a:t>icon</a:t>
            </a:r>
            <a:r>
              <a:rPr lang="en-US" dirty="0"/>
              <a:t> </a:t>
            </a:r>
            <a:r>
              <a:rPr lang="en-US" b="1" dirty="0"/>
              <a:t>settings</a:t>
            </a:r>
            <a:r>
              <a:rPr lang="en-US" dirty="0"/>
              <a:t> link available under the </a:t>
            </a:r>
            <a:r>
              <a:rPr lang="en-US" b="1" dirty="0"/>
              <a:t>Related</a:t>
            </a:r>
            <a:r>
              <a:rPr lang="en-US" dirty="0"/>
              <a:t> </a:t>
            </a:r>
            <a:r>
              <a:rPr lang="en-US" b="1" dirty="0"/>
              <a:t>Settings</a:t>
            </a:r>
            <a:r>
              <a:rPr lang="en-US" dirty="0"/>
              <a:t> section.</a:t>
            </a:r>
          </a:p>
        </p:txBody>
      </p:sp>
    </p:spTree>
    <p:extLst>
      <p:ext uri="{BB962C8B-B14F-4D97-AF65-F5344CB8AC3E}">
        <p14:creationId xmlns:p14="http://schemas.microsoft.com/office/powerpoint/2010/main" val="39570095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676A2-10C2-44A0-8989-75CB744912D1}"/>
              </a:ext>
            </a:extLst>
          </p:cNvPr>
          <p:cNvSpPr>
            <a:spLocks noGrp="1"/>
          </p:cNvSpPr>
          <p:nvPr>
            <p:ph type="ctrTitle"/>
          </p:nvPr>
        </p:nvSpPr>
        <p:spPr/>
        <p:txBody>
          <a:bodyPr>
            <a:normAutofit fontScale="90000"/>
          </a:bodyPr>
          <a:lstStyle/>
          <a:p>
            <a:r>
              <a:rPr lang="en-US" dirty="0"/>
              <a:t>Session 4: Common Desktop Operations</a:t>
            </a:r>
          </a:p>
        </p:txBody>
      </p:sp>
      <p:sp>
        <p:nvSpPr>
          <p:cNvPr id="3" name="Content Placeholder 2">
            <a:extLst>
              <a:ext uri="{FF2B5EF4-FFF2-40B4-BE49-F238E27FC236}">
                <a16:creationId xmlns:a16="http://schemas.microsoft.com/office/drawing/2014/main" id="{2391D742-FC3B-4A61-8109-95F913DE904D}"/>
              </a:ext>
            </a:extLst>
          </p:cNvPr>
          <p:cNvSpPr>
            <a:spLocks noGrp="1"/>
          </p:cNvSpPr>
          <p:nvPr>
            <p:ph sz="quarter" idx="10"/>
          </p:nvPr>
        </p:nvSpPr>
        <p:spPr/>
        <p:txBody>
          <a:bodyPr>
            <a:noAutofit/>
          </a:bodyPr>
          <a:lstStyle/>
          <a:p>
            <a:pPr marL="1150938" lvl="2" indent="44450">
              <a:buNone/>
            </a:pPr>
            <a:r>
              <a:rPr lang="en-US" dirty="0"/>
              <a:t>The </a:t>
            </a:r>
            <a:r>
              <a:rPr lang="en-US" b="1" dirty="0"/>
              <a:t>Desktop Icon Settings </a:t>
            </a:r>
            <a:r>
              <a:rPr lang="en-US" dirty="0"/>
              <a:t>dialog box opens. By default, the </a:t>
            </a:r>
            <a:r>
              <a:rPr lang="en-US" b="1" dirty="0"/>
              <a:t>Recycle Bin </a:t>
            </a:r>
            <a:r>
              <a:rPr lang="en-US" dirty="0"/>
              <a:t>check box is selected.</a:t>
            </a:r>
          </a:p>
          <a:p>
            <a:pPr marL="1188720" lvl="2" indent="-457200">
              <a:buFont typeface="+mj-lt"/>
              <a:buAutoNum type="arabicPeriod" startAt="5"/>
            </a:pPr>
            <a:r>
              <a:rPr lang="en-US" i="1" dirty="0"/>
              <a:t>Select</a:t>
            </a:r>
            <a:r>
              <a:rPr lang="en-US" dirty="0"/>
              <a:t> the </a:t>
            </a:r>
            <a:r>
              <a:rPr lang="en-US" b="1" dirty="0"/>
              <a:t>Computer</a:t>
            </a:r>
            <a:r>
              <a:rPr lang="en-US" dirty="0"/>
              <a:t> and </a:t>
            </a:r>
            <a:r>
              <a:rPr lang="en-US" b="1" dirty="0"/>
              <a:t>Network</a:t>
            </a:r>
            <a:r>
              <a:rPr lang="en-US" dirty="0"/>
              <a:t> check boxes.</a:t>
            </a:r>
          </a:p>
          <a:p>
            <a:pPr marL="1188720" lvl="2" indent="-457200">
              <a:buFont typeface="+mj-lt"/>
              <a:buAutoNum type="arabicPeriod" startAt="5"/>
            </a:pPr>
            <a:r>
              <a:rPr lang="en-US" i="1" dirty="0"/>
              <a:t>Click</a:t>
            </a:r>
            <a:r>
              <a:rPr lang="en-US" dirty="0"/>
              <a:t> the </a:t>
            </a:r>
            <a:r>
              <a:rPr lang="en-US" b="1" dirty="0"/>
              <a:t>Apply</a:t>
            </a:r>
            <a:r>
              <a:rPr lang="en-US" dirty="0"/>
              <a:t> button to apply the settings that you have selected.</a:t>
            </a:r>
          </a:p>
          <a:p>
            <a:pPr marL="1188720" lvl="2" indent="-457200">
              <a:buFont typeface="+mj-lt"/>
              <a:buAutoNum type="arabicPeriod" startAt="5"/>
            </a:pPr>
            <a:r>
              <a:rPr lang="en-US" i="1" dirty="0"/>
              <a:t>Click</a:t>
            </a:r>
            <a:r>
              <a:rPr lang="en-US" dirty="0"/>
              <a:t> the </a:t>
            </a:r>
            <a:r>
              <a:rPr lang="en-US" b="1" dirty="0"/>
              <a:t>OK</a:t>
            </a:r>
            <a:r>
              <a:rPr lang="en-US" dirty="0"/>
              <a:t> button.</a:t>
            </a:r>
          </a:p>
          <a:p>
            <a:pPr marL="1195388" lvl="2" indent="0">
              <a:buNone/>
            </a:pPr>
            <a:r>
              <a:rPr lang="en-US" dirty="0"/>
              <a:t>The </a:t>
            </a:r>
            <a:r>
              <a:rPr lang="en-US" b="1" dirty="0"/>
              <a:t>Desktop Icon Settings </a:t>
            </a:r>
            <a:r>
              <a:rPr lang="en-US" dirty="0"/>
              <a:t>dialog box closes and the </a:t>
            </a:r>
            <a:r>
              <a:rPr lang="en-US" b="1" dirty="0"/>
              <a:t>Personalization</a:t>
            </a:r>
            <a:r>
              <a:rPr lang="en-US" dirty="0"/>
              <a:t> page gets activated. </a:t>
            </a:r>
          </a:p>
          <a:p>
            <a:pPr marL="1150938" lvl="2" indent="44450">
              <a:buNone/>
            </a:pPr>
            <a:r>
              <a:rPr lang="en-US" dirty="0"/>
              <a:t>The new icons labeled </a:t>
            </a:r>
            <a:r>
              <a:rPr lang="en-US" b="1" dirty="0"/>
              <a:t>This PC </a:t>
            </a:r>
            <a:r>
              <a:rPr lang="en-US" dirty="0"/>
              <a:t>and </a:t>
            </a:r>
            <a:r>
              <a:rPr lang="en-US" b="1" dirty="0"/>
              <a:t>Network</a:t>
            </a:r>
            <a:r>
              <a:rPr lang="en-US" dirty="0"/>
              <a:t> appear on the desktop.</a:t>
            </a:r>
          </a:p>
        </p:txBody>
      </p:sp>
    </p:spTree>
    <p:extLst>
      <p:ext uri="{BB962C8B-B14F-4D97-AF65-F5344CB8AC3E}">
        <p14:creationId xmlns:p14="http://schemas.microsoft.com/office/powerpoint/2010/main" val="16088739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54C41-8BE3-481D-9E70-0BD14A137C91}"/>
              </a:ext>
            </a:extLst>
          </p:cNvPr>
          <p:cNvSpPr>
            <a:spLocks noGrp="1"/>
          </p:cNvSpPr>
          <p:nvPr>
            <p:ph type="ctrTitle"/>
          </p:nvPr>
        </p:nvSpPr>
        <p:spPr/>
        <p:txBody>
          <a:bodyPr>
            <a:normAutofit fontScale="90000"/>
          </a:bodyPr>
          <a:lstStyle/>
          <a:p>
            <a:r>
              <a:rPr lang="en-US" dirty="0"/>
              <a:t>Session 4: Common Desktop Operations</a:t>
            </a:r>
          </a:p>
        </p:txBody>
      </p:sp>
      <p:sp>
        <p:nvSpPr>
          <p:cNvPr id="3" name="Content Placeholder 2">
            <a:extLst>
              <a:ext uri="{FF2B5EF4-FFF2-40B4-BE49-F238E27FC236}">
                <a16:creationId xmlns:a16="http://schemas.microsoft.com/office/drawing/2014/main" id="{8D3969BF-30CA-484D-993E-FD40F9C60DC1}"/>
              </a:ext>
            </a:extLst>
          </p:cNvPr>
          <p:cNvSpPr>
            <a:spLocks noGrp="1"/>
          </p:cNvSpPr>
          <p:nvPr>
            <p:ph sz="quarter" idx="10"/>
          </p:nvPr>
        </p:nvSpPr>
        <p:spPr/>
        <p:txBody>
          <a:bodyPr/>
          <a:lstStyle/>
          <a:p>
            <a:pPr lvl="1"/>
            <a:r>
              <a:rPr lang="en-US" b="1" dirty="0"/>
              <a:t>Adding Shortcut Icons on the Desktop: </a:t>
            </a:r>
            <a:r>
              <a:rPr lang="en-US" dirty="0"/>
              <a:t>Perform the following steps to add the shortcut icon of the Notepad program on the desktop.</a:t>
            </a:r>
          </a:p>
          <a:p>
            <a:pPr marL="1188720" lvl="2" indent="-457200">
              <a:buFont typeface="+mj-lt"/>
              <a:buAutoNum type="arabicPeriod"/>
            </a:pPr>
            <a:r>
              <a:rPr lang="en-US" i="1" dirty="0"/>
              <a:t>Select</a:t>
            </a:r>
            <a:r>
              <a:rPr lang="en-US" dirty="0"/>
              <a:t> </a:t>
            </a:r>
            <a:r>
              <a:rPr lang="en-US" b="1" dirty="0"/>
              <a:t>Start</a:t>
            </a:r>
            <a:r>
              <a:rPr lang="en-US" dirty="0"/>
              <a:t> </a:t>
            </a:r>
            <a:r>
              <a:rPr lang="en-US" dirty="0">
                <a:sym typeface="Wingdings" panose="05000000000000000000" pitchFamily="2" charset="2"/>
              </a:rPr>
              <a:t></a:t>
            </a:r>
            <a:r>
              <a:rPr lang="en-US" dirty="0"/>
              <a:t> </a:t>
            </a:r>
            <a:r>
              <a:rPr lang="en-US" b="1" dirty="0"/>
              <a:t>Windows Accessories</a:t>
            </a:r>
            <a:r>
              <a:rPr lang="en-US" dirty="0"/>
              <a:t>. A list of programs appears.</a:t>
            </a:r>
          </a:p>
          <a:p>
            <a:pPr marL="1188720" lvl="2" indent="-457200">
              <a:buFont typeface="+mj-lt"/>
              <a:buAutoNum type="arabicPeriod"/>
            </a:pPr>
            <a:r>
              <a:rPr lang="en-US" i="1" dirty="0"/>
              <a:t>Drag</a:t>
            </a:r>
            <a:r>
              <a:rPr lang="en-US" dirty="0"/>
              <a:t> the </a:t>
            </a:r>
            <a:r>
              <a:rPr lang="en-US" b="1" dirty="0"/>
              <a:t>Notepad</a:t>
            </a:r>
            <a:r>
              <a:rPr lang="en-US" dirty="0"/>
              <a:t> option to the desktop to create the shortcut icon of the </a:t>
            </a:r>
            <a:r>
              <a:rPr lang="en-US" b="1" dirty="0"/>
              <a:t>Notepad</a:t>
            </a:r>
            <a:r>
              <a:rPr lang="en-US" dirty="0"/>
              <a:t> application.</a:t>
            </a:r>
          </a:p>
          <a:p>
            <a:pPr marL="1195388" lvl="2" indent="0">
              <a:buNone/>
            </a:pPr>
            <a:r>
              <a:rPr lang="en-US" dirty="0"/>
              <a:t>The shortcut of the </a:t>
            </a:r>
            <a:r>
              <a:rPr lang="en-US" b="1" dirty="0"/>
              <a:t>Notepad</a:t>
            </a:r>
            <a:r>
              <a:rPr lang="en-US" dirty="0"/>
              <a:t> program appears on the desktop.</a:t>
            </a:r>
          </a:p>
          <a:p>
            <a:endParaRPr lang="en-US" dirty="0"/>
          </a:p>
        </p:txBody>
      </p:sp>
    </p:spTree>
    <p:extLst>
      <p:ext uri="{BB962C8B-B14F-4D97-AF65-F5344CB8AC3E}">
        <p14:creationId xmlns:p14="http://schemas.microsoft.com/office/powerpoint/2010/main" val="30331082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D8A9D-E1CE-45DA-92A5-3BB3F23B2FE9}"/>
              </a:ext>
            </a:extLst>
          </p:cNvPr>
          <p:cNvSpPr>
            <a:spLocks noGrp="1"/>
          </p:cNvSpPr>
          <p:nvPr>
            <p:ph type="ctrTitle"/>
          </p:nvPr>
        </p:nvSpPr>
        <p:spPr/>
        <p:txBody>
          <a:bodyPr>
            <a:noAutofit/>
          </a:bodyPr>
          <a:lstStyle/>
          <a:p>
            <a:r>
              <a:rPr lang="en-US" dirty="0"/>
              <a:t>Session 5: Understanding the Concept of Files and Directories</a:t>
            </a:r>
          </a:p>
        </p:txBody>
      </p:sp>
      <p:sp>
        <p:nvSpPr>
          <p:cNvPr id="3" name="Content Placeholder 2">
            <a:extLst>
              <a:ext uri="{FF2B5EF4-FFF2-40B4-BE49-F238E27FC236}">
                <a16:creationId xmlns:a16="http://schemas.microsoft.com/office/drawing/2014/main" id="{592B482E-8E41-467C-9DAC-920D5C942B6E}"/>
              </a:ext>
            </a:extLst>
          </p:cNvPr>
          <p:cNvSpPr>
            <a:spLocks noGrp="1"/>
          </p:cNvSpPr>
          <p:nvPr>
            <p:ph sz="quarter" idx="10"/>
          </p:nvPr>
        </p:nvSpPr>
        <p:spPr/>
        <p:txBody>
          <a:bodyPr>
            <a:noAutofit/>
          </a:bodyPr>
          <a:lstStyle/>
          <a:p>
            <a:r>
              <a:rPr lang="en-US" dirty="0"/>
              <a:t>In the computer system, the disk drive is divided into directories. </a:t>
            </a:r>
          </a:p>
          <a:p>
            <a:r>
              <a:rPr lang="en-US" dirty="0"/>
              <a:t>Each directory is further divided into sub-directories, and each sub-directory may also be divided into its sub-directories. </a:t>
            </a:r>
          </a:p>
          <a:p>
            <a:r>
              <a:rPr lang="en-US" dirty="0"/>
              <a:t>A file, in the context of a computer system, is a named collection of data stored on a storage device. </a:t>
            </a:r>
          </a:p>
          <a:p>
            <a:r>
              <a:rPr lang="en-US" dirty="0"/>
              <a:t>Each file possesses some features and attributes, such as file name, file type or file access permission. To group similar types of files together, we create a directory and place those files in that directory. </a:t>
            </a:r>
          </a:p>
          <a:p>
            <a:r>
              <a:rPr lang="en-US" dirty="0"/>
              <a:t>A directory may contain files as well as other subdirectories. This type of organized file structure is known as a multilevel or hierarchical directory structure.</a:t>
            </a:r>
          </a:p>
          <a:p>
            <a:r>
              <a:rPr lang="en-US" dirty="0"/>
              <a:t>The Windows operating system follows a different structure consisting of partitions that contain directories. </a:t>
            </a:r>
          </a:p>
        </p:txBody>
      </p:sp>
    </p:spTree>
    <p:extLst>
      <p:ext uri="{BB962C8B-B14F-4D97-AF65-F5344CB8AC3E}">
        <p14:creationId xmlns:p14="http://schemas.microsoft.com/office/powerpoint/2010/main" val="17651382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D8B13-4D81-43D8-8AD3-58B65D937A33}"/>
              </a:ext>
            </a:extLst>
          </p:cNvPr>
          <p:cNvSpPr>
            <a:spLocks noGrp="1"/>
          </p:cNvSpPr>
          <p:nvPr>
            <p:ph type="ctrTitle"/>
          </p:nvPr>
        </p:nvSpPr>
        <p:spPr/>
        <p:txBody>
          <a:bodyPr>
            <a:normAutofit fontScale="90000"/>
          </a:bodyPr>
          <a:lstStyle/>
          <a:p>
            <a:r>
              <a:rPr lang="en-US" dirty="0"/>
              <a:t>Session 6: Working with Files and Folders</a:t>
            </a:r>
          </a:p>
        </p:txBody>
      </p:sp>
      <p:sp>
        <p:nvSpPr>
          <p:cNvPr id="3" name="Content Placeholder 2">
            <a:extLst>
              <a:ext uri="{FF2B5EF4-FFF2-40B4-BE49-F238E27FC236}">
                <a16:creationId xmlns:a16="http://schemas.microsoft.com/office/drawing/2014/main" id="{159B328C-49C6-4E0F-B501-97D93EF639C8}"/>
              </a:ext>
            </a:extLst>
          </p:cNvPr>
          <p:cNvSpPr>
            <a:spLocks noGrp="1"/>
          </p:cNvSpPr>
          <p:nvPr>
            <p:ph sz="quarter" idx="10"/>
          </p:nvPr>
        </p:nvSpPr>
        <p:spPr/>
        <p:txBody>
          <a:bodyPr>
            <a:noAutofit/>
          </a:bodyPr>
          <a:lstStyle/>
          <a:p>
            <a:r>
              <a:rPr lang="en-US" dirty="0"/>
              <a:t>In the absence of a computer, you use paper sheets to write important information. </a:t>
            </a:r>
          </a:p>
          <a:p>
            <a:r>
              <a:rPr lang="en-US" dirty="0"/>
              <a:t>You prefer to organize your paper sheets containing important information in a book form. </a:t>
            </a:r>
          </a:p>
          <a:p>
            <a:r>
              <a:rPr lang="en-US" dirty="0"/>
              <a:t>In computer terminology, a file is similar to a paper sheet and a folder is similar to a book. </a:t>
            </a:r>
          </a:p>
          <a:p>
            <a:r>
              <a:rPr lang="en-US" dirty="0"/>
              <a:t>As a book contains pages, a computer folder consists of files. Windows 10 allows you to organize your files, folders and documents according to your preferences. </a:t>
            </a:r>
          </a:p>
          <a:p>
            <a:r>
              <a:rPr lang="en-US" dirty="0"/>
              <a:t>To arrange your documents, you can store the related files in one folder. </a:t>
            </a:r>
          </a:p>
          <a:p>
            <a:r>
              <a:rPr lang="en-US" dirty="0"/>
              <a:t>In addition, you can open, edit, rename or delete the files and folders with the help of mouse and keyboard.</a:t>
            </a:r>
          </a:p>
        </p:txBody>
      </p:sp>
    </p:spTree>
    <p:extLst>
      <p:ext uri="{BB962C8B-B14F-4D97-AF65-F5344CB8AC3E}">
        <p14:creationId xmlns:p14="http://schemas.microsoft.com/office/powerpoint/2010/main" val="39519041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D8B13-4D81-43D8-8AD3-58B65D937A33}"/>
              </a:ext>
            </a:extLst>
          </p:cNvPr>
          <p:cNvSpPr>
            <a:spLocks noGrp="1"/>
          </p:cNvSpPr>
          <p:nvPr>
            <p:ph type="ctrTitle"/>
          </p:nvPr>
        </p:nvSpPr>
        <p:spPr/>
        <p:txBody>
          <a:bodyPr>
            <a:normAutofit/>
          </a:bodyPr>
          <a:lstStyle/>
          <a:p>
            <a:r>
              <a:rPr lang="en-US" sz="2400" dirty="0">
                <a:solidFill>
                  <a:schemeClr val="tx1"/>
                </a:solidFill>
              </a:rPr>
              <a:t>Creating and Saving a File</a:t>
            </a:r>
          </a:p>
        </p:txBody>
      </p:sp>
      <p:sp>
        <p:nvSpPr>
          <p:cNvPr id="3" name="Content Placeholder 2">
            <a:extLst>
              <a:ext uri="{FF2B5EF4-FFF2-40B4-BE49-F238E27FC236}">
                <a16:creationId xmlns:a16="http://schemas.microsoft.com/office/drawing/2014/main" id="{159B328C-49C6-4E0F-B501-97D93EF639C8}"/>
              </a:ext>
            </a:extLst>
          </p:cNvPr>
          <p:cNvSpPr>
            <a:spLocks noGrp="1"/>
          </p:cNvSpPr>
          <p:nvPr>
            <p:ph sz="quarter" idx="10"/>
          </p:nvPr>
        </p:nvSpPr>
        <p:spPr/>
        <p:txBody>
          <a:bodyPr>
            <a:noAutofit/>
          </a:bodyPr>
          <a:lstStyle/>
          <a:p>
            <a:r>
              <a:rPr lang="en-US" dirty="0"/>
              <a:t>Let’s create a file in Notepad, which is a text editor program used to write short letters, memos and create text files. Perform the following steps:</a:t>
            </a:r>
          </a:p>
          <a:p>
            <a:pPr marL="822960" lvl="1" indent="-457200">
              <a:buFont typeface="+mj-lt"/>
              <a:buAutoNum type="arabicPeriod"/>
            </a:pPr>
            <a:r>
              <a:rPr lang="en-US" i="1" dirty="0"/>
              <a:t>Click</a:t>
            </a:r>
            <a:r>
              <a:rPr lang="en-US" dirty="0"/>
              <a:t> the </a:t>
            </a:r>
            <a:r>
              <a:rPr lang="en-US" b="1" dirty="0"/>
              <a:t>Start</a:t>
            </a:r>
            <a:r>
              <a:rPr lang="en-US" dirty="0"/>
              <a:t> button present on the Taskbar. The Start menu appears.</a:t>
            </a:r>
          </a:p>
          <a:p>
            <a:pPr marL="822960" lvl="1" indent="-457200">
              <a:buFont typeface="+mj-lt"/>
              <a:buAutoNum type="arabicPeriod"/>
            </a:pPr>
            <a:r>
              <a:rPr lang="en-US" i="1" dirty="0"/>
              <a:t>Click</a:t>
            </a:r>
            <a:r>
              <a:rPr lang="en-US" dirty="0"/>
              <a:t> the </a:t>
            </a:r>
            <a:r>
              <a:rPr lang="en-US" b="1" dirty="0"/>
              <a:t>Windows Accessories </a:t>
            </a:r>
            <a:r>
              <a:rPr lang="en-US" dirty="0"/>
              <a:t>folder from the list of programs. A list of options available under </a:t>
            </a:r>
            <a:r>
              <a:rPr lang="en-US" b="1" dirty="0"/>
              <a:t>Windows Accessories </a:t>
            </a:r>
            <a:r>
              <a:rPr lang="en-US" dirty="0"/>
              <a:t>appears.</a:t>
            </a:r>
          </a:p>
          <a:p>
            <a:pPr marL="822960" lvl="1" indent="-457200">
              <a:buFont typeface="+mj-lt"/>
              <a:buAutoNum type="arabicPeriod"/>
            </a:pPr>
            <a:r>
              <a:rPr lang="en-US" i="1" dirty="0"/>
              <a:t>Select</a:t>
            </a:r>
            <a:r>
              <a:rPr lang="en-US" dirty="0"/>
              <a:t> the </a:t>
            </a:r>
            <a:r>
              <a:rPr lang="en-US" b="1" dirty="0"/>
              <a:t>Notepad</a:t>
            </a:r>
            <a:r>
              <a:rPr lang="en-US" dirty="0"/>
              <a:t> option. The </a:t>
            </a:r>
            <a:r>
              <a:rPr lang="en-US" b="1" dirty="0"/>
              <a:t>Notepad</a:t>
            </a:r>
            <a:r>
              <a:rPr lang="en-US" dirty="0"/>
              <a:t> file gets opened.</a:t>
            </a:r>
          </a:p>
          <a:p>
            <a:pPr marL="822960" lvl="1" indent="-457200">
              <a:buFont typeface="+mj-lt"/>
              <a:buAutoNum type="arabicPeriod"/>
            </a:pPr>
            <a:r>
              <a:rPr lang="en-US" i="1" dirty="0"/>
              <a:t>Enter</a:t>
            </a:r>
            <a:r>
              <a:rPr lang="en-US" dirty="0"/>
              <a:t> some information in the file.</a:t>
            </a:r>
          </a:p>
          <a:p>
            <a:pPr marL="822960" lvl="1" indent="-457200">
              <a:buFont typeface="+mj-lt"/>
              <a:buAutoNum type="arabicPeriod"/>
            </a:pPr>
            <a:r>
              <a:rPr lang="en-US" i="1" dirty="0"/>
              <a:t>Click</a:t>
            </a:r>
            <a:r>
              <a:rPr lang="en-US" dirty="0"/>
              <a:t> the </a:t>
            </a:r>
            <a:r>
              <a:rPr lang="en-US" b="1" dirty="0"/>
              <a:t>File</a:t>
            </a:r>
            <a:r>
              <a:rPr lang="en-US" dirty="0"/>
              <a:t> menu from the </a:t>
            </a:r>
            <a:r>
              <a:rPr lang="en-US" b="1" dirty="0"/>
              <a:t>Menu</a:t>
            </a:r>
            <a:r>
              <a:rPr lang="en-US" dirty="0"/>
              <a:t> bar.</a:t>
            </a:r>
          </a:p>
          <a:p>
            <a:pPr marL="822960" lvl="1" indent="-457200">
              <a:buFont typeface="+mj-lt"/>
              <a:buAutoNum type="arabicPeriod"/>
            </a:pPr>
            <a:r>
              <a:rPr lang="en-US" i="1" dirty="0"/>
              <a:t>Select</a:t>
            </a:r>
            <a:r>
              <a:rPr lang="en-US" dirty="0"/>
              <a:t> the </a:t>
            </a:r>
            <a:r>
              <a:rPr lang="en-US" b="1" dirty="0"/>
              <a:t>Save</a:t>
            </a:r>
            <a:r>
              <a:rPr lang="en-US" dirty="0"/>
              <a:t> option from the drop-down menu. The </a:t>
            </a:r>
            <a:r>
              <a:rPr lang="en-US" b="1" dirty="0"/>
              <a:t>Save As </a:t>
            </a:r>
            <a:r>
              <a:rPr lang="en-US" dirty="0"/>
              <a:t>dialog box appears.</a:t>
            </a:r>
          </a:p>
          <a:p>
            <a:pPr marL="822960" lvl="1" indent="-457200">
              <a:buFont typeface="+mj-lt"/>
              <a:buAutoNum type="arabicPeriod"/>
            </a:pPr>
            <a:r>
              <a:rPr lang="en-US" i="1" dirty="0"/>
              <a:t>Enter</a:t>
            </a:r>
            <a:r>
              <a:rPr lang="en-US" dirty="0"/>
              <a:t> the desired file name in the </a:t>
            </a:r>
            <a:r>
              <a:rPr lang="en-US" b="1" dirty="0"/>
              <a:t>File name </a:t>
            </a:r>
            <a:r>
              <a:rPr lang="en-US" dirty="0"/>
              <a:t>combo box.</a:t>
            </a:r>
          </a:p>
          <a:p>
            <a:pPr marL="822960" lvl="1" indent="-457200">
              <a:buFont typeface="+mj-lt"/>
              <a:buAutoNum type="arabicPeriod"/>
            </a:pPr>
            <a:r>
              <a:rPr lang="en-US" i="1" dirty="0"/>
              <a:t>Click</a:t>
            </a:r>
            <a:r>
              <a:rPr lang="en-US" dirty="0"/>
              <a:t> the </a:t>
            </a:r>
            <a:r>
              <a:rPr lang="en-US" b="1" dirty="0"/>
              <a:t>Save</a:t>
            </a:r>
            <a:r>
              <a:rPr lang="en-US" dirty="0"/>
              <a:t> button.</a:t>
            </a:r>
          </a:p>
          <a:p>
            <a:endParaRPr lang="en-US" dirty="0"/>
          </a:p>
        </p:txBody>
      </p:sp>
    </p:spTree>
    <p:extLst>
      <p:ext uri="{BB962C8B-B14F-4D97-AF65-F5344CB8AC3E}">
        <p14:creationId xmlns:p14="http://schemas.microsoft.com/office/powerpoint/2010/main" val="333882883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BD9E-E94D-462D-B8A0-7F2282B82ECE}"/>
              </a:ext>
            </a:extLst>
          </p:cNvPr>
          <p:cNvSpPr>
            <a:spLocks noGrp="1"/>
          </p:cNvSpPr>
          <p:nvPr>
            <p:ph type="ctrTitle"/>
          </p:nvPr>
        </p:nvSpPr>
        <p:spPr/>
        <p:txBody>
          <a:bodyPr>
            <a:normAutofit/>
          </a:bodyPr>
          <a:lstStyle/>
          <a:p>
            <a:r>
              <a:rPr lang="en-US" sz="2400" dirty="0">
                <a:solidFill>
                  <a:schemeClr val="tx1"/>
                </a:solidFill>
              </a:rPr>
              <a:t>Creating a Folder</a:t>
            </a:r>
          </a:p>
        </p:txBody>
      </p:sp>
      <p:sp>
        <p:nvSpPr>
          <p:cNvPr id="3" name="Content Placeholder 2">
            <a:extLst>
              <a:ext uri="{FF2B5EF4-FFF2-40B4-BE49-F238E27FC236}">
                <a16:creationId xmlns:a16="http://schemas.microsoft.com/office/drawing/2014/main" id="{A991E56E-C38F-4A2B-8DD1-B5D904138219}"/>
              </a:ext>
            </a:extLst>
          </p:cNvPr>
          <p:cNvSpPr>
            <a:spLocks noGrp="1"/>
          </p:cNvSpPr>
          <p:nvPr>
            <p:ph sz="quarter" idx="10"/>
          </p:nvPr>
        </p:nvSpPr>
        <p:spPr/>
        <p:txBody>
          <a:bodyPr/>
          <a:lstStyle/>
          <a:p>
            <a:pPr marL="365760" lvl="1">
              <a:buFont typeface="Wingdings" panose="05000000000000000000" pitchFamily="2" charset="2"/>
              <a:buChar char="Ø"/>
            </a:pPr>
            <a:r>
              <a:rPr lang="en-US" dirty="0"/>
              <a:t>In Windows 10, you can create new folders by using the </a:t>
            </a:r>
            <a:r>
              <a:rPr lang="en-US" b="1" dirty="0"/>
              <a:t>File Explorer</a:t>
            </a:r>
            <a:r>
              <a:rPr lang="en-US" dirty="0"/>
              <a:t> window. </a:t>
            </a:r>
          </a:p>
          <a:p>
            <a:pPr marL="365760" lvl="1">
              <a:buFont typeface="Wingdings" panose="05000000000000000000" pitchFamily="2" charset="2"/>
              <a:buChar char="Ø"/>
            </a:pPr>
            <a:r>
              <a:rPr lang="en-US" dirty="0"/>
              <a:t>You can create a folder by clicking the </a:t>
            </a:r>
            <a:r>
              <a:rPr lang="en-US" b="1" dirty="0"/>
              <a:t>New folder</a:t>
            </a:r>
            <a:r>
              <a:rPr lang="en-US" dirty="0"/>
              <a:t> button in the </a:t>
            </a:r>
            <a:r>
              <a:rPr lang="en-US" b="1" dirty="0"/>
              <a:t>Home</a:t>
            </a:r>
            <a:r>
              <a:rPr lang="en-US" dirty="0"/>
              <a:t> tab or right-clicking the blank area of the </a:t>
            </a:r>
            <a:r>
              <a:rPr lang="en-US" b="1" dirty="0"/>
              <a:t>File Explorer</a:t>
            </a:r>
            <a:r>
              <a:rPr lang="en-US" dirty="0"/>
              <a:t> window and then selecting </a:t>
            </a:r>
            <a:r>
              <a:rPr lang="en-US" b="1" dirty="0"/>
              <a:t>New</a:t>
            </a:r>
            <a:r>
              <a:rPr lang="en-US" dirty="0"/>
              <a:t> </a:t>
            </a:r>
            <a:r>
              <a:rPr lang="en-US" dirty="0">
                <a:sym typeface="Wingdings" panose="05000000000000000000" pitchFamily="2" charset="2"/>
              </a:rPr>
              <a:t></a:t>
            </a:r>
            <a:r>
              <a:rPr lang="en-US" dirty="0"/>
              <a:t> </a:t>
            </a:r>
            <a:r>
              <a:rPr lang="en-US" b="1" dirty="0"/>
              <a:t>Folder</a:t>
            </a:r>
            <a:r>
              <a:rPr lang="en-US" dirty="0"/>
              <a:t> from the context menu. </a:t>
            </a:r>
          </a:p>
          <a:p>
            <a:r>
              <a:rPr lang="en-US" dirty="0"/>
              <a:t>One has to perform the following steps to create a folder:</a:t>
            </a:r>
          </a:p>
          <a:p>
            <a:pPr marL="822960" lvl="1" indent="-457200">
              <a:buFont typeface="+mj-lt"/>
              <a:buAutoNum type="arabicPeriod"/>
            </a:pPr>
            <a:r>
              <a:rPr lang="en-US" i="1" dirty="0"/>
              <a:t>Navigate</a:t>
            </a:r>
            <a:r>
              <a:rPr lang="en-US" dirty="0"/>
              <a:t> to the drive or location where you want to create a new folder.</a:t>
            </a:r>
          </a:p>
          <a:p>
            <a:pPr marL="822960" lvl="1" indent="-457200">
              <a:buFont typeface="+mj-lt"/>
              <a:buAutoNum type="arabicPeriod"/>
            </a:pPr>
            <a:r>
              <a:rPr lang="en-US" i="1" dirty="0"/>
              <a:t>Click</a:t>
            </a:r>
            <a:r>
              <a:rPr lang="en-US" dirty="0"/>
              <a:t> the </a:t>
            </a:r>
            <a:r>
              <a:rPr lang="en-US" b="1" dirty="0"/>
              <a:t>New</a:t>
            </a:r>
            <a:r>
              <a:rPr lang="en-US" dirty="0"/>
              <a:t> folder button under the </a:t>
            </a:r>
            <a:r>
              <a:rPr lang="en-US" b="1" dirty="0"/>
              <a:t>New</a:t>
            </a:r>
            <a:r>
              <a:rPr lang="en-US" dirty="0"/>
              <a:t> group of the </a:t>
            </a:r>
            <a:r>
              <a:rPr lang="en-US" b="1" dirty="0"/>
              <a:t>Home</a:t>
            </a:r>
            <a:r>
              <a:rPr lang="en-US" dirty="0"/>
              <a:t> tab.</a:t>
            </a:r>
          </a:p>
          <a:p>
            <a:pPr marL="822960" lvl="1" indent="-457200">
              <a:buFont typeface="+mj-lt"/>
              <a:buAutoNum type="arabicPeriod"/>
            </a:pPr>
            <a:r>
              <a:rPr lang="en-US" i="1" dirty="0"/>
              <a:t>Type</a:t>
            </a:r>
            <a:r>
              <a:rPr lang="en-US" dirty="0"/>
              <a:t> the desired name for the folder. </a:t>
            </a:r>
          </a:p>
          <a:p>
            <a:pPr marL="822960" lvl="1" indent="-457200">
              <a:buFont typeface="+mj-lt"/>
              <a:buAutoNum type="arabicPeriod"/>
            </a:pPr>
            <a:r>
              <a:rPr lang="en-US" i="1" dirty="0"/>
              <a:t>Press</a:t>
            </a:r>
            <a:r>
              <a:rPr lang="en-US" dirty="0"/>
              <a:t> the </a:t>
            </a:r>
            <a:r>
              <a:rPr lang="en-US" b="1" dirty="0"/>
              <a:t>Enter</a:t>
            </a:r>
            <a:r>
              <a:rPr lang="en-US" dirty="0"/>
              <a:t> key. The newly created folder is displayed on the desktop.</a:t>
            </a:r>
          </a:p>
          <a:p>
            <a:endParaRPr lang="en-US" dirty="0"/>
          </a:p>
        </p:txBody>
      </p:sp>
    </p:spTree>
    <p:extLst>
      <p:ext uri="{BB962C8B-B14F-4D97-AF65-F5344CB8AC3E}">
        <p14:creationId xmlns:p14="http://schemas.microsoft.com/office/powerpoint/2010/main" val="7500327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BD9E-E94D-462D-B8A0-7F2282B82ECE}"/>
              </a:ext>
            </a:extLst>
          </p:cNvPr>
          <p:cNvSpPr>
            <a:spLocks noGrp="1"/>
          </p:cNvSpPr>
          <p:nvPr>
            <p:ph type="ctrTitle"/>
          </p:nvPr>
        </p:nvSpPr>
        <p:spPr/>
        <p:txBody>
          <a:bodyPr>
            <a:normAutofit/>
          </a:bodyPr>
          <a:lstStyle/>
          <a:p>
            <a:r>
              <a:rPr lang="en-US" sz="2400" dirty="0">
                <a:solidFill>
                  <a:schemeClr val="tx1"/>
                </a:solidFill>
              </a:rPr>
              <a:t>Renaming Files and Folders</a:t>
            </a:r>
          </a:p>
        </p:txBody>
      </p:sp>
      <p:sp>
        <p:nvSpPr>
          <p:cNvPr id="3" name="Content Placeholder 2">
            <a:extLst>
              <a:ext uri="{FF2B5EF4-FFF2-40B4-BE49-F238E27FC236}">
                <a16:creationId xmlns:a16="http://schemas.microsoft.com/office/drawing/2014/main" id="{A991E56E-C38F-4A2B-8DD1-B5D904138219}"/>
              </a:ext>
            </a:extLst>
          </p:cNvPr>
          <p:cNvSpPr>
            <a:spLocks noGrp="1"/>
          </p:cNvSpPr>
          <p:nvPr>
            <p:ph sz="quarter" idx="10"/>
          </p:nvPr>
        </p:nvSpPr>
        <p:spPr/>
        <p:txBody>
          <a:bodyPr>
            <a:normAutofit/>
          </a:bodyPr>
          <a:lstStyle/>
          <a:p>
            <a:pPr marL="365760" lvl="1">
              <a:buFont typeface="Wingdings" panose="05000000000000000000" pitchFamily="2" charset="2"/>
              <a:buChar char="Ø"/>
            </a:pPr>
            <a:r>
              <a:rPr lang="en-US" dirty="0"/>
              <a:t>Sometimes, you may want to rename a file or folder by giving it a purposeful new name.</a:t>
            </a:r>
          </a:p>
          <a:p>
            <a:pPr marL="365760" lvl="1">
              <a:buFont typeface="Wingdings" panose="05000000000000000000" pitchFamily="2" charset="2"/>
              <a:buChar char="Ø"/>
            </a:pPr>
            <a:r>
              <a:rPr lang="en-US" dirty="0"/>
              <a:t>Perform the following steps to rename a file or folder:</a:t>
            </a:r>
          </a:p>
          <a:p>
            <a:pPr marL="822960" lvl="1" indent="-457200">
              <a:buFont typeface="+mj-lt"/>
              <a:buAutoNum type="arabicPeriod"/>
            </a:pPr>
            <a:r>
              <a:rPr lang="en-US" i="1" dirty="0"/>
              <a:t>Navigate</a:t>
            </a:r>
            <a:r>
              <a:rPr lang="en-US" dirty="0"/>
              <a:t> to the location where the file or folder that you want to rename is saved.</a:t>
            </a:r>
          </a:p>
          <a:p>
            <a:pPr marL="822960" lvl="1" indent="-457200">
              <a:buFont typeface="+mj-lt"/>
              <a:buAutoNum type="arabicPeriod"/>
            </a:pPr>
            <a:r>
              <a:rPr lang="en-US" i="1" dirty="0"/>
              <a:t>Right-click</a:t>
            </a:r>
            <a:r>
              <a:rPr lang="en-US" dirty="0"/>
              <a:t> the folder or file that you want to rename. A context menu appears.</a:t>
            </a:r>
          </a:p>
          <a:p>
            <a:pPr marL="822960" lvl="1" indent="-457200">
              <a:buFont typeface="+mj-lt"/>
              <a:buAutoNum type="arabicPeriod"/>
            </a:pPr>
            <a:r>
              <a:rPr lang="en-US" i="1" dirty="0"/>
              <a:t>Select</a:t>
            </a:r>
            <a:r>
              <a:rPr lang="en-US" dirty="0"/>
              <a:t> the </a:t>
            </a:r>
            <a:r>
              <a:rPr lang="en-US" b="1" dirty="0"/>
              <a:t>Rename</a:t>
            </a:r>
            <a:r>
              <a:rPr lang="en-US" dirty="0"/>
              <a:t> option from the context menu.</a:t>
            </a:r>
          </a:p>
          <a:p>
            <a:pPr marL="365760" lvl="1" indent="0">
              <a:buNone/>
            </a:pPr>
            <a:r>
              <a:rPr lang="en-US" dirty="0"/>
              <a:t>        The name of the selected file or folder appears in the edit mode.</a:t>
            </a:r>
          </a:p>
          <a:p>
            <a:pPr marL="822960" lvl="1" indent="-457200">
              <a:buFont typeface="+mj-lt"/>
              <a:buAutoNum type="arabicPeriod" startAt="4"/>
            </a:pPr>
            <a:r>
              <a:rPr lang="en-US" i="1" dirty="0"/>
              <a:t>Enter</a:t>
            </a:r>
            <a:r>
              <a:rPr lang="en-US" dirty="0"/>
              <a:t> the new name for the file of folder.</a:t>
            </a:r>
          </a:p>
          <a:p>
            <a:pPr marL="822960" lvl="1" indent="-457200">
              <a:buFont typeface="+mj-lt"/>
              <a:buAutoNum type="arabicPeriod" startAt="4"/>
            </a:pPr>
            <a:r>
              <a:rPr lang="en-US" i="1" dirty="0"/>
              <a:t>Press</a:t>
            </a:r>
            <a:r>
              <a:rPr lang="en-US" dirty="0"/>
              <a:t> the </a:t>
            </a:r>
            <a:r>
              <a:rPr lang="en-US" b="1" dirty="0"/>
              <a:t>Enter</a:t>
            </a:r>
            <a:r>
              <a:rPr lang="en-US" dirty="0"/>
              <a:t> key. The file or folder gets renamed.</a:t>
            </a:r>
          </a:p>
          <a:p>
            <a:endParaRPr lang="en-US" dirty="0"/>
          </a:p>
        </p:txBody>
      </p:sp>
    </p:spTree>
    <p:extLst>
      <p:ext uri="{BB962C8B-B14F-4D97-AF65-F5344CB8AC3E}">
        <p14:creationId xmlns:p14="http://schemas.microsoft.com/office/powerpoint/2010/main" val="188690486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BD9E-E94D-462D-B8A0-7F2282B82ECE}"/>
              </a:ext>
            </a:extLst>
          </p:cNvPr>
          <p:cNvSpPr>
            <a:spLocks noGrp="1"/>
          </p:cNvSpPr>
          <p:nvPr>
            <p:ph type="ctrTitle"/>
          </p:nvPr>
        </p:nvSpPr>
        <p:spPr/>
        <p:txBody>
          <a:bodyPr>
            <a:normAutofit/>
          </a:bodyPr>
          <a:lstStyle/>
          <a:p>
            <a:r>
              <a:rPr lang="en-US" sz="2400" dirty="0">
                <a:solidFill>
                  <a:schemeClr val="tx1"/>
                </a:solidFill>
              </a:rPr>
              <a:t>Deleting Files and Folders</a:t>
            </a:r>
          </a:p>
        </p:txBody>
      </p:sp>
      <p:sp>
        <p:nvSpPr>
          <p:cNvPr id="3" name="Content Placeholder 2">
            <a:extLst>
              <a:ext uri="{FF2B5EF4-FFF2-40B4-BE49-F238E27FC236}">
                <a16:creationId xmlns:a16="http://schemas.microsoft.com/office/drawing/2014/main" id="{A991E56E-C38F-4A2B-8DD1-B5D904138219}"/>
              </a:ext>
            </a:extLst>
          </p:cNvPr>
          <p:cNvSpPr>
            <a:spLocks noGrp="1"/>
          </p:cNvSpPr>
          <p:nvPr>
            <p:ph sz="quarter" idx="10"/>
          </p:nvPr>
        </p:nvSpPr>
        <p:spPr/>
        <p:txBody>
          <a:bodyPr>
            <a:noAutofit/>
          </a:bodyPr>
          <a:lstStyle/>
          <a:p>
            <a:pPr marL="365760" lvl="1">
              <a:buFont typeface="Wingdings" panose="05000000000000000000" pitchFamily="2" charset="2"/>
              <a:buChar char="Ø"/>
            </a:pPr>
            <a:r>
              <a:rPr lang="en-US" dirty="0"/>
              <a:t>Perform the following steps to delete a file or folder:</a:t>
            </a:r>
          </a:p>
          <a:p>
            <a:pPr marL="822960" lvl="1" indent="-457200">
              <a:buFont typeface="+mj-lt"/>
              <a:buAutoNum type="arabicPeriod"/>
            </a:pPr>
            <a:r>
              <a:rPr lang="en-US" i="1" dirty="0"/>
              <a:t>Open</a:t>
            </a:r>
            <a:r>
              <a:rPr lang="en-US" dirty="0"/>
              <a:t> the </a:t>
            </a:r>
            <a:r>
              <a:rPr lang="en-US" b="1" dirty="0"/>
              <a:t>File Explorer</a:t>
            </a:r>
            <a:r>
              <a:rPr lang="en-US" dirty="0"/>
              <a:t> window.</a:t>
            </a:r>
          </a:p>
          <a:p>
            <a:pPr marL="822960" lvl="1" indent="-457200">
              <a:buFont typeface="+mj-lt"/>
              <a:buAutoNum type="arabicPeriod"/>
            </a:pPr>
            <a:r>
              <a:rPr lang="en-US" i="1" dirty="0"/>
              <a:t>Select</a:t>
            </a:r>
            <a:r>
              <a:rPr lang="en-US" dirty="0"/>
              <a:t> the file or folder that you want to delete.</a:t>
            </a:r>
          </a:p>
          <a:p>
            <a:pPr marL="822960" lvl="1" indent="-457200">
              <a:buFont typeface="+mj-lt"/>
              <a:buAutoNum type="arabicPeriod"/>
            </a:pPr>
            <a:r>
              <a:rPr lang="en-US" i="1" dirty="0"/>
              <a:t>Press</a:t>
            </a:r>
            <a:r>
              <a:rPr lang="en-US" dirty="0"/>
              <a:t> the </a:t>
            </a:r>
            <a:r>
              <a:rPr lang="en-US" b="1" dirty="0"/>
              <a:t>Delete</a:t>
            </a:r>
            <a:r>
              <a:rPr lang="en-US" dirty="0"/>
              <a:t> key from the keyboard.</a:t>
            </a:r>
          </a:p>
          <a:p>
            <a:pPr marL="365760" lvl="1" indent="0">
              <a:buNone/>
            </a:pPr>
            <a:r>
              <a:rPr lang="en-US" dirty="0"/>
              <a:t>         The file or folder gets deleted from the location and moved to recycle bin.</a:t>
            </a:r>
          </a:p>
          <a:p>
            <a:pPr marL="365760" lvl="1" indent="0">
              <a:buNone/>
            </a:pPr>
            <a:endParaRPr lang="en-US" sz="1100" dirty="0"/>
          </a:p>
          <a:p>
            <a:pPr marL="365760" lvl="1">
              <a:buFont typeface="Wingdings" panose="05000000000000000000" pitchFamily="2" charset="2"/>
              <a:buChar char="Ø"/>
            </a:pPr>
            <a:r>
              <a:rPr lang="en-US" dirty="0"/>
              <a:t>Perform the following steps to delete a file or folder by using the permanently delete option:</a:t>
            </a:r>
          </a:p>
          <a:p>
            <a:pPr marL="822960" lvl="1" indent="-457200">
              <a:buFont typeface="+mj-lt"/>
              <a:buAutoNum type="arabicPeriod"/>
            </a:pPr>
            <a:r>
              <a:rPr lang="en-US" i="1" dirty="0"/>
              <a:t>Open</a:t>
            </a:r>
            <a:r>
              <a:rPr lang="en-US" dirty="0"/>
              <a:t> the </a:t>
            </a:r>
            <a:r>
              <a:rPr lang="en-US" b="1" dirty="0"/>
              <a:t>File Explorer</a:t>
            </a:r>
            <a:r>
              <a:rPr lang="en-US" dirty="0"/>
              <a:t> window.</a:t>
            </a:r>
          </a:p>
          <a:p>
            <a:pPr marL="822960" lvl="1" indent="-457200">
              <a:buFont typeface="+mj-lt"/>
              <a:buAutoNum type="arabicPeriod"/>
            </a:pPr>
            <a:r>
              <a:rPr lang="en-US" i="1" dirty="0"/>
              <a:t>Navigate</a:t>
            </a:r>
            <a:r>
              <a:rPr lang="en-US" dirty="0"/>
              <a:t> to the location where the file or folder is stored.</a:t>
            </a:r>
          </a:p>
          <a:p>
            <a:pPr marL="822960" lvl="1" indent="-457200">
              <a:buFont typeface="+mj-lt"/>
              <a:buAutoNum type="arabicPeriod"/>
            </a:pPr>
            <a:r>
              <a:rPr lang="en-US" i="1" dirty="0"/>
              <a:t>Select</a:t>
            </a:r>
            <a:r>
              <a:rPr lang="en-US" dirty="0"/>
              <a:t> the file or folder that you want to delete permanently.</a:t>
            </a:r>
          </a:p>
          <a:p>
            <a:pPr marL="822960" lvl="1" indent="-457200">
              <a:buFont typeface="+mj-lt"/>
              <a:buAutoNum type="arabicPeriod"/>
            </a:pPr>
            <a:r>
              <a:rPr lang="en-US" i="1" dirty="0"/>
              <a:t>Click</a:t>
            </a:r>
            <a:r>
              <a:rPr lang="en-US" dirty="0"/>
              <a:t> the down arrow of the </a:t>
            </a:r>
            <a:r>
              <a:rPr lang="en-US" b="1" dirty="0"/>
              <a:t>Delete</a:t>
            </a:r>
            <a:r>
              <a:rPr lang="en-US" dirty="0"/>
              <a:t> button under the </a:t>
            </a:r>
            <a:r>
              <a:rPr lang="en-US" b="1" dirty="0"/>
              <a:t>Organize</a:t>
            </a:r>
            <a:r>
              <a:rPr lang="en-US" dirty="0"/>
              <a:t> group of the Home tab. A drop-down list appears.</a:t>
            </a:r>
          </a:p>
        </p:txBody>
      </p:sp>
    </p:spTree>
    <p:extLst>
      <p:ext uri="{BB962C8B-B14F-4D97-AF65-F5344CB8AC3E}">
        <p14:creationId xmlns:p14="http://schemas.microsoft.com/office/powerpoint/2010/main" val="203510758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EBD9E-E94D-462D-B8A0-7F2282B82ECE}"/>
              </a:ext>
            </a:extLst>
          </p:cNvPr>
          <p:cNvSpPr>
            <a:spLocks noGrp="1"/>
          </p:cNvSpPr>
          <p:nvPr>
            <p:ph type="ctrTitle"/>
          </p:nvPr>
        </p:nvSpPr>
        <p:spPr/>
        <p:txBody>
          <a:bodyPr>
            <a:normAutofit fontScale="90000"/>
          </a:bodyPr>
          <a:lstStyle/>
          <a:p>
            <a:r>
              <a:rPr lang="en-US" dirty="0"/>
              <a:t>Session 6: Working with Files and Folders</a:t>
            </a:r>
          </a:p>
        </p:txBody>
      </p:sp>
      <p:sp>
        <p:nvSpPr>
          <p:cNvPr id="3" name="Content Placeholder 2">
            <a:extLst>
              <a:ext uri="{FF2B5EF4-FFF2-40B4-BE49-F238E27FC236}">
                <a16:creationId xmlns:a16="http://schemas.microsoft.com/office/drawing/2014/main" id="{A991E56E-C38F-4A2B-8DD1-B5D904138219}"/>
              </a:ext>
            </a:extLst>
          </p:cNvPr>
          <p:cNvSpPr>
            <a:spLocks noGrp="1"/>
          </p:cNvSpPr>
          <p:nvPr>
            <p:ph sz="quarter" idx="10"/>
          </p:nvPr>
        </p:nvSpPr>
        <p:spPr/>
        <p:txBody>
          <a:bodyPr>
            <a:noAutofit/>
          </a:bodyPr>
          <a:lstStyle/>
          <a:p>
            <a:pPr marL="822960" lvl="1" indent="-457200">
              <a:buFont typeface="+mj-lt"/>
              <a:buAutoNum type="arabicPeriod" startAt="5"/>
            </a:pPr>
            <a:r>
              <a:rPr lang="en-US" i="1" dirty="0"/>
              <a:t>Select</a:t>
            </a:r>
            <a:r>
              <a:rPr lang="en-US" dirty="0"/>
              <a:t> the </a:t>
            </a:r>
            <a:r>
              <a:rPr lang="en-US" b="1" dirty="0"/>
              <a:t>Permanently delete </a:t>
            </a:r>
            <a:r>
              <a:rPr lang="en-US" dirty="0"/>
              <a:t>option from the drop-down list. </a:t>
            </a:r>
          </a:p>
          <a:p>
            <a:pPr marL="796925" lvl="1" indent="0">
              <a:buNone/>
            </a:pPr>
            <a:r>
              <a:rPr lang="en-US" dirty="0"/>
              <a:t>The </a:t>
            </a:r>
            <a:r>
              <a:rPr lang="en-US" b="1" dirty="0"/>
              <a:t>Delete Folder </a:t>
            </a:r>
            <a:r>
              <a:rPr lang="en-US" dirty="0"/>
              <a:t>message box appears, prompting you to confirm  deletion of data permanently.</a:t>
            </a:r>
          </a:p>
          <a:p>
            <a:pPr marL="822960" lvl="1" indent="-457200">
              <a:buFont typeface="+mj-lt"/>
              <a:buAutoNum type="arabicPeriod" startAt="6"/>
            </a:pPr>
            <a:r>
              <a:rPr lang="en-US" i="1" dirty="0"/>
              <a:t>Click</a:t>
            </a:r>
            <a:r>
              <a:rPr lang="en-US" dirty="0"/>
              <a:t> the </a:t>
            </a:r>
            <a:r>
              <a:rPr lang="en-US" b="1" dirty="0"/>
              <a:t>Yes</a:t>
            </a:r>
            <a:r>
              <a:rPr lang="en-US" dirty="0"/>
              <a:t> button in the </a:t>
            </a:r>
            <a:r>
              <a:rPr lang="en-US" b="1" dirty="0"/>
              <a:t>Delete Folder </a:t>
            </a:r>
            <a:r>
              <a:rPr lang="en-US" dirty="0"/>
              <a:t>message box to delete the selected folder permanently. The folder gets deleted.</a:t>
            </a:r>
          </a:p>
          <a:p>
            <a:endParaRPr lang="en-US" sz="1200" dirty="0"/>
          </a:p>
          <a:p>
            <a:r>
              <a:rPr lang="en-US" dirty="0"/>
              <a:t>The Recycle Bin allows you to retrieve a deleted file. To restore a file from the Recycle Bin, you need to perform the following steps:</a:t>
            </a:r>
          </a:p>
          <a:p>
            <a:pPr marL="822960" lvl="1" indent="-457200">
              <a:buFont typeface="+mj-lt"/>
              <a:buAutoNum type="arabicPeriod"/>
            </a:pPr>
            <a:r>
              <a:rPr lang="en-US" i="1" dirty="0"/>
              <a:t>Double-click</a:t>
            </a:r>
            <a:r>
              <a:rPr lang="en-US" dirty="0"/>
              <a:t> the </a:t>
            </a:r>
            <a:r>
              <a:rPr lang="en-US" b="1" dirty="0"/>
              <a:t>Recycle Bin</a:t>
            </a:r>
            <a:r>
              <a:rPr lang="en-US" dirty="0"/>
              <a:t> icon on the desktop. The </a:t>
            </a:r>
            <a:r>
              <a:rPr lang="en-US" b="1" dirty="0"/>
              <a:t>Recycle Bin</a:t>
            </a:r>
            <a:r>
              <a:rPr lang="en-US" dirty="0"/>
              <a:t> window appears.</a:t>
            </a:r>
          </a:p>
          <a:p>
            <a:pPr marL="822960" lvl="1" indent="-457200">
              <a:buFont typeface="+mj-lt"/>
              <a:buAutoNum type="arabicPeriod"/>
            </a:pPr>
            <a:r>
              <a:rPr lang="en-US" i="1" dirty="0"/>
              <a:t>Right-click</a:t>
            </a:r>
            <a:r>
              <a:rPr lang="en-US" dirty="0"/>
              <a:t> the file or folder in the </a:t>
            </a:r>
            <a:r>
              <a:rPr lang="en-US" b="1" dirty="0"/>
              <a:t>Recycle Bin</a:t>
            </a:r>
            <a:r>
              <a:rPr lang="en-US" dirty="0"/>
              <a:t> window that you want to restore. A context menu appears.</a:t>
            </a:r>
          </a:p>
          <a:p>
            <a:pPr marL="822960" lvl="1" indent="-457200">
              <a:buFont typeface="+mj-lt"/>
              <a:buAutoNum type="arabicPeriod"/>
            </a:pPr>
            <a:r>
              <a:rPr lang="en-US" i="1" dirty="0"/>
              <a:t>Select</a:t>
            </a:r>
            <a:r>
              <a:rPr lang="en-US" dirty="0"/>
              <a:t> the </a:t>
            </a:r>
            <a:r>
              <a:rPr lang="en-US" b="1" dirty="0"/>
              <a:t>Restore</a:t>
            </a:r>
            <a:r>
              <a:rPr lang="en-US" dirty="0"/>
              <a:t> option from the context menu.</a:t>
            </a:r>
          </a:p>
          <a:p>
            <a:endParaRPr lang="en-US" dirty="0"/>
          </a:p>
        </p:txBody>
      </p:sp>
    </p:spTree>
    <p:extLst>
      <p:ext uri="{BB962C8B-B14F-4D97-AF65-F5344CB8AC3E}">
        <p14:creationId xmlns:p14="http://schemas.microsoft.com/office/powerpoint/2010/main" val="19504028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normAutofit/>
          </a:bodyPr>
          <a:lstStyle/>
          <a:p>
            <a:pPr marL="0" indent="0">
              <a:buNone/>
            </a:pPr>
            <a:r>
              <a:rPr lang="en-US" sz="2200" b="1" dirty="0"/>
              <a:t>This Unit Covers:</a:t>
            </a:r>
          </a:p>
          <a:p>
            <a:r>
              <a:rPr lang="en-US" dirty="0"/>
              <a:t>Basic Components of a Computer System</a:t>
            </a:r>
          </a:p>
          <a:p>
            <a:r>
              <a:rPr lang="en-US" dirty="0"/>
              <a:t>Operating System</a:t>
            </a:r>
          </a:p>
          <a:p>
            <a:r>
              <a:rPr lang="en-US" dirty="0"/>
              <a:t>Windows Operating System</a:t>
            </a:r>
          </a:p>
          <a:p>
            <a:r>
              <a:rPr lang="en-US" dirty="0"/>
              <a:t>Common Desktop Operations</a:t>
            </a:r>
          </a:p>
          <a:p>
            <a:r>
              <a:rPr lang="en-US" dirty="0"/>
              <a:t>Understanding the Concept of Files and Directories</a:t>
            </a:r>
          </a:p>
          <a:p>
            <a:r>
              <a:rPr lang="en-US" dirty="0"/>
              <a:t>Working with Files and Folders</a:t>
            </a:r>
          </a:p>
          <a:p>
            <a:r>
              <a:rPr lang="en-US" dirty="0"/>
              <a:t>Creating File or Folder in Ubuntu Operating System</a:t>
            </a:r>
          </a:p>
          <a:p>
            <a:r>
              <a:rPr lang="en-US" dirty="0"/>
              <a:t>Maintenance of Computer</a:t>
            </a:r>
          </a:p>
          <a:p>
            <a:r>
              <a:rPr lang="en-US" dirty="0"/>
              <a:t>Data Security</a:t>
            </a:r>
          </a:p>
          <a:p>
            <a:r>
              <a:rPr lang="en-US" dirty="0"/>
              <a:t>Protection from Viruses Using Antivirus</a:t>
            </a:r>
          </a:p>
        </p:txBody>
      </p:sp>
    </p:spTree>
    <p:extLst>
      <p:ext uri="{BB962C8B-B14F-4D97-AF65-F5344CB8AC3E}">
        <p14:creationId xmlns:p14="http://schemas.microsoft.com/office/powerpoint/2010/main" val="28056836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11D9E-4B2D-4687-B265-3F7097A98DF9}"/>
              </a:ext>
            </a:extLst>
          </p:cNvPr>
          <p:cNvSpPr>
            <a:spLocks noGrp="1"/>
          </p:cNvSpPr>
          <p:nvPr>
            <p:ph type="ctrTitle"/>
          </p:nvPr>
        </p:nvSpPr>
        <p:spPr/>
        <p:txBody>
          <a:bodyPr>
            <a:noAutofit/>
          </a:bodyPr>
          <a:lstStyle/>
          <a:p>
            <a:r>
              <a:rPr lang="en-US" dirty="0"/>
              <a:t>Session 7: Creating File or Folder in Ubuntu Operating System</a:t>
            </a:r>
          </a:p>
        </p:txBody>
      </p:sp>
      <p:sp>
        <p:nvSpPr>
          <p:cNvPr id="3" name="Content Placeholder 2">
            <a:extLst>
              <a:ext uri="{FF2B5EF4-FFF2-40B4-BE49-F238E27FC236}">
                <a16:creationId xmlns:a16="http://schemas.microsoft.com/office/drawing/2014/main" id="{CE0912FB-00C1-42B0-8240-00B89528C5E1}"/>
              </a:ext>
            </a:extLst>
          </p:cNvPr>
          <p:cNvSpPr>
            <a:spLocks noGrp="1"/>
          </p:cNvSpPr>
          <p:nvPr>
            <p:ph sz="quarter" idx="10"/>
          </p:nvPr>
        </p:nvSpPr>
        <p:spPr/>
        <p:txBody>
          <a:bodyPr>
            <a:noAutofit/>
          </a:bodyPr>
          <a:lstStyle/>
          <a:p>
            <a:pPr>
              <a:lnSpc>
                <a:spcPct val="110000"/>
              </a:lnSpc>
            </a:pPr>
            <a:r>
              <a:rPr lang="en-US" dirty="0"/>
              <a:t>Ubuntu allows you to organize your files, folders, documents and programs according to your preferences. </a:t>
            </a:r>
          </a:p>
          <a:p>
            <a:pPr>
              <a:lnSpc>
                <a:spcPct val="110000"/>
              </a:lnSpc>
            </a:pPr>
            <a:r>
              <a:rPr lang="en-US" dirty="0"/>
              <a:t>Now, perform the following steps to create and save a file in Text Editor:</a:t>
            </a:r>
          </a:p>
          <a:p>
            <a:pPr marL="822960" lvl="1" indent="-457200">
              <a:lnSpc>
                <a:spcPct val="110000"/>
              </a:lnSpc>
              <a:buFont typeface="+mj-lt"/>
              <a:buAutoNum type="arabicPeriod"/>
            </a:pPr>
            <a:r>
              <a:rPr lang="en-US" i="1" dirty="0"/>
              <a:t>Click</a:t>
            </a:r>
            <a:r>
              <a:rPr lang="en-US" dirty="0"/>
              <a:t> the </a:t>
            </a:r>
            <a:r>
              <a:rPr lang="en-US" b="1" dirty="0"/>
              <a:t>Show Applications </a:t>
            </a:r>
            <a:r>
              <a:rPr lang="en-US" dirty="0"/>
              <a:t>button. A grid of applications installed on the system displays on the desktop in the form of icons.</a:t>
            </a:r>
          </a:p>
          <a:p>
            <a:pPr marL="822960" lvl="1" indent="-457200">
              <a:lnSpc>
                <a:spcPct val="110000"/>
              </a:lnSpc>
              <a:buFont typeface="+mj-lt"/>
              <a:buAutoNum type="arabicPeriod" startAt="2"/>
            </a:pPr>
            <a:r>
              <a:rPr lang="en-US" i="1" dirty="0"/>
              <a:t>Click</a:t>
            </a:r>
            <a:r>
              <a:rPr lang="en-US" dirty="0"/>
              <a:t> the </a:t>
            </a:r>
            <a:r>
              <a:rPr lang="en-US" b="1" dirty="0"/>
              <a:t>Text Editor </a:t>
            </a:r>
            <a:r>
              <a:rPr lang="en-US" dirty="0"/>
              <a:t>icon from the grid of applications. The </a:t>
            </a:r>
            <a:r>
              <a:rPr lang="en-US" b="1" dirty="0"/>
              <a:t>Text Editor </a:t>
            </a:r>
            <a:r>
              <a:rPr lang="en-US" dirty="0"/>
              <a:t>window appears.</a:t>
            </a:r>
          </a:p>
          <a:p>
            <a:pPr marL="822960" lvl="1" indent="-457200">
              <a:lnSpc>
                <a:spcPct val="110000"/>
              </a:lnSpc>
              <a:buFont typeface="+mj-lt"/>
              <a:buAutoNum type="arabicPeriod" startAt="2"/>
            </a:pPr>
            <a:r>
              <a:rPr lang="en-US" i="1" dirty="0"/>
              <a:t>Type</a:t>
            </a:r>
            <a:r>
              <a:rPr lang="en-US" dirty="0"/>
              <a:t> some text in the file.</a:t>
            </a:r>
          </a:p>
          <a:p>
            <a:pPr marL="822960" lvl="1" indent="-457200">
              <a:lnSpc>
                <a:spcPct val="110000"/>
              </a:lnSpc>
              <a:buFont typeface="+mj-lt"/>
              <a:buAutoNum type="arabicPeriod" startAt="2"/>
            </a:pPr>
            <a:r>
              <a:rPr lang="en-US" i="1" dirty="0"/>
              <a:t>Click</a:t>
            </a:r>
            <a:r>
              <a:rPr lang="en-US" dirty="0"/>
              <a:t> the </a:t>
            </a:r>
            <a:r>
              <a:rPr lang="en-US" b="1" dirty="0"/>
              <a:t>Save</a:t>
            </a:r>
            <a:r>
              <a:rPr lang="en-US" dirty="0"/>
              <a:t> button. A dialog box appears to save the file.</a:t>
            </a:r>
          </a:p>
          <a:p>
            <a:pPr marL="822960" lvl="1" indent="-457200">
              <a:lnSpc>
                <a:spcPct val="110000"/>
              </a:lnSpc>
              <a:buFont typeface="+mj-lt"/>
              <a:buAutoNum type="arabicPeriod" startAt="2"/>
            </a:pPr>
            <a:r>
              <a:rPr lang="en-US" i="1" dirty="0"/>
              <a:t>Specify</a:t>
            </a:r>
            <a:r>
              <a:rPr lang="en-US" dirty="0"/>
              <a:t> the location where you want to save the file.</a:t>
            </a:r>
          </a:p>
          <a:p>
            <a:pPr marL="822960" lvl="1" indent="-457200">
              <a:lnSpc>
                <a:spcPct val="110000"/>
              </a:lnSpc>
              <a:buFont typeface="+mj-lt"/>
              <a:buAutoNum type="arabicPeriod" startAt="2"/>
            </a:pPr>
            <a:r>
              <a:rPr lang="en-US" i="1" dirty="0"/>
              <a:t>Enter</a:t>
            </a:r>
            <a:r>
              <a:rPr lang="en-US" dirty="0"/>
              <a:t> the file name in the </a:t>
            </a:r>
            <a:r>
              <a:rPr lang="en-US" b="1" dirty="0"/>
              <a:t>Name</a:t>
            </a:r>
            <a:r>
              <a:rPr lang="en-US" dirty="0"/>
              <a:t> text box.</a:t>
            </a:r>
          </a:p>
          <a:p>
            <a:pPr marL="822960" lvl="1" indent="-457200">
              <a:lnSpc>
                <a:spcPct val="110000"/>
              </a:lnSpc>
              <a:buFont typeface="+mj-lt"/>
              <a:buAutoNum type="arabicPeriod" startAt="2"/>
            </a:pPr>
            <a:r>
              <a:rPr lang="en-US" i="1" dirty="0"/>
              <a:t>Click</a:t>
            </a:r>
            <a:r>
              <a:rPr lang="en-US" dirty="0"/>
              <a:t> the </a:t>
            </a:r>
            <a:r>
              <a:rPr lang="en-US" b="1" dirty="0"/>
              <a:t>Save</a:t>
            </a:r>
            <a:r>
              <a:rPr lang="en-US" dirty="0"/>
              <a:t> button.</a:t>
            </a:r>
          </a:p>
          <a:p>
            <a:pPr marL="796925" lvl="1" indent="0">
              <a:lnSpc>
                <a:spcPct val="110000"/>
              </a:lnSpc>
              <a:buNone/>
            </a:pPr>
            <a:r>
              <a:rPr lang="en-US" dirty="0"/>
              <a:t>The file gets saved with the entered name and at the selected location in your computer.</a:t>
            </a:r>
          </a:p>
        </p:txBody>
      </p:sp>
    </p:spTree>
    <p:extLst>
      <p:ext uri="{BB962C8B-B14F-4D97-AF65-F5344CB8AC3E}">
        <p14:creationId xmlns:p14="http://schemas.microsoft.com/office/powerpoint/2010/main" val="36947871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C8B1-D0D3-4504-80C4-FD117F9F0593}"/>
              </a:ext>
            </a:extLst>
          </p:cNvPr>
          <p:cNvSpPr>
            <a:spLocks noGrp="1"/>
          </p:cNvSpPr>
          <p:nvPr>
            <p:ph type="ctrTitle"/>
          </p:nvPr>
        </p:nvSpPr>
        <p:spPr/>
        <p:txBody>
          <a:bodyPr>
            <a:normAutofit/>
          </a:bodyPr>
          <a:lstStyle/>
          <a:p>
            <a:r>
              <a:rPr lang="en-US" dirty="0"/>
              <a:t>Session 8: Maintenance of Computer</a:t>
            </a:r>
          </a:p>
        </p:txBody>
      </p:sp>
      <p:sp>
        <p:nvSpPr>
          <p:cNvPr id="3" name="Content Placeholder 2">
            <a:extLst>
              <a:ext uri="{FF2B5EF4-FFF2-40B4-BE49-F238E27FC236}">
                <a16:creationId xmlns:a16="http://schemas.microsoft.com/office/drawing/2014/main" id="{F6FAB7AE-8738-46D1-A629-47F4F1821181}"/>
              </a:ext>
            </a:extLst>
          </p:cNvPr>
          <p:cNvSpPr>
            <a:spLocks noGrp="1"/>
          </p:cNvSpPr>
          <p:nvPr>
            <p:ph sz="quarter" idx="10"/>
          </p:nvPr>
        </p:nvSpPr>
        <p:spPr/>
        <p:txBody>
          <a:bodyPr/>
          <a:lstStyle/>
          <a:p>
            <a:r>
              <a:rPr lang="en-US" dirty="0"/>
              <a:t>Maintenance of computer is the practice of keeping a computer dust and debris-free.</a:t>
            </a:r>
          </a:p>
          <a:p>
            <a:r>
              <a:rPr lang="en-US" dirty="0"/>
              <a:t>It is necessary to keep the components of a computer clean as it helps in their smooth functioning.</a:t>
            </a:r>
          </a:p>
          <a:p>
            <a:r>
              <a:rPr lang="en-US" dirty="0"/>
              <a:t>Some computer components that require regular cleaning are CPU, keyboard, monitor and mouse. </a:t>
            </a:r>
          </a:p>
          <a:p>
            <a:r>
              <a:rPr lang="en-US" dirty="0"/>
              <a:t>A computer needs regular maintenance to keep things running.</a:t>
            </a:r>
          </a:p>
          <a:p>
            <a:endParaRPr lang="en-US" dirty="0"/>
          </a:p>
          <a:p>
            <a:endParaRPr lang="en-US" dirty="0"/>
          </a:p>
          <a:p>
            <a:endParaRPr lang="en-US" dirty="0"/>
          </a:p>
        </p:txBody>
      </p:sp>
    </p:spTree>
    <p:extLst>
      <p:ext uri="{BB962C8B-B14F-4D97-AF65-F5344CB8AC3E}">
        <p14:creationId xmlns:p14="http://schemas.microsoft.com/office/powerpoint/2010/main" val="192051696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4CC9B-62A9-4E86-ACF3-E1F034688CC1}"/>
              </a:ext>
            </a:extLst>
          </p:cNvPr>
          <p:cNvSpPr>
            <a:spLocks noGrp="1"/>
          </p:cNvSpPr>
          <p:nvPr>
            <p:ph type="ctrTitle"/>
          </p:nvPr>
        </p:nvSpPr>
        <p:spPr/>
        <p:txBody>
          <a:bodyPr/>
          <a:lstStyle/>
          <a:p>
            <a:r>
              <a:rPr lang="en-US" dirty="0"/>
              <a:t>Session 9: Data Security</a:t>
            </a:r>
          </a:p>
        </p:txBody>
      </p:sp>
      <p:sp>
        <p:nvSpPr>
          <p:cNvPr id="3" name="Content Placeholder 2">
            <a:extLst>
              <a:ext uri="{FF2B5EF4-FFF2-40B4-BE49-F238E27FC236}">
                <a16:creationId xmlns:a16="http://schemas.microsoft.com/office/drawing/2014/main" id="{D971BDC8-DAD3-4A0A-8959-141BC55B95FF}"/>
              </a:ext>
            </a:extLst>
          </p:cNvPr>
          <p:cNvSpPr>
            <a:spLocks noGrp="1"/>
          </p:cNvSpPr>
          <p:nvPr>
            <p:ph sz="quarter" idx="10"/>
          </p:nvPr>
        </p:nvSpPr>
        <p:spPr>
          <a:xfrm>
            <a:off x="228600" y="1600200"/>
            <a:ext cx="8686800" cy="5029200"/>
          </a:xfrm>
        </p:spPr>
        <p:txBody>
          <a:bodyPr>
            <a:normAutofit lnSpcReduction="10000"/>
          </a:bodyPr>
          <a:lstStyle/>
          <a:p>
            <a:pPr>
              <a:lnSpc>
                <a:spcPct val="119000"/>
              </a:lnSpc>
            </a:pPr>
            <a:r>
              <a:rPr lang="en-US" dirty="0"/>
              <a:t>Data security is the process of ensuring the safety of data from </a:t>
            </a:r>
            <a:r>
              <a:rPr lang="en-US" dirty="0" err="1"/>
              <a:t>unauthorised</a:t>
            </a:r>
            <a:r>
              <a:rPr lang="en-US" dirty="0"/>
              <a:t> users. </a:t>
            </a:r>
          </a:p>
          <a:p>
            <a:pPr>
              <a:lnSpc>
                <a:spcPct val="119000"/>
              </a:lnSpc>
            </a:pPr>
            <a:r>
              <a:rPr lang="en-US" dirty="0"/>
              <a:t>Data security is the process of ensuring the integrity, availability and confidentiality of computer data and resources against various types of threats, such as unauthorized access, viruses, bugs and vulnerability.</a:t>
            </a:r>
          </a:p>
          <a:p>
            <a:pPr>
              <a:lnSpc>
                <a:spcPct val="119000"/>
              </a:lnSpc>
            </a:pPr>
            <a:r>
              <a:rPr lang="en-US" dirty="0"/>
              <a:t>You can keep the data and applications safe and secure from </a:t>
            </a:r>
            <a:r>
              <a:rPr lang="en-US" dirty="0" err="1"/>
              <a:t>unauthorised</a:t>
            </a:r>
            <a:r>
              <a:rPr lang="en-US" dirty="0"/>
              <a:t> access and threats by using security mechanisms.</a:t>
            </a:r>
          </a:p>
          <a:p>
            <a:pPr>
              <a:lnSpc>
                <a:spcPct val="119000"/>
              </a:lnSpc>
            </a:pPr>
            <a:r>
              <a:rPr lang="en-US" dirty="0"/>
              <a:t>Some security mechanisms are as follows:</a:t>
            </a:r>
          </a:p>
          <a:p>
            <a:pPr lvl="1">
              <a:lnSpc>
                <a:spcPct val="119000"/>
              </a:lnSpc>
            </a:pPr>
            <a:r>
              <a:rPr lang="en-US" b="1" dirty="0"/>
              <a:t>Antivirus Software: </a:t>
            </a:r>
            <a:r>
              <a:rPr lang="en-US" dirty="0"/>
              <a:t>Antivirus software can be referred to as an application that can be used as a primary method for preventing malicious codes and viruses.</a:t>
            </a:r>
          </a:p>
          <a:p>
            <a:pPr lvl="1">
              <a:lnSpc>
                <a:spcPct val="119000"/>
              </a:lnSpc>
            </a:pPr>
            <a:r>
              <a:rPr lang="en-US" b="1" dirty="0"/>
              <a:t>Username and Password: </a:t>
            </a:r>
            <a:r>
              <a:rPr lang="en-US" dirty="0"/>
              <a:t>A username is a unique identity of a person to access the computer system, network and online accounts. A password is a secret string that is generally used for gaining access to some devices.</a:t>
            </a:r>
          </a:p>
          <a:p>
            <a:pPr>
              <a:lnSpc>
                <a:spcPct val="119000"/>
              </a:lnSpc>
            </a:pPr>
            <a:endParaRPr lang="en-US" dirty="0"/>
          </a:p>
        </p:txBody>
      </p:sp>
    </p:spTree>
    <p:extLst>
      <p:ext uri="{BB962C8B-B14F-4D97-AF65-F5344CB8AC3E}">
        <p14:creationId xmlns:p14="http://schemas.microsoft.com/office/powerpoint/2010/main" val="13402366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4CC9B-62A9-4E86-ACF3-E1F034688CC1}"/>
              </a:ext>
            </a:extLst>
          </p:cNvPr>
          <p:cNvSpPr>
            <a:spLocks noGrp="1"/>
          </p:cNvSpPr>
          <p:nvPr>
            <p:ph type="ctrTitle"/>
          </p:nvPr>
        </p:nvSpPr>
        <p:spPr/>
        <p:txBody>
          <a:bodyPr/>
          <a:lstStyle/>
          <a:p>
            <a:r>
              <a:rPr lang="en-US" dirty="0"/>
              <a:t>Session 9: Data Security</a:t>
            </a:r>
          </a:p>
        </p:txBody>
      </p:sp>
      <p:sp>
        <p:nvSpPr>
          <p:cNvPr id="3" name="Content Placeholder 2">
            <a:extLst>
              <a:ext uri="{FF2B5EF4-FFF2-40B4-BE49-F238E27FC236}">
                <a16:creationId xmlns:a16="http://schemas.microsoft.com/office/drawing/2014/main" id="{D971BDC8-DAD3-4A0A-8959-141BC55B95FF}"/>
              </a:ext>
            </a:extLst>
          </p:cNvPr>
          <p:cNvSpPr>
            <a:spLocks noGrp="1"/>
          </p:cNvSpPr>
          <p:nvPr>
            <p:ph sz="quarter" idx="10"/>
          </p:nvPr>
        </p:nvSpPr>
        <p:spPr/>
        <p:txBody>
          <a:bodyPr>
            <a:normAutofit fontScale="85000" lnSpcReduction="20000"/>
          </a:bodyPr>
          <a:lstStyle/>
          <a:p>
            <a:pPr lvl="1"/>
            <a:r>
              <a:rPr lang="en-US" sz="2200" b="1" dirty="0"/>
              <a:t>Cryptography and Encryption: </a:t>
            </a:r>
            <a:r>
              <a:rPr lang="en-US" sz="2200" dirty="0"/>
              <a:t>Cryptography makes sure that data gets transferred securely over an unsecured network such as the Internet. To ensure secure transmission, data is sent in such a way that it looks completely different from the original data. In cryptographic terms, data that is to be secured is called plaintext or cleartext and the data after encryption is called ciphertext. The process of converting a plaintext into ciphertext is called encryption.</a:t>
            </a:r>
          </a:p>
          <a:p>
            <a:pPr lvl="1"/>
            <a:r>
              <a:rPr lang="en-US" sz="2200" b="1" dirty="0"/>
              <a:t>Digital Signatures: </a:t>
            </a:r>
            <a:r>
              <a:rPr lang="en-US" sz="2200" dirty="0"/>
              <a:t>A digital signature or digital signature scheme is a mathematical approach used for authenticating a digital message or a document.</a:t>
            </a:r>
          </a:p>
          <a:p>
            <a:pPr lvl="1"/>
            <a:r>
              <a:rPr lang="en-US" sz="2200" b="1" dirty="0"/>
              <a:t>Firewall: </a:t>
            </a:r>
            <a:r>
              <a:rPr lang="en-US" sz="2200" dirty="0"/>
              <a:t>Firewall is the hardware or software of a computer system that is designed to inspect the incoming and outgoing network traffic and alter the traffic flow by dropping or passing certain packets. Certain rules and criteria are set in the firewall on the basis of which the firewall allows or denies the network transmission.</a:t>
            </a:r>
          </a:p>
          <a:p>
            <a:endParaRPr lang="en-US" dirty="0"/>
          </a:p>
        </p:txBody>
      </p:sp>
    </p:spTree>
    <p:extLst>
      <p:ext uri="{BB962C8B-B14F-4D97-AF65-F5344CB8AC3E}">
        <p14:creationId xmlns:p14="http://schemas.microsoft.com/office/powerpoint/2010/main" val="356618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6C2EC-43FF-4C08-B1A2-8176E085E3DA}"/>
              </a:ext>
            </a:extLst>
          </p:cNvPr>
          <p:cNvSpPr>
            <a:spLocks noGrp="1"/>
          </p:cNvSpPr>
          <p:nvPr>
            <p:ph type="ctrTitle"/>
          </p:nvPr>
        </p:nvSpPr>
        <p:spPr>
          <a:xfrm>
            <a:off x="1143000" y="665992"/>
            <a:ext cx="7772400" cy="685800"/>
          </a:xfrm>
        </p:spPr>
        <p:txBody>
          <a:bodyPr>
            <a:noAutofit/>
          </a:bodyPr>
          <a:lstStyle/>
          <a:p>
            <a:r>
              <a:rPr lang="en-US" dirty="0"/>
              <a:t>Session 10: Protection from Viruses Using Antivirus</a:t>
            </a:r>
          </a:p>
        </p:txBody>
      </p:sp>
      <p:sp>
        <p:nvSpPr>
          <p:cNvPr id="3" name="Content Placeholder 2">
            <a:extLst>
              <a:ext uri="{FF2B5EF4-FFF2-40B4-BE49-F238E27FC236}">
                <a16:creationId xmlns:a16="http://schemas.microsoft.com/office/drawing/2014/main" id="{1F89F686-E48D-409B-BE60-4F1A17A1FA82}"/>
              </a:ext>
            </a:extLst>
          </p:cNvPr>
          <p:cNvSpPr>
            <a:spLocks noGrp="1"/>
          </p:cNvSpPr>
          <p:nvPr>
            <p:ph sz="quarter" idx="10"/>
          </p:nvPr>
        </p:nvSpPr>
        <p:spPr/>
        <p:txBody>
          <a:bodyPr/>
          <a:lstStyle/>
          <a:p>
            <a:r>
              <a:rPr lang="en-US" dirty="0"/>
              <a:t>Protecting a computer from viruses is one of the important aspects of computer security.</a:t>
            </a:r>
          </a:p>
          <a:p>
            <a:r>
              <a:rPr lang="en-US" dirty="0"/>
              <a:t>Providing security to a computer is important as it will protect information from unwanted sources such as virus and worms. </a:t>
            </a:r>
          </a:p>
          <a:p>
            <a:r>
              <a:rPr lang="en-US" dirty="0"/>
              <a:t>A virus is a harmful program, which on entering a computer starts creating copies of itself. It then attacks by corrupting the executable files and folders saved on the computer.</a:t>
            </a:r>
          </a:p>
          <a:p>
            <a:r>
              <a:rPr lang="en-US" dirty="0"/>
              <a:t>There are three types of virus such as file infectors, boot sector viruses and macro viruses. </a:t>
            </a:r>
          </a:p>
          <a:p>
            <a:endParaRPr lang="en-US" dirty="0"/>
          </a:p>
          <a:p>
            <a:endParaRPr lang="en-US" dirty="0"/>
          </a:p>
          <a:p>
            <a:endParaRPr lang="en-US" dirty="0"/>
          </a:p>
        </p:txBody>
      </p:sp>
    </p:spTree>
    <p:extLst>
      <p:ext uri="{BB962C8B-B14F-4D97-AF65-F5344CB8AC3E}">
        <p14:creationId xmlns:p14="http://schemas.microsoft.com/office/powerpoint/2010/main" val="6486463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6C2EC-43FF-4C08-B1A2-8176E085E3DA}"/>
              </a:ext>
            </a:extLst>
          </p:cNvPr>
          <p:cNvSpPr>
            <a:spLocks noGrp="1"/>
          </p:cNvSpPr>
          <p:nvPr>
            <p:ph type="ctrTitle"/>
          </p:nvPr>
        </p:nvSpPr>
        <p:spPr>
          <a:xfrm>
            <a:off x="1143000" y="665992"/>
            <a:ext cx="7772400" cy="685800"/>
          </a:xfrm>
        </p:spPr>
        <p:txBody>
          <a:bodyPr>
            <a:noAutofit/>
          </a:bodyPr>
          <a:lstStyle/>
          <a:p>
            <a:r>
              <a:rPr lang="en-US" sz="2400" dirty="0">
                <a:solidFill>
                  <a:schemeClr val="tx1"/>
                </a:solidFill>
              </a:rPr>
              <a:t>Antivirus Software</a:t>
            </a:r>
          </a:p>
        </p:txBody>
      </p:sp>
      <p:sp>
        <p:nvSpPr>
          <p:cNvPr id="3" name="Content Placeholder 2">
            <a:extLst>
              <a:ext uri="{FF2B5EF4-FFF2-40B4-BE49-F238E27FC236}">
                <a16:creationId xmlns:a16="http://schemas.microsoft.com/office/drawing/2014/main" id="{1F89F686-E48D-409B-BE60-4F1A17A1FA82}"/>
              </a:ext>
            </a:extLst>
          </p:cNvPr>
          <p:cNvSpPr>
            <a:spLocks noGrp="1"/>
          </p:cNvSpPr>
          <p:nvPr>
            <p:ph sz="quarter" idx="10"/>
          </p:nvPr>
        </p:nvSpPr>
        <p:spPr/>
        <p:txBody>
          <a:bodyPr/>
          <a:lstStyle/>
          <a:p>
            <a:r>
              <a:rPr lang="en-US" dirty="0"/>
              <a:t>Antivirus software is used to identify, prevent, and take action against malicious programs, such as viruses and worms, by deactivating or deleting them.</a:t>
            </a:r>
          </a:p>
          <a:p>
            <a:r>
              <a:rPr lang="en-US" dirty="0"/>
              <a:t>It is recommended to purchase a genuine copy of antivirus software as it includes future support for computer, including the opportunity to update the software against new virus threats and various additional features.</a:t>
            </a:r>
          </a:p>
          <a:p>
            <a:r>
              <a:rPr lang="en-US" dirty="0"/>
              <a:t>Some popular antivirus software are Norton Antivirus, McAfee, Smart cop, etc.</a:t>
            </a:r>
          </a:p>
          <a:p>
            <a:endParaRPr lang="en-US" dirty="0"/>
          </a:p>
          <a:p>
            <a:endParaRPr lang="en-US" dirty="0"/>
          </a:p>
        </p:txBody>
      </p:sp>
    </p:spTree>
    <p:extLst>
      <p:ext uri="{BB962C8B-B14F-4D97-AF65-F5344CB8AC3E}">
        <p14:creationId xmlns:p14="http://schemas.microsoft.com/office/powerpoint/2010/main" val="6870010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7C757-EE71-4E46-BEFE-267D7CFAF4A2}"/>
              </a:ext>
            </a:extLst>
          </p:cNvPr>
          <p:cNvSpPr>
            <a:spLocks noGrp="1"/>
          </p:cNvSpPr>
          <p:nvPr>
            <p:ph type="ctrTitle"/>
          </p:nvPr>
        </p:nvSpPr>
        <p:spPr>
          <a:xfrm>
            <a:off x="762000" y="665992"/>
            <a:ext cx="8153400" cy="685800"/>
          </a:xfrm>
        </p:spPr>
        <p:txBody>
          <a:bodyPr>
            <a:normAutofit/>
          </a:bodyPr>
          <a:lstStyle/>
          <a:p>
            <a:r>
              <a:rPr lang="en-US" sz="2200" dirty="0">
                <a:solidFill>
                  <a:srgbClr val="FF0000"/>
                </a:solidFill>
              </a:rPr>
              <a:t>Scanning a Virus</a:t>
            </a:r>
          </a:p>
        </p:txBody>
      </p:sp>
      <p:sp>
        <p:nvSpPr>
          <p:cNvPr id="3" name="Content Placeholder 2">
            <a:extLst>
              <a:ext uri="{FF2B5EF4-FFF2-40B4-BE49-F238E27FC236}">
                <a16:creationId xmlns:a16="http://schemas.microsoft.com/office/drawing/2014/main" id="{F2C9F359-A8DF-49D9-905C-AB257E8DE45F}"/>
              </a:ext>
            </a:extLst>
          </p:cNvPr>
          <p:cNvSpPr>
            <a:spLocks noGrp="1"/>
          </p:cNvSpPr>
          <p:nvPr>
            <p:ph sz="quarter" idx="10"/>
          </p:nvPr>
        </p:nvSpPr>
        <p:spPr/>
        <p:txBody>
          <a:bodyPr>
            <a:normAutofit/>
          </a:bodyPr>
          <a:lstStyle/>
          <a:p>
            <a:r>
              <a:rPr lang="en-US" dirty="0"/>
              <a:t>Now, let’s scan an entire hard disk drive or partition. In our case, we will scan the entire hard disk drive with the help of the </a:t>
            </a:r>
            <a:r>
              <a:rPr lang="en-US" dirty="0" err="1"/>
              <a:t>Seqrite</a:t>
            </a:r>
            <a:r>
              <a:rPr lang="en-US" dirty="0"/>
              <a:t> Endpoint Security antivirus application powered by Quick Heal Technology Ltd. </a:t>
            </a:r>
          </a:p>
          <a:p>
            <a:r>
              <a:rPr lang="en-US" dirty="0"/>
              <a:t>Perform the following steps to scan the entire hard disk drive or a hard disk partition:</a:t>
            </a:r>
          </a:p>
          <a:p>
            <a:pPr marL="822960" lvl="1" indent="-457200">
              <a:buFont typeface="+mj-lt"/>
              <a:buAutoNum type="arabicPeriod"/>
            </a:pPr>
            <a:r>
              <a:rPr lang="en-US" i="1" dirty="0"/>
              <a:t>Open</a:t>
            </a:r>
            <a:r>
              <a:rPr lang="en-US" dirty="0"/>
              <a:t> the </a:t>
            </a:r>
            <a:r>
              <a:rPr lang="en-US" b="1" dirty="0" err="1"/>
              <a:t>Seqrite</a:t>
            </a:r>
            <a:r>
              <a:rPr lang="en-US" b="1" dirty="0"/>
              <a:t> Endpoint Security </a:t>
            </a:r>
            <a:r>
              <a:rPr lang="en-US" dirty="0"/>
              <a:t>antivirus software application. The </a:t>
            </a:r>
            <a:r>
              <a:rPr lang="en-US" b="1" dirty="0" err="1"/>
              <a:t>Seqrite</a:t>
            </a:r>
            <a:r>
              <a:rPr lang="en-US" b="1" dirty="0"/>
              <a:t> Endpoint Security </a:t>
            </a:r>
            <a:r>
              <a:rPr lang="en-US" dirty="0"/>
              <a:t>dialog box opens.</a:t>
            </a:r>
          </a:p>
          <a:p>
            <a:pPr marL="822960" lvl="1" indent="-457200">
              <a:buFont typeface="+mj-lt"/>
              <a:buAutoNum type="arabicPeriod"/>
            </a:pPr>
            <a:r>
              <a:rPr lang="en-US" i="1" dirty="0"/>
              <a:t>Select</a:t>
            </a:r>
            <a:r>
              <a:rPr lang="en-US" dirty="0"/>
              <a:t> the </a:t>
            </a:r>
            <a:r>
              <a:rPr lang="en-US" b="1" dirty="0"/>
              <a:t>Scan</a:t>
            </a:r>
            <a:r>
              <a:rPr lang="en-US" dirty="0"/>
              <a:t> option. A drop-down list appears.</a:t>
            </a:r>
          </a:p>
          <a:p>
            <a:pPr marL="822960" lvl="1" indent="-457200">
              <a:buFont typeface="+mj-lt"/>
              <a:buAutoNum type="arabicPeriod"/>
            </a:pPr>
            <a:r>
              <a:rPr lang="en-US" i="1" dirty="0"/>
              <a:t>Select</a:t>
            </a:r>
            <a:r>
              <a:rPr lang="en-US" dirty="0"/>
              <a:t> the desired option to scan your computer. </a:t>
            </a:r>
          </a:p>
          <a:p>
            <a:pPr marL="365760" lvl="1" indent="0">
              <a:buNone/>
            </a:pPr>
            <a:r>
              <a:rPr lang="en-US" dirty="0"/>
              <a:t>        The </a:t>
            </a:r>
            <a:r>
              <a:rPr lang="en-US" b="1" dirty="0" err="1"/>
              <a:t>Seqrite</a:t>
            </a:r>
            <a:r>
              <a:rPr lang="en-US" b="1" dirty="0"/>
              <a:t> Endpoint Security </a:t>
            </a:r>
            <a:r>
              <a:rPr lang="en-US" dirty="0"/>
              <a:t>dialog box displays the scanning process</a:t>
            </a:r>
          </a:p>
          <a:p>
            <a:pPr marL="822960" lvl="1" indent="-457200">
              <a:buFont typeface="+mj-lt"/>
              <a:buAutoNum type="arabicPeriod" startAt="4"/>
            </a:pPr>
            <a:r>
              <a:rPr lang="en-US" i="1" dirty="0"/>
              <a:t>Click</a:t>
            </a:r>
            <a:r>
              <a:rPr lang="en-US" dirty="0"/>
              <a:t> the </a:t>
            </a:r>
            <a:r>
              <a:rPr lang="en-US" b="1" dirty="0"/>
              <a:t>Close</a:t>
            </a:r>
            <a:r>
              <a:rPr lang="en-US" dirty="0"/>
              <a:t> button in the </a:t>
            </a:r>
            <a:r>
              <a:rPr lang="en-US" b="1" dirty="0" err="1"/>
              <a:t>Seqrite</a:t>
            </a:r>
            <a:r>
              <a:rPr lang="en-US" b="1" dirty="0"/>
              <a:t> Endpoint Security </a:t>
            </a:r>
            <a:r>
              <a:rPr lang="en-US" dirty="0"/>
              <a:t>dialog box when the scanning is completed.</a:t>
            </a:r>
          </a:p>
        </p:txBody>
      </p:sp>
    </p:spTree>
    <p:extLst>
      <p:ext uri="{BB962C8B-B14F-4D97-AF65-F5344CB8AC3E}">
        <p14:creationId xmlns:p14="http://schemas.microsoft.com/office/powerpoint/2010/main" val="28935884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DBE3C-9501-449B-9DF4-9FD5B4A5BAFA}"/>
              </a:ext>
            </a:extLst>
          </p:cNvPr>
          <p:cNvSpPr>
            <a:spLocks noGrp="1"/>
          </p:cNvSpPr>
          <p:nvPr>
            <p:ph type="ctrTitle"/>
          </p:nvPr>
        </p:nvSpPr>
        <p:spPr>
          <a:xfrm>
            <a:off x="304800" y="665992"/>
            <a:ext cx="8610600" cy="685800"/>
          </a:xfrm>
        </p:spPr>
        <p:txBody>
          <a:bodyPr>
            <a:normAutofit fontScale="90000"/>
          </a:bodyPr>
          <a:lstStyle/>
          <a:p>
            <a:r>
              <a:rPr lang="en-US" dirty="0"/>
              <a:t>Session 11: Starting and Shutting Down a Computer</a:t>
            </a:r>
          </a:p>
        </p:txBody>
      </p:sp>
      <p:sp>
        <p:nvSpPr>
          <p:cNvPr id="3" name="Content Placeholder 2">
            <a:extLst>
              <a:ext uri="{FF2B5EF4-FFF2-40B4-BE49-F238E27FC236}">
                <a16:creationId xmlns:a16="http://schemas.microsoft.com/office/drawing/2014/main" id="{77CBB964-212C-4BF8-87EC-EEE519C3EB23}"/>
              </a:ext>
            </a:extLst>
          </p:cNvPr>
          <p:cNvSpPr>
            <a:spLocks noGrp="1"/>
          </p:cNvSpPr>
          <p:nvPr>
            <p:ph sz="quarter" idx="10"/>
          </p:nvPr>
        </p:nvSpPr>
        <p:spPr/>
        <p:txBody>
          <a:bodyPr>
            <a:noAutofit/>
          </a:bodyPr>
          <a:lstStyle/>
          <a:p>
            <a:pPr>
              <a:lnSpc>
                <a:spcPct val="109000"/>
              </a:lnSpc>
            </a:pPr>
            <a:r>
              <a:rPr lang="en-US" dirty="0"/>
              <a:t>You can switch on your computer by performing the following steps:</a:t>
            </a:r>
          </a:p>
          <a:p>
            <a:pPr marL="822960" lvl="1" indent="-457200">
              <a:lnSpc>
                <a:spcPct val="109000"/>
              </a:lnSpc>
              <a:buFont typeface="+mj-lt"/>
              <a:buAutoNum type="arabicPeriod"/>
            </a:pPr>
            <a:r>
              <a:rPr lang="en-US" dirty="0"/>
              <a:t>Switch on the electricity button.</a:t>
            </a:r>
          </a:p>
          <a:p>
            <a:pPr marL="822960" lvl="1" indent="-457200">
              <a:lnSpc>
                <a:spcPct val="109000"/>
              </a:lnSpc>
              <a:buFont typeface="+mj-lt"/>
              <a:buAutoNum type="arabicPeriod"/>
            </a:pPr>
            <a:r>
              <a:rPr lang="en-US" dirty="0"/>
              <a:t>Switch on the UPS power button.</a:t>
            </a:r>
          </a:p>
          <a:p>
            <a:pPr marL="822960" lvl="1" indent="-457200">
              <a:lnSpc>
                <a:spcPct val="109000"/>
              </a:lnSpc>
              <a:buFont typeface="+mj-lt"/>
              <a:buAutoNum type="arabicPeriod"/>
            </a:pPr>
            <a:r>
              <a:rPr lang="en-US" dirty="0"/>
              <a:t>Switch on the CPU power button.</a:t>
            </a:r>
          </a:p>
          <a:p>
            <a:pPr marL="822960" lvl="1" indent="-457200">
              <a:lnSpc>
                <a:spcPct val="109000"/>
              </a:lnSpc>
              <a:buFont typeface="+mj-lt"/>
              <a:buAutoNum type="arabicPeriod"/>
            </a:pPr>
            <a:r>
              <a:rPr lang="en-US" dirty="0"/>
              <a:t>Switch on the monitor power button.</a:t>
            </a:r>
          </a:p>
          <a:p>
            <a:pPr marL="822960" lvl="1" indent="-457200">
              <a:lnSpc>
                <a:spcPct val="109000"/>
              </a:lnSpc>
              <a:buFont typeface="+mj-lt"/>
              <a:buAutoNum type="arabicPeriod"/>
            </a:pPr>
            <a:r>
              <a:rPr lang="en-US" dirty="0"/>
              <a:t>The computer boots and displays the windows login screen.</a:t>
            </a:r>
          </a:p>
          <a:p>
            <a:pPr marL="822960" lvl="1" indent="-457200">
              <a:lnSpc>
                <a:spcPct val="109000"/>
              </a:lnSpc>
              <a:buFont typeface="+mj-lt"/>
              <a:buAutoNum type="arabicPeriod"/>
            </a:pPr>
            <a:r>
              <a:rPr lang="en-US" dirty="0"/>
              <a:t>Login to the computer by entering the required credentials.</a:t>
            </a:r>
          </a:p>
          <a:p>
            <a:pPr marL="0" marR="0" lvl="1" indent="0">
              <a:lnSpc>
                <a:spcPct val="109000"/>
              </a:lnSpc>
              <a:spcAft>
                <a:spcPts val="0"/>
              </a:spcAft>
              <a:buNone/>
            </a:pPr>
            <a:endParaRPr lang="en-US" dirty="0"/>
          </a:p>
          <a:p>
            <a:pPr marL="365760" marR="0" lvl="1">
              <a:lnSpc>
                <a:spcPct val="109000"/>
              </a:lnSpc>
              <a:spcAft>
                <a:spcPts val="0"/>
              </a:spcAft>
              <a:buFont typeface="Wingdings" panose="05000000000000000000" pitchFamily="2" charset="2"/>
              <a:buChar char="Ø"/>
            </a:pPr>
            <a:r>
              <a:rPr lang="en-US" dirty="0"/>
              <a:t>Perform the following steps to shut down a computer in Windows 10:</a:t>
            </a:r>
          </a:p>
          <a:p>
            <a:pPr marL="822960" marR="0" lvl="1" indent="-457200">
              <a:lnSpc>
                <a:spcPct val="109000"/>
              </a:lnSpc>
              <a:spcAft>
                <a:spcPts val="0"/>
              </a:spcAft>
              <a:buFont typeface="+mj-lt"/>
              <a:buAutoNum type="arabicPeriod"/>
            </a:pPr>
            <a:r>
              <a:rPr lang="en-US" i="1" dirty="0"/>
              <a:t>Click</a:t>
            </a:r>
            <a:r>
              <a:rPr lang="en-US" dirty="0"/>
              <a:t> the </a:t>
            </a:r>
            <a:r>
              <a:rPr lang="en-US" b="1" dirty="0"/>
              <a:t>Start</a:t>
            </a:r>
            <a:r>
              <a:rPr lang="en-US" dirty="0"/>
              <a:t> button to open the </a:t>
            </a:r>
            <a:r>
              <a:rPr lang="en-US" b="1" dirty="0"/>
              <a:t>Start</a:t>
            </a:r>
            <a:r>
              <a:rPr lang="en-US" dirty="0"/>
              <a:t> menu.</a:t>
            </a:r>
          </a:p>
          <a:p>
            <a:pPr marL="822960" marR="0" lvl="1" indent="-457200">
              <a:lnSpc>
                <a:spcPct val="109000"/>
              </a:lnSpc>
              <a:spcAft>
                <a:spcPts val="0"/>
              </a:spcAft>
              <a:buFont typeface="+mj-lt"/>
              <a:buAutoNum type="arabicPeriod"/>
            </a:pPr>
            <a:r>
              <a:rPr lang="en-US" i="1" dirty="0"/>
              <a:t>Click</a:t>
            </a:r>
            <a:r>
              <a:rPr lang="en-US" dirty="0"/>
              <a:t> the </a:t>
            </a:r>
            <a:r>
              <a:rPr lang="en-US" b="1" dirty="0"/>
              <a:t>Power</a:t>
            </a:r>
            <a:r>
              <a:rPr lang="en-US" dirty="0"/>
              <a:t> button on the bottom-right corner of the </a:t>
            </a:r>
            <a:r>
              <a:rPr lang="en-US" b="1" dirty="0"/>
              <a:t>Start</a:t>
            </a:r>
            <a:r>
              <a:rPr lang="en-US" dirty="0"/>
              <a:t> menu. A drop-down list appears.</a:t>
            </a:r>
          </a:p>
          <a:p>
            <a:pPr marL="822960" marR="0" lvl="1" indent="-457200">
              <a:lnSpc>
                <a:spcPct val="109000"/>
              </a:lnSpc>
              <a:spcAft>
                <a:spcPts val="0"/>
              </a:spcAft>
              <a:buFont typeface="+mj-lt"/>
              <a:buAutoNum type="arabicPeriod"/>
            </a:pPr>
            <a:r>
              <a:rPr lang="en-US" i="1" dirty="0"/>
              <a:t>Select</a:t>
            </a:r>
            <a:r>
              <a:rPr lang="en-US" dirty="0"/>
              <a:t> the </a:t>
            </a:r>
            <a:r>
              <a:rPr lang="en-US" b="1" dirty="0"/>
              <a:t>Shut down</a:t>
            </a:r>
            <a:r>
              <a:rPr lang="en-US" dirty="0"/>
              <a:t> option on the </a:t>
            </a:r>
            <a:r>
              <a:rPr lang="en-US" b="1" dirty="0"/>
              <a:t>Start</a:t>
            </a:r>
            <a:r>
              <a:rPr lang="en-US" dirty="0"/>
              <a:t> menu for shutting down the computer.</a:t>
            </a:r>
          </a:p>
        </p:txBody>
      </p:sp>
    </p:spTree>
    <p:extLst>
      <p:ext uri="{BB962C8B-B14F-4D97-AF65-F5344CB8AC3E}">
        <p14:creationId xmlns:p14="http://schemas.microsoft.com/office/powerpoint/2010/main" val="241624304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8D0367"/>
                </a:solidFill>
                <a:latin typeface="+mj-lt"/>
                <a:ea typeface="+mj-ea"/>
                <a:cs typeface="+mj-cs"/>
              </a:rPr>
              <a:t>Thank You</a:t>
            </a:r>
          </a:p>
        </p:txBody>
      </p:sp>
    </p:spTree>
    <p:extLst>
      <p:ext uri="{BB962C8B-B14F-4D97-AF65-F5344CB8AC3E}">
        <p14:creationId xmlns:p14="http://schemas.microsoft.com/office/powerpoint/2010/main" val="26866084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r>
              <a:rPr lang="en-US" dirty="0"/>
              <a:t>An operating system is a system software that manages computer hardware by acting as an intermediary between the user and the hardware.</a:t>
            </a:r>
          </a:p>
          <a:p>
            <a:r>
              <a:rPr lang="en-US" dirty="0"/>
              <a:t>The operating system for mainframe computers is designed to optimize the utilization of computer hardware.</a:t>
            </a:r>
          </a:p>
          <a:p>
            <a:r>
              <a:rPr lang="en-US" dirty="0"/>
              <a:t>The operating system for personal computer supports complex games and provides a good interface to a single user.</a:t>
            </a:r>
          </a:p>
          <a:p>
            <a:r>
              <a:rPr lang="en-US" dirty="0"/>
              <a:t>The operating system for handheld computers are designed to give an environment where a user can easily interact with a computer.</a:t>
            </a:r>
          </a:p>
          <a:p>
            <a:r>
              <a:rPr lang="en-US" dirty="0"/>
              <a:t>Some operating systems are designed to be convenient and some for efficiency and some for a combination of both.</a:t>
            </a:r>
          </a:p>
        </p:txBody>
      </p:sp>
    </p:spTree>
    <p:extLst>
      <p:ext uri="{BB962C8B-B14F-4D97-AF65-F5344CB8AC3E}">
        <p14:creationId xmlns:p14="http://schemas.microsoft.com/office/powerpoint/2010/main" val="41342591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2A44E-2FE5-4B68-AFFE-1D472F818A54}"/>
              </a:ext>
            </a:extLst>
          </p:cNvPr>
          <p:cNvSpPr>
            <a:spLocks noGrp="1"/>
          </p:cNvSpPr>
          <p:nvPr>
            <p:ph type="ctrTitle"/>
          </p:nvPr>
        </p:nvSpPr>
        <p:spPr>
          <a:xfrm>
            <a:off x="1066800" y="665992"/>
            <a:ext cx="7848600" cy="685800"/>
          </a:xfrm>
        </p:spPr>
        <p:txBody>
          <a:bodyPr>
            <a:noAutofit/>
          </a:bodyPr>
          <a:lstStyle/>
          <a:p>
            <a:r>
              <a:rPr lang="en-US" dirty="0"/>
              <a:t>Session 1: Basic Components of a Computer System</a:t>
            </a:r>
          </a:p>
        </p:txBody>
      </p:sp>
      <p:sp>
        <p:nvSpPr>
          <p:cNvPr id="3" name="Content Placeholder 2">
            <a:extLst>
              <a:ext uri="{FF2B5EF4-FFF2-40B4-BE49-F238E27FC236}">
                <a16:creationId xmlns:a16="http://schemas.microsoft.com/office/drawing/2014/main" id="{E1D9F907-FBB3-40AA-A2F7-FD92732D0FDF}"/>
              </a:ext>
            </a:extLst>
          </p:cNvPr>
          <p:cNvSpPr>
            <a:spLocks noGrp="1"/>
          </p:cNvSpPr>
          <p:nvPr>
            <p:ph sz="quarter" idx="10"/>
          </p:nvPr>
        </p:nvSpPr>
        <p:spPr/>
        <p:txBody>
          <a:bodyPr/>
          <a:lstStyle/>
          <a:p>
            <a:r>
              <a:rPr lang="en-US" dirty="0"/>
              <a:t>A computer is an electronic device, which is used to perform a variety of operations on the basis of a set of instructions called a program. </a:t>
            </a:r>
          </a:p>
          <a:p>
            <a:r>
              <a:rPr lang="en-US" dirty="0"/>
              <a:t>The various components of a computer are as follows: the input unit, the processing unit, the output unit and the storage unit.</a:t>
            </a:r>
          </a:p>
          <a:p>
            <a:r>
              <a:rPr lang="en-US" dirty="0"/>
              <a:t>The physical components of a computer system, such as keyboard, mouse and monitor, are called hardware. </a:t>
            </a:r>
          </a:p>
          <a:p>
            <a:r>
              <a:rPr lang="en-US" dirty="0"/>
              <a:t>The programs or applications that provide instructions to a computer to carry out a particular task are known as software.</a:t>
            </a:r>
          </a:p>
          <a:p>
            <a:r>
              <a:rPr lang="en-US" dirty="0"/>
              <a:t>The devices that let you enter data or instructions in a computer are known as input devices. </a:t>
            </a:r>
          </a:p>
          <a:p>
            <a:r>
              <a:rPr lang="en-US" dirty="0"/>
              <a:t>Some examples of  input devices are keyboard, mouse, scanner, bar code reader, joystick, microphone, Web camera, etc.</a:t>
            </a:r>
          </a:p>
        </p:txBody>
      </p:sp>
    </p:spTree>
    <p:extLst>
      <p:ext uri="{BB962C8B-B14F-4D97-AF65-F5344CB8AC3E}">
        <p14:creationId xmlns:p14="http://schemas.microsoft.com/office/powerpoint/2010/main" val="3710146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2A44E-2FE5-4B68-AFFE-1D472F818A54}"/>
              </a:ext>
            </a:extLst>
          </p:cNvPr>
          <p:cNvSpPr>
            <a:spLocks noGrp="1"/>
          </p:cNvSpPr>
          <p:nvPr>
            <p:ph type="ctrTitle"/>
          </p:nvPr>
        </p:nvSpPr>
        <p:spPr>
          <a:xfrm>
            <a:off x="1066800" y="665992"/>
            <a:ext cx="7848600" cy="685800"/>
          </a:xfrm>
        </p:spPr>
        <p:txBody>
          <a:bodyPr>
            <a:noAutofit/>
          </a:bodyPr>
          <a:lstStyle/>
          <a:p>
            <a:r>
              <a:rPr lang="en-US" dirty="0"/>
              <a:t>Session 1: Basic Components of a Computer System</a:t>
            </a:r>
          </a:p>
        </p:txBody>
      </p:sp>
      <p:sp>
        <p:nvSpPr>
          <p:cNvPr id="3" name="Content Placeholder 2">
            <a:extLst>
              <a:ext uri="{FF2B5EF4-FFF2-40B4-BE49-F238E27FC236}">
                <a16:creationId xmlns:a16="http://schemas.microsoft.com/office/drawing/2014/main" id="{E1D9F907-FBB3-40AA-A2F7-FD92732D0FDF}"/>
              </a:ext>
            </a:extLst>
          </p:cNvPr>
          <p:cNvSpPr>
            <a:spLocks noGrp="1"/>
          </p:cNvSpPr>
          <p:nvPr>
            <p:ph sz="quarter" idx="10"/>
          </p:nvPr>
        </p:nvSpPr>
        <p:spPr/>
        <p:txBody>
          <a:bodyPr>
            <a:normAutofit/>
          </a:bodyPr>
          <a:lstStyle/>
          <a:p>
            <a:r>
              <a:rPr lang="en-US" dirty="0"/>
              <a:t>An output device is an electronic equipment that is connected to a computer and is used to communicate results of the processed data to the user. </a:t>
            </a:r>
          </a:p>
          <a:p>
            <a:r>
              <a:rPr lang="en-US" dirty="0"/>
              <a:t>Some examples of  input devices are monitor, printer, and speaker.</a:t>
            </a:r>
          </a:p>
          <a:p>
            <a:r>
              <a:rPr lang="en-US" dirty="0"/>
              <a:t>Memory is the area where you can store information. </a:t>
            </a:r>
          </a:p>
          <a:p>
            <a:r>
              <a:rPr lang="en-US" dirty="0"/>
              <a:t>Primary memory is the main memory in a computer system where data is stored for quick access by the CPU. This type of memory stores the data temporarily. </a:t>
            </a:r>
          </a:p>
          <a:p>
            <a:r>
              <a:rPr lang="en-US" dirty="0"/>
              <a:t>To store the data permanently, you need to use secondary memory. The secondary memory is also known as the secondary storage. </a:t>
            </a:r>
          </a:p>
          <a:p>
            <a:r>
              <a:rPr lang="en-US" dirty="0"/>
              <a:t>The storage capacity of secondary memory devices is measured in terms of KBs, MBs, GBs and </a:t>
            </a:r>
            <a:r>
              <a:rPr lang="en-US" dirty="0" err="1"/>
              <a:t>TBs.</a:t>
            </a:r>
            <a:r>
              <a:rPr lang="en-US" dirty="0"/>
              <a:t> </a:t>
            </a:r>
          </a:p>
          <a:p>
            <a:endParaRPr lang="en-US" dirty="0"/>
          </a:p>
        </p:txBody>
      </p:sp>
    </p:spTree>
    <p:extLst>
      <p:ext uri="{BB962C8B-B14F-4D97-AF65-F5344CB8AC3E}">
        <p14:creationId xmlns:p14="http://schemas.microsoft.com/office/powerpoint/2010/main" val="329147663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AD163-9442-4A48-81EB-369A981949A4}"/>
              </a:ext>
            </a:extLst>
          </p:cNvPr>
          <p:cNvSpPr>
            <a:spLocks noGrp="1"/>
          </p:cNvSpPr>
          <p:nvPr>
            <p:ph type="ctrTitle"/>
          </p:nvPr>
        </p:nvSpPr>
        <p:spPr/>
        <p:txBody>
          <a:bodyPr>
            <a:normAutofit/>
          </a:bodyPr>
          <a:lstStyle/>
          <a:p>
            <a:r>
              <a:rPr lang="en-US" dirty="0"/>
              <a:t>Session 2: Operating System</a:t>
            </a:r>
          </a:p>
        </p:txBody>
      </p:sp>
      <p:sp>
        <p:nvSpPr>
          <p:cNvPr id="3" name="Content Placeholder 2">
            <a:extLst>
              <a:ext uri="{FF2B5EF4-FFF2-40B4-BE49-F238E27FC236}">
                <a16:creationId xmlns:a16="http://schemas.microsoft.com/office/drawing/2014/main" id="{8154CDF2-3147-42C0-BF72-8A9C4538DB9F}"/>
              </a:ext>
            </a:extLst>
          </p:cNvPr>
          <p:cNvSpPr>
            <a:spLocks noGrp="1"/>
          </p:cNvSpPr>
          <p:nvPr>
            <p:ph sz="quarter" idx="10"/>
          </p:nvPr>
        </p:nvSpPr>
        <p:spPr>
          <a:xfrm>
            <a:off x="228600" y="1600200"/>
            <a:ext cx="4191000" cy="4800600"/>
          </a:xfrm>
        </p:spPr>
        <p:txBody>
          <a:bodyPr/>
          <a:lstStyle/>
          <a:p>
            <a:r>
              <a:rPr lang="en-US" dirty="0"/>
              <a:t>An operating system is a system software that acts as an interface between the user and computer hardware as shown in Figure.</a:t>
            </a:r>
          </a:p>
          <a:p>
            <a:r>
              <a:rPr lang="en-US" dirty="0"/>
              <a:t>An operating system is a specialized set of programs that is used to manage the resources of a computer as well as to control and monitor the execution of other programs.</a:t>
            </a:r>
          </a:p>
          <a:p>
            <a:endParaRPr lang="en-US" dirty="0"/>
          </a:p>
          <a:p>
            <a:endParaRPr lang="en-US" dirty="0"/>
          </a:p>
        </p:txBody>
      </p:sp>
      <p:pic>
        <p:nvPicPr>
          <p:cNvPr id="5" name="Content Placeholder 7">
            <a:extLst>
              <a:ext uri="{FF2B5EF4-FFF2-40B4-BE49-F238E27FC236}">
                <a16:creationId xmlns:a16="http://schemas.microsoft.com/office/drawing/2014/main" id="{DB0BB768-AE4B-4715-B206-E2E591866759}"/>
              </a:ext>
            </a:extLst>
          </p:cNvPr>
          <p:cNvPicPr>
            <a:picLocks noChangeAspect="1"/>
          </p:cNvPicPr>
          <p:nvPr/>
        </p:nvPicPr>
        <p:blipFill>
          <a:blip r:embed="rId2"/>
          <a:stretch>
            <a:fillRect/>
          </a:stretch>
        </p:blipFill>
        <p:spPr>
          <a:xfrm>
            <a:off x="4524234" y="1748232"/>
            <a:ext cx="4085940" cy="3814368"/>
          </a:xfrm>
          <a:prstGeom prst="rect">
            <a:avLst/>
          </a:prstGeom>
        </p:spPr>
      </p:pic>
    </p:spTree>
    <p:extLst>
      <p:ext uri="{BB962C8B-B14F-4D97-AF65-F5344CB8AC3E}">
        <p14:creationId xmlns:p14="http://schemas.microsoft.com/office/powerpoint/2010/main" val="31887042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307C5-AFA2-4B11-BFE2-AAE0751A94A7}"/>
              </a:ext>
            </a:extLst>
          </p:cNvPr>
          <p:cNvSpPr>
            <a:spLocks noGrp="1"/>
          </p:cNvSpPr>
          <p:nvPr>
            <p:ph type="ctrTitle"/>
          </p:nvPr>
        </p:nvSpPr>
        <p:spPr/>
        <p:txBody>
          <a:bodyPr>
            <a:normAutofit/>
          </a:bodyPr>
          <a:lstStyle/>
          <a:p>
            <a:r>
              <a:rPr lang="en-US" sz="2400" dirty="0">
                <a:solidFill>
                  <a:schemeClr val="tx1"/>
                </a:solidFill>
              </a:rPr>
              <a:t>Types of Operating System</a:t>
            </a:r>
          </a:p>
        </p:txBody>
      </p:sp>
      <p:sp>
        <p:nvSpPr>
          <p:cNvPr id="3" name="Content Placeholder 2">
            <a:extLst>
              <a:ext uri="{FF2B5EF4-FFF2-40B4-BE49-F238E27FC236}">
                <a16:creationId xmlns:a16="http://schemas.microsoft.com/office/drawing/2014/main" id="{16D0838D-3409-449E-88EF-CDDF2BFE1E60}"/>
              </a:ext>
            </a:extLst>
          </p:cNvPr>
          <p:cNvSpPr>
            <a:spLocks noGrp="1"/>
          </p:cNvSpPr>
          <p:nvPr>
            <p:ph sz="quarter" idx="10"/>
          </p:nvPr>
        </p:nvSpPr>
        <p:spPr/>
        <p:txBody>
          <a:bodyPr>
            <a:noAutofit/>
          </a:bodyPr>
          <a:lstStyle/>
          <a:p>
            <a:r>
              <a:rPr lang="en-US" dirty="0"/>
              <a:t>There are various types of operating systems as follows: </a:t>
            </a:r>
          </a:p>
          <a:p>
            <a:pPr lvl="1"/>
            <a:r>
              <a:rPr lang="en-US" b="1" dirty="0"/>
              <a:t>Batch Operating System: </a:t>
            </a:r>
            <a:r>
              <a:rPr lang="en-US" dirty="0"/>
              <a:t>The operating system where programs are collected in a batch or a group before the execution starts is called a batch operating system.</a:t>
            </a:r>
          </a:p>
          <a:p>
            <a:pPr lvl="1"/>
            <a:r>
              <a:rPr lang="en-US" b="1" dirty="0"/>
              <a:t>Multiprogramming Operating System: </a:t>
            </a:r>
            <a:r>
              <a:rPr lang="en-US" dirty="0"/>
              <a:t>The operating system where two or more programs are in the memory at the same time, they share the processor is called multiprogramming operating system. </a:t>
            </a:r>
          </a:p>
          <a:p>
            <a:pPr lvl="1"/>
            <a:r>
              <a:rPr lang="en-US" b="1" dirty="0"/>
              <a:t>Multi-processor Operating System: </a:t>
            </a:r>
            <a:r>
              <a:rPr lang="en-US" dirty="0"/>
              <a:t>The operating system where more than one processor share a common clock, input-output memory, system clock and sometimes memory also is called multi-processor operating system. </a:t>
            </a:r>
          </a:p>
        </p:txBody>
      </p:sp>
    </p:spTree>
    <p:extLst>
      <p:ext uri="{BB962C8B-B14F-4D97-AF65-F5344CB8AC3E}">
        <p14:creationId xmlns:p14="http://schemas.microsoft.com/office/powerpoint/2010/main" val="22387830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307C5-AFA2-4B11-BFE2-AAE0751A94A7}"/>
              </a:ext>
            </a:extLst>
          </p:cNvPr>
          <p:cNvSpPr>
            <a:spLocks noGrp="1"/>
          </p:cNvSpPr>
          <p:nvPr>
            <p:ph type="ctrTitle"/>
          </p:nvPr>
        </p:nvSpPr>
        <p:spPr/>
        <p:txBody>
          <a:bodyPr>
            <a:normAutofit/>
          </a:bodyPr>
          <a:lstStyle/>
          <a:p>
            <a:r>
              <a:rPr lang="en-US" dirty="0"/>
              <a:t>Session 2: Operating System</a:t>
            </a:r>
          </a:p>
        </p:txBody>
      </p:sp>
      <p:sp>
        <p:nvSpPr>
          <p:cNvPr id="3" name="Content Placeholder 2">
            <a:extLst>
              <a:ext uri="{FF2B5EF4-FFF2-40B4-BE49-F238E27FC236}">
                <a16:creationId xmlns:a16="http://schemas.microsoft.com/office/drawing/2014/main" id="{16D0838D-3409-449E-88EF-CDDF2BFE1E60}"/>
              </a:ext>
            </a:extLst>
          </p:cNvPr>
          <p:cNvSpPr>
            <a:spLocks noGrp="1"/>
          </p:cNvSpPr>
          <p:nvPr>
            <p:ph sz="quarter" idx="10"/>
          </p:nvPr>
        </p:nvSpPr>
        <p:spPr/>
        <p:txBody>
          <a:bodyPr>
            <a:noAutofit/>
          </a:bodyPr>
          <a:lstStyle/>
          <a:p>
            <a:pPr lvl="1"/>
            <a:r>
              <a:rPr lang="en-US" b="1" dirty="0"/>
              <a:t>Distributed Operating System: </a:t>
            </a:r>
            <a:r>
              <a:rPr lang="en-US" dirty="0"/>
              <a:t>The operating system which runs on multiple machines and also controls the resources at remote sites is called distributed operating system. </a:t>
            </a:r>
          </a:p>
          <a:p>
            <a:pPr lvl="1"/>
            <a:r>
              <a:rPr lang="en-US" b="1" dirty="0"/>
              <a:t>Clustered Operating System: </a:t>
            </a:r>
            <a:r>
              <a:rPr lang="en-US" dirty="0"/>
              <a:t>The operating system in which computer systems are connected to a high speed common link and each system has its own peripheral devices and memory is called clustered operating system. </a:t>
            </a:r>
          </a:p>
          <a:p>
            <a:pPr lvl="1"/>
            <a:r>
              <a:rPr lang="en-US" b="1" dirty="0"/>
              <a:t>Real-time Operating System: </a:t>
            </a:r>
            <a:r>
              <a:rPr lang="en-US" dirty="0"/>
              <a:t>Such kind of operating system must react to inputs and respond to them quickly such as autonomous systems. </a:t>
            </a:r>
          </a:p>
        </p:txBody>
      </p:sp>
    </p:spTree>
    <p:extLst>
      <p:ext uri="{BB962C8B-B14F-4D97-AF65-F5344CB8AC3E}">
        <p14:creationId xmlns:p14="http://schemas.microsoft.com/office/powerpoint/2010/main" val="23339906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0895-7130-4D46-B7D0-85C7232CBD55}"/>
              </a:ext>
            </a:extLst>
          </p:cNvPr>
          <p:cNvSpPr>
            <a:spLocks noGrp="1"/>
          </p:cNvSpPr>
          <p:nvPr>
            <p:ph type="ctrTitle"/>
          </p:nvPr>
        </p:nvSpPr>
        <p:spPr/>
        <p:txBody>
          <a:bodyPr>
            <a:normAutofit/>
          </a:bodyPr>
          <a:lstStyle/>
          <a:p>
            <a:r>
              <a:rPr lang="en-US" dirty="0"/>
              <a:t>Session 3: Windows Operating System</a:t>
            </a:r>
          </a:p>
        </p:txBody>
      </p:sp>
      <p:sp>
        <p:nvSpPr>
          <p:cNvPr id="3" name="Content Placeholder 2">
            <a:extLst>
              <a:ext uri="{FF2B5EF4-FFF2-40B4-BE49-F238E27FC236}">
                <a16:creationId xmlns:a16="http://schemas.microsoft.com/office/drawing/2014/main" id="{999114FE-F297-4A29-B198-0B336AFA1E1D}"/>
              </a:ext>
            </a:extLst>
          </p:cNvPr>
          <p:cNvSpPr>
            <a:spLocks noGrp="1"/>
          </p:cNvSpPr>
          <p:nvPr>
            <p:ph sz="quarter" idx="10"/>
          </p:nvPr>
        </p:nvSpPr>
        <p:spPr>
          <a:xfrm>
            <a:off x="228599" y="1600200"/>
            <a:ext cx="3458497" cy="4800600"/>
          </a:xfrm>
        </p:spPr>
        <p:txBody>
          <a:bodyPr/>
          <a:lstStyle/>
          <a:p>
            <a:r>
              <a:rPr lang="en-US" dirty="0"/>
              <a:t>In Windows environment, the desktop generally contains one or more small images, called icons, as shown in Figure.</a:t>
            </a:r>
          </a:p>
          <a:p>
            <a:r>
              <a:rPr lang="en-US" dirty="0"/>
              <a:t>An icon is a symbolic representation of a drive, folder, file, program or tool.</a:t>
            </a:r>
          </a:p>
        </p:txBody>
      </p:sp>
      <p:sp>
        <p:nvSpPr>
          <p:cNvPr id="6" name="Content Placeholder 2">
            <a:extLst>
              <a:ext uri="{FF2B5EF4-FFF2-40B4-BE49-F238E27FC236}">
                <a16:creationId xmlns:a16="http://schemas.microsoft.com/office/drawing/2014/main" id="{9B6888AA-6E06-448B-98B2-0A542A13E3FB}"/>
              </a:ext>
            </a:extLst>
          </p:cNvPr>
          <p:cNvSpPr txBox="1">
            <a:spLocks/>
          </p:cNvSpPr>
          <p:nvPr/>
        </p:nvSpPr>
        <p:spPr>
          <a:xfrm>
            <a:off x="228600" y="4708152"/>
            <a:ext cx="8686800" cy="1291713"/>
          </a:xfrm>
          <a:prstGeom prst="rect">
            <a:avLst/>
          </a:prstGeom>
        </p:spPr>
        <p:txBody>
          <a:bodyPr vert="horz" lIns="91440" tIns="45720" rIns="91440" bIns="45720" rtlCol="0">
            <a:normAutofit fontScale="92500" lnSpcReduction="20000"/>
          </a:bodyPr>
          <a:lstStyle>
            <a:lvl1pPr marL="365760" indent="-365760" algn="just" defTabSz="914400" rtl="0" eaLnBrk="1" latinLnBrk="0" hangingPunct="1">
              <a:lnSpc>
                <a:spcPct val="120000"/>
              </a:lnSpc>
              <a:spcBef>
                <a:spcPts val="300"/>
              </a:spcBef>
              <a:buClr>
                <a:srgbClr val="8D0367"/>
              </a:buClr>
              <a:buFont typeface="Wingdings" panose="05000000000000000000" pitchFamily="2" charset="2"/>
              <a:buChar char="Ø"/>
              <a:defRPr sz="2000" kern="1200">
                <a:solidFill>
                  <a:schemeClr val="tx1"/>
                </a:solidFill>
                <a:latin typeface="+mn-lt"/>
                <a:ea typeface="+mn-ea"/>
                <a:cs typeface="+mn-cs"/>
              </a:defRPr>
            </a:lvl1pPr>
            <a:lvl2pPr marL="731520" indent="-365760" algn="just" defTabSz="914400" rtl="0" eaLnBrk="1" latinLnBrk="0" hangingPunct="1">
              <a:lnSpc>
                <a:spcPct val="120000"/>
              </a:lnSpc>
              <a:spcBef>
                <a:spcPts val="300"/>
              </a:spcBef>
              <a:buClr>
                <a:srgbClr val="8D0367"/>
              </a:buClr>
              <a:buFont typeface="Wingdings" panose="05000000000000000000" pitchFamily="2" charset="2"/>
              <a:buChar char="ü"/>
              <a:defRPr sz="2000" kern="1200">
                <a:solidFill>
                  <a:schemeClr val="tx1"/>
                </a:solidFill>
                <a:latin typeface="+mn-lt"/>
                <a:ea typeface="+mn-ea"/>
                <a:cs typeface="+mn-cs"/>
              </a:defRPr>
            </a:lvl2pPr>
            <a:lvl3pPr marL="1097280" indent="-365760" algn="just" defTabSz="914400" rtl="0" eaLnBrk="1" latinLnBrk="0" hangingPunct="1">
              <a:lnSpc>
                <a:spcPct val="120000"/>
              </a:lnSpc>
              <a:spcBef>
                <a:spcPts val="300"/>
              </a:spcBef>
              <a:buClr>
                <a:srgbClr val="8D0367"/>
              </a:buClr>
              <a:buSzPct val="90000"/>
              <a:buFont typeface="Wingdings" panose="05000000000000000000" pitchFamily="2" charset="2"/>
              <a:buChar char="q"/>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Labels give a short description about the program that the icon represents.</a:t>
            </a:r>
          </a:p>
          <a:p>
            <a:r>
              <a:rPr lang="en-US" dirty="0"/>
              <a:t>The desktop icons allow to open or start the corresponding programs directly by double-clicking them.</a:t>
            </a:r>
          </a:p>
        </p:txBody>
      </p:sp>
      <p:pic>
        <p:nvPicPr>
          <p:cNvPr id="5" name="Picture 4">
            <a:extLst>
              <a:ext uri="{FF2B5EF4-FFF2-40B4-BE49-F238E27FC236}">
                <a16:creationId xmlns:a16="http://schemas.microsoft.com/office/drawing/2014/main" id="{9C4AD123-C9F9-42F8-9428-9B475B63A1B0}"/>
              </a:ext>
            </a:extLst>
          </p:cNvPr>
          <p:cNvPicPr>
            <a:picLocks noChangeAspect="1"/>
          </p:cNvPicPr>
          <p:nvPr/>
        </p:nvPicPr>
        <p:blipFill>
          <a:blip r:embed="rId2"/>
          <a:stretch>
            <a:fillRect/>
          </a:stretch>
        </p:blipFill>
        <p:spPr>
          <a:xfrm>
            <a:off x="4236969" y="1629055"/>
            <a:ext cx="4128557" cy="3114152"/>
          </a:xfrm>
          <a:prstGeom prst="rect">
            <a:avLst/>
          </a:prstGeom>
        </p:spPr>
      </p:pic>
    </p:spTree>
    <p:extLst>
      <p:ext uri="{BB962C8B-B14F-4D97-AF65-F5344CB8AC3E}">
        <p14:creationId xmlns:p14="http://schemas.microsoft.com/office/powerpoint/2010/main" val="214555440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39&quot;&gt;&lt;object type=&quot;3&quot; unique_id=&quot;10040&quot;&gt;&lt;property id=&quot;20148&quot; value=&quot;5&quot;/&gt;&lt;property id=&quot;20300&quot; value=&quot;Slide 1 - &amp;quot;Information and Communication Technology Skills-II&amp;quot;&quot;/&gt;&lt;property id=&quot;20307&quot; value=&quot;347&quot;/&gt;&lt;/object&gt;&lt;object type=&quot;3&quot; unique_id=&quot;10054&quot;&gt;&lt;property id=&quot;20148&quot; value=&quot;5&quot;/&gt;&lt;property id=&quot;20300&quot; value=&quot;Slide 28&quot;/&gt;&lt;property id=&quot;20307&quot; value=&quot;258&quot;/&gt;&lt;/object&gt;&lt;object type=&quot;3&quot; unique_id=&quot;10208&quot;&gt;&lt;property id=&quot;20148&quot; value=&quot;5&quot;/&gt;&lt;property id=&quot;20300&quot; value=&quot;Slide 2 - &amp;quot;Learning Objectives&amp;quot;&quot;/&gt;&lt;property id=&quot;20307&quot; value=&quot;348&quot;/&gt;&lt;/object&gt;&lt;object type=&quot;3&quot; unique_id=&quot;10209&quot;&gt;&lt;property id=&quot;20148&quot; value=&quot;5&quot;/&gt;&lt;property id=&quot;20300&quot; value=&quot;Slide 3 - &amp;quot;Introduction&amp;quot;&quot;/&gt;&lt;property id=&quot;20307&quot; value=&quot;349&quot;/&gt;&lt;/object&gt;&lt;object type=&quot;3&quot; unique_id=&quot;10771&quot;&gt;&lt;property id=&quot;20148&quot; value=&quot;5&quot;/&gt;&lt;property id=&quot;20300&quot; value=&quot;Slide 6 - &amp;quot;Session 2: Operating System&amp;quot;&quot;/&gt;&lt;property id=&quot;20307&quot; value=&quot;350&quot;/&gt;&lt;/object&gt;&lt;object type=&quot;3&quot; unique_id=&quot;10772&quot;&gt;&lt;property id=&quot;20148&quot; value=&quot;5&quot;/&gt;&lt;property id=&quot;20300&quot; value=&quot;Slide 7 - &amp;quot;Types of Operating System&amp;quot;&quot;/&gt;&lt;property id=&quot;20307&quot; value=&quot;351&quot;/&gt;&lt;/object&gt;&lt;object type=&quot;3&quot; unique_id=&quot;10932&quot;&gt;&lt;property id=&quot;20148&quot; value=&quot;5&quot;/&gt;&lt;property id=&quot;20300&quot; value=&quot;Slide 8 - &amp;quot;Session 2: Operating System&amp;quot;&quot;/&gt;&lt;property id=&quot;20307&quot; value=&quot;352&quot;/&gt;&lt;/object&gt;&lt;object type=&quot;3&quot; unique_id=&quot;10933&quot;&gt;&lt;property id=&quot;20148&quot; value=&quot;5&quot;/&gt;&lt;property id=&quot;20300&quot; value=&quot;Slide 9 - &amp;quot;Session 3: Windows Operating System&amp;quot;&quot;/&gt;&lt;property id=&quot;20307&quot; value=&quot;353&quot;/&gt;&lt;/object&gt;&lt;object type=&quot;3&quot; unique_id=&quot;10934&quot;&gt;&lt;property id=&quot;20148&quot; value=&quot;5&quot;/&gt;&lt;property id=&quot;20300&quot; value=&quot;Slide 10 - &amp;quot;Session 4: Common Desktop Operations&amp;quot;&quot;/&gt;&lt;property id=&quot;20307&quot; value=&quot;354&quot;/&gt;&lt;/object&gt;&lt;object type=&quot;3&quot; unique_id=&quot;10935&quot;&gt;&lt;property id=&quot;20148&quot; value=&quot;5&quot;/&gt;&lt;property id=&quot;20300&quot; value=&quot;Slide 12 - &amp;quot;Session 4: Common Desktop Operations&amp;quot;&quot;/&gt;&lt;property id=&quot;20307&quot; value=&quot;355&quot;/&gt;&lt;/object&gt;&lt;object type=&quot;3&quot; unique_id=&quot;10936&quot;&gt;&lt;property id=&quot;20148&quot; value=&quot;5&quot;/&gt;&lt;property id=&quot;20300&quot; value=&quot;Slide 14 - &amp;quot;Session 6: Working with Files and Folders&amp;quot;&quot;/&gt;&lt;property id=&quot;20307&quot; value=&quot;356&quot;/&gt;&lt;/object&gt;&lt;object type=&quot;3&quot; unique_id=&quot;10938&quot;&gt;&lt;property id=&quot;20148&quot; value=&quot;5&quot;/&gt;&lt;property id=&quot;20300&quot; value=&quot;Slide 16 - &amp;quot;Creating a Folder&amp;quot;&quot;/&gt;&lt;property id=&quot;20307&quot; value=&quot;358&quot;/&gt;&lt;/object&gt;&lt;object type=&quot;3&quot; unique_id=&quot;10939&quot;&gt;&lt;property id=&quot;20148&quot; value=&quot;5&quot;/&gt;&lt;property id=&quot;20300&quot; value=&quot;Slide 21 - &amp;quot;Session 8: Maintenance of Computer&amp;quot;&quot;/&gt;&lt;property id=&quot;20307&quot; value=&quot;359&quot;/&gt;&lt;/object&gt;&lt;object type=&quot;3&quot; unique_id=&quot;10940&quot;&gt;&lt;property id=&quot;20148&quot; value=&quot;5&quot;/&gt;&lt;property id=&quot;20300&quot; value=&quot;Slide 24 - &amp;quot;Session 10: Protection from Viruses Using Antivirus&amp;quot;&quot;/&gt;&lt;property id=&quot;20307&quot; value=&quot;360&quot;/&gt;&lt;/object&gt;&lt;object type=&quot;3&quot; unique_id=&quot;10941&quot;&gt;&lt;property id=&quot;20148&quot; value=&quot;5&quot;/&gt;&lt;property id=&quot;20300&quot; value=&quot;Slide 25 - &amp;quot;Antivirus Software&amp;quot;&quot;/&gt;&lt;property id=&quot;20307&quot; value=&quot;361&quot;/&gt;&lt;/object&gt;&lt;object type=&quot;3&quot; unique_id=&quot;10942&quot;&gt;&lt;property id=&quot;20148&quot; value=&quot;5&quot;/&gt;&lt;property id=&quot;20300&quot; value=&quot;Slide 26 - &amp;quot;Scanning a Virus&amp;quot;&quot;/&gt;&lt;property id=&quot;20307&quot; value=&quot;362&quot;/&gt;&lt;/object&gt;&lt;object type=&quot;3&quot; unique_id=&quot;11077&quot;&gt;&lt;property id=&quot;20148&quot; value=&quot;5&quot;/&gt;&lt;property id=&quot;20300&quot; value=&quot;Slide 4 - &amp;quot;Session 1: Basic Components of a Computer System&amp;quot;&quot;/&gt;&lt;property id=&quot;20307&quot; value=&quot;363&quot;/&gt;&lt;/object&gt;&lt;object type=&quot;3&quot; unique_id=&quot;11078&quot;&gt;&lt;property id=&quot;20148&quot; value=&quot;5&quot;/&gt;&lt;property id=&quot;20300&quot; value=&quot;Slide 5 - &amp;quot;Session 1: Basic Components of a Computer System&amp;quot;&quot;/&gt;&lt;property id=&quot;20307&quot; value=&quot;364&quot;/&gt;&lt;/object&gt;&lt;object type=&quot;3&quot; unique_id=&quot;11205&quot;&gt;&lt;property id=&quot;20148&quot; value=&quot;5&quot;/&gt;&lt;property id=&quot;20300&quot; value=&quot;Slide 11 - &amp;quot;Session 4: Common Desktop Operations&amp;quot;&quot;/&gt;&lt;property id=&quot;20307&quot; value=&quot;365&quot;/&gt;&lt;/object&gt;&lt;object type=&quot;3&quot; unique_id=&quot;11206&quot;&gt;&lt;property id=&quot;20148&quot; value=&quot;5&quot;/&gt;&lt;property id=&quot;20300&quot; value=&quot;Slide 13 - &amp;quot;Session 5: Understanding the Concept of Files and Directories&amp;quot;&quot;/&gt;&lt;property id=&quot;20307&quot; value=&quot;366&quot;/&gt;&lt;/object&gt;&lt;object type=&quot;3&quot; unique_id=&quot;11322&quot;&gt;&lt;property id=&quot;20148&quot; value=&quot;5&quot;/&gt;&lt;property id=&quot;20300&quot; value=&quot;Slide 17 - &amp;quot;Renaming Files and Folders&amp;quot;&quot;/&gt;&lt;property id=&quot;20307&quot; value=&quot;367&quot;/&gt;&lt;/object&gt;&lt;object type=&quot;3&quot; unique_id=&quot;11323&quot;&gt;&lt;property id=&quot;20148&quot; value=&quot;5&quot;/&gt;&lt;property id=&quot;20300&quot; value=&quot;Slide 18 - &amp;quot;Deleting Files and Folders&amp;quot;&quot;/&gt;&lt;property id=&quot;20307&quot; value=&quot;368&quot;/&gt;&lt;/object&gt;&lt;object type=&quot;3&quot; unique_id=&quot;11324&quot;&gt;&lt;property id=&quot;20148&quot; value=&quot;5&quot;/&gt;&lt;property id=&quot;20300&quot; value=&quot;Slide 19 - &amp;quot;Session 6: Working with Files and Folders&amp;quot;&quot;/&gt;&lt;property id=&quot;20307&quot; value=&quot;369&quot;/&gt;&lt;/object&gt;&lt;object type=&quot;3&quot; unique_id=&quot;11451&quot;&gt;&lt;property id=&quot;20148&quot; value=&quot;5&quot;/&gt;&lt;property id=&quot;20300&quot; value=&quot;Slide 20 - &amp;quot;Session 7: Creating File or Folder in Ubuntu Operating System&amp;quot;&quot;/&gt;&lt;property id=&quot;20307&quot; value=&quot;370&quot;/&gt;&lt;/object&gt;&lt;object type=&quot;3&quot; unique_id=&quot;11452&quot;&gt;&lt;property id=&quot;20148&quot; value=&quot;5&quot;/&gt;&lt;property id=&quot;20300&quot; value=&quot;Slide 22 - &amp;quot;Session 9: Data Security&amp;quot;&quot;/&gt;&lt;property id=&quot;20307&quot; value=&quot;371&quot;/&gt;&lt;/object&gt;&lt;object type=&quot;3&quot; unique_id=&quot;11453&quot;&gt;&lt;property id=&quot;20148&quot; value=&quot;5&quot;/&gt;&lt;property id=&quot;20300&quot; value=&quot;Slide 23 - &amp;quot;Session 9: Data Security&amp;quot;&quot;/&gt;&lt;property id=&quot;20307&quot; value=&quot;372&quot;/&gt;&lt;/object&gt;&lt;object type=&quot;3&quot; unique_id=&quot;11538&quot;&gt;&lt;property id=&quot;20148&quot; value=&quot;5&quot;/&gt;&lt;property id=&quot;20300&quot; value=&quot;Slide 27 - &amp;quot;Session 11: Starting and Shutting Down a Computer&amp;quot;&quot;/&gt;&lt;property id=&quot;20307&quot; value=&quot;373&quot;/&gt;&lt;/object&gt;&lt;object type=&quot;3&quot; unique_id=&quot;27266&quot;&gt;&lt;property id=&quot;20148&quot; value=&quot;5&quot;/&gt;&lt;property id=&quot;20300&quot; value=&quot;Slide 15 - &amp;quot;Creating and Saving a File&amp;quot;&quot;/&gt;&lt;property id=&quot;20307&quot; value=&quot;374&quot;/&gt;&lt;/object&gt;&lt;/object&gt;&lt;object type=&quot;8&quot; unique_id=&quot;10071&quot;&gt;&lt;/object&gt;&lt;/object&gt;&lt;/database&gt;"/>
  <p:tag name="SECTOMILLISECCONVERTED"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673</TotalTime>
  <Words>2875</Words>
  <Application>Microsoft Office PowerPoint</Application>
  <PresentationFormat>On-screen Show (4:3)</PresentationFormat>
  <Paragraphs>194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Century Schoolbook</vt:lpstr>
      <vt:lpstr>Wingdings</vt:lpstr>
      <vt:lpstr>1_Office Theme</vt:lpstr>
      <vt:lpstr>Information and Communication Technology Skills-II</vt:lpstr>
      <vt:lpstr>Learning Objectives</vt:lpstr>
      <vt:lpstr>Introduction</vt:lpstr>
      <vt:lpstr>Session 1: Basic Components of a Computer System</vt:lpstr>
      <vt:lpstr>Session 1: Basic Components of a Computer System</vt:lpstr>
      <vt:lpstr>Session 2: Operating System</vt:lpstr>
      <vt:lpstr>Types of Operating System</vt:lpstr>
      <vt:lpstr>Session 2: Operating System</vt:lpstr>
      <vt:lpstr>Session 3: Windows Operating System</vt:lpstr>
      <vt:lpstr>Session 4: Common Desktop Operations</vt:lpstr>
      <vt:lpstr>Session 4: Common Desktop Operations</vt:lpstr>
      <vt:lpstr>Session 4: Common Desktop Operations</vt:lpstr>
      <vt:lpstr>Session 5: Understanding the Concept of Files and Directories</vt:lpstr>
      <vt:lpstr>Session 6: Working with Files and Folders</vt:lpstr>
      <vt:lpstr>Creating and Saving a File</vt:lpstr>
      <vt:lpstr>Creating a Folder</vt:lpstr>
      <vt:lpstr>Renaming Files and Folders</vt:lpstr>
      <vt:lpstr>Deleting Files and Folders</vt:lpstr>
      <vt:lpstr>Session 6: Working with Files and Folders</vt:lpstr>
      <vt:lpstr>Session 7: Creating File or Folder in Ubuntu Operating System</vt:lpstr>
      <vt:lpstr>Session 8: Maintenance of Computer</vt:lpstr>
      <vt:lpstr>Session 9: Data Security</vt:lpstr>
      <vt:lpstr>Session 9: Data Security</vt:lpstr>
      <vt:lpstr>Session 10: Protection from Viruses Using Antivirus</vt:lpstr>
      <vt:lpstr>Antivirus Software</vt:lpstr>
      <vt:lpstr>Scanning a Virus</vt:lpstr>
      <vt:lpstr>Session 11: Starting and Shutting Down a Computer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admin</cp:lastModifiedBy>
  <cp:revision>161</cp:revision>
  <dcterms:created xsi:type="dcterms:W3CDTF">2019-01-09T09:17:04Z</dcterms:created>
  <dcterms:modified xsi:type="dcterms:W3CDTF">2025-11-26T18:39:22Z</dcterms:modified>
</cp:coreProperties>
</file>