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handoutMasterIdLst>
    <p:handoutMasterId r:id="rId23"/>
  </p:handoutMasterIdLst>
  <p:sldIdLst>
    <p:sldId id="347" r:id="rId2"/>
    <p:sldId id="348" r:id="rId3"/>
    <p:sldId id="349" r:id="rId4"/>
    <p:sldId id="350" r:id="rId5"/>
    <p:sldId id="351" r:id="rId6"/>
    <p:sldId id="352" r:id="rId7"/>
    <p:sldId id="353" r:id="rId8"/>
    <p:sldId id="360" r:id="rId9"/>
    <p:sldId id="354" r:id="rId10"/>
    <p:sldId id="361" r:id="rId11"/>
    <p:sldId id="364" r:id="rId12"/>
    <p:sldId id="365" r:id="rId13"/>
    <p:sldId id="363" r:id="rId14"/>
    <p:sldId id="355" r:id="rId15"/>
    <p:sldId id="356" r:id="rId16"/>
    <p:sldId id="357" r:id="rId17"/>
    <p:sldId id="366" r:id="rId18"/>
    <p:sldId id="358" r:id="rId19"/>
    <p:sldId id="362" r:id="rId20"/>
    <p:sldId id="359" r:id="rId21"/>
    <p:sldId id="258"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0367"/>
    <a:srgbClr val="0094D8"/>
    <a:srgbClr val="0087E2"/>
    <a:srgbClr val="0082DA"/>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66"/>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198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483513-D081-4FEF-B537-829519AAFA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AA3B9E-A93B-49D3-BF76-65FEDC847E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48ECB-FA55-4CE0-829D-9580B4F2DDFB}" type="datetimeFigureOut">
              <a:rPr lang="en-US" smtClean="0"/>
              <a:t>11/27/2025</a:t>
            </a:fld>
            <a:endParaRPr lang="en-US"/>
          </a:p>
        </p:txBody>
      </p:sp>
      <p:sp>
        <p:nvSpPr>
          <p:cNvPr id="4" name="Footer Placeholder 3">
            <a:extLst>
              <a:ext uri="{FF2B5EF4-FFF2-40B4-BE49-F238E27FC236}">
                <a16:creationId xmlns:a16="http://schemas.microsoft.com/office/drawing/2014/main" id="{295C26B4-D06A-4B7B-BFD0-9E336E0A8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A1FFCB-F295-4C97-B761-AB96695A4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E8BB8A-B3B9-4E3E-B08F-AD7E640AB085}" type="slidenum">
              <a:rPr lang="en-US" smtClean="0"/>
              <a:t>‹#›</a:t>
            </a:fld>
            <a:endParaRPr lang="en-US"/>
          </a:p>
        </p:txBody>
      </p:sp>
    </p:spTree>
    <p:extLst>
      <p:ext uri="{BB962C8B-B14F-4D97-AF65-F5344CB8AC3E}">
        <p14:creationId xmlns:p14="http://schemas.microsoft.com/office/powerpoint/2010/main" val="33198795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8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1800"/>
            </a:lvl1pPr>
            <a:lvl2pPr marL="731520" indent="-365760" algn="just">
              <a:lnSpc>
                <a:spcPct val="120000"/>
              </a:lnSpc>
              <a:spcBef>
                <a:spcPts val="300"/>
              </a:spcBef>
              <a:buClr>
                <a:srgbClr val="8D0367"/>
              </a:buClr>
              <a:buFont typeface="Wingdings" panose="05000000000000000000" pitchFamily="2" charset="2"/>
              <a:buChar char="ü"/>
              <a:defRPr sz="1800"/>
            </a:lvl2pPr>
            <a:lvl3pPr marL="1097280" indent="-365760" algn="just">
              <a:lnSpc>
                <a:spcPct val="120000"/>
              </a:lnSpc>
              <a:spcBef>
                <a:spcPts val="300"/>
              </a:spcBef>
              <a:buClr>
                <a:srgbClr val="8D0367"/>
              </a:buClr>
              <a:buSzPct val="90000"/>
              <a:buFont typeface="Wingdings" panose="05000000000000000000" pitchFamily="2" charset="2"/>
              <a:buChar char="q"/>
              <a:defRPr sz="18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21299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11/27/2025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21140339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110899110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8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2000"/>
            </a:lvl1pPr>
            <a:lvl2pPr marL="731520" indent="-365760" algn="just">
              <a:lnSpc>
                <a:spcPct val="120000"/>
              </a:lnSpc>
              <a:spcBef>
                <a:spcPts val="300"/>
              </a:spcBef>
              <a:buClr>
                <a:srgbClr val="8D0367"/>
              </a:buClr>
              <a:buFont typeface="Wingdings" panose="05000000000000000000" pitchFamily="2" charset="2"/>
              <a:buChar char="ü"/>
              <a:defRPr sz="2000"/>
            </a:lvl2pPr>
            <a:lvl3pPr marL="1097280" indent="-365760" algn="just">
              <a:lnSpc>
                <a:spcPct val="120000"/>
              </a:lnSpc>
              <a:spcBef>
                <a:spcPts val="300"/>
              </a:spcBef>
              <a:buClr>
                <a:srgbClr val="8D0367"/>
              </a:buClr>
              <a:buSzPct val="90000"/>
              <a:buFont typeface="Wingdings" panose="05000000000000000000" pitchFamily="2" charset="2"/>
              <a:buChar char="q"/>
              <a:defRPr sz="20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18189975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7"/>
          <a:srcRect l="39465" t="17671" r="24618"/>
          <a:stretch/>
        </p:blipFill>
        <p:spPr>
          <a:xfrm>
            <a:off x="23612" y="-1"/>
            <a:ext cx="9076268" cy="6858001"/>
          </a:xfrm>
          <a:prstGeom prst="rect">
            <a:avLst/>
          </a:prstGeom>
        </p:spPr>
      </p:pic>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7665943"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a:extLst>
              <a:ext uri="{FF2B5EF4-FFF2-40B4-BE49-F238E27FC236}">
                <a16:creationId xmlns:a16="http://schemas.microsoft.com/office/drawing/2014/main" id="{C330AF0B-A010-4BCE-A0D2-BCD0147893AA}"/>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55555320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55" r:id="rId4"/>
    <p:sldLayoutId id="2147483660" r:id="rId5"/>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2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US" b="1" dirty="0">
                <a:solidFill>
                  <a:srgbClr val="8D0367"/>
                </a:solidFill>
              </a:rPr>
              <a:t>Entrepreneurial Skills-II</a:t>
            </a:r>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b="1" dirty="0">
                <a:solidFill>
                  <a:schemeClr val="bg1"/>
                </a:solidFill>
                <a:latin typeface="+mj-lt"/>
              </a:rPr>
              <a:t>Unit 4</a:t>
            </a:r>
          </a:p>
        </p:txBody>
      </p:sp>
      <p:pic>
        <p:nvPicPr>
          <p:cNvPr id="2" name="Picture 1">
            <a:extLst>
              <a:ext uri="{FF2B5EF4-FFF2-40B4-BE49-F238E27FC236}">
                <a16:creationId xmlns:a16="http://schemas.microsoft.com/office/drawing/2014/main" id="{9BE92F63-DB91-4440-B957-85EA75ECB2E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895600" y="1752601"/>
            <a:ext cx="5433391" cy="4057650"/>
          </a:xfrm>
          <a:prstGeom prst="rect">
            <a:avLst/>
          </a:prstGeom>
        </p:spPr>
      </p:pic>
    </p:spTree>
    <p:extLst>
      <p:ext uri="{BB962C8B-B14F-4D97-AF65-F5344CB8AC3E}">
        <p14:creationId xmlns:p14="http://schemas.microsoft.com/office/powerpoint/2010/main" val="7079878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E6B51-1499-4EFB-A0B2-6B67BC97AB05}"/>
              </a:ext>
            </a:extLst>
          </p:cNvPr>
          <p:cNvSpPr>
            <a:spLocks noGrp="1"/>
          </p:cNvSpPr>
          <p:nvPr>
            <p:ph type="ctrTitle"/>
          </p:nvPr>
        </p:nvSpPr>
        <p:spPr/>
        <p:txBody>
          <a:bodyPr>
            <a:normAutofit/>
          </a:bodyPr>
          <a:lstStyle/>
          <a:p>
            <a:r>
              <a:rPr lang="en-US" sz="2400" dirty="0">
                <a:solidFill>
                  <a:schemeClr val="tx1"/>
                </a:solidFill>
              </a:rPr>
              <a:t>Role and Importance of an Entrepreneur</a:t>
            </a:r>
          </a:p>
        </p:txBody>
      </p:sp>
      <p:sp>
        <p:nvSpPr>
          <p:cNvPr id="3" name="Content Placeholder 2">
            <a:extLst>
              <a:ext uri="{FF2B5EF4-FFF2-40B4-BE49-F238E27FC236}">
                <a16:creationId xmlns:a16="http://schemas.microsoft.com/office/drawing/2014/main" id="{A7C55231-9A5A-4B7B-9FF7-B0039DBA6FB3}"/>
              </a:ext>
            </a:extLst>
          </p:cNvPr>
          <p:cNvSpPr>
            <a:spLocks noGrp="1"/>
          </p:cNvSpPr>
          <p:nvPr>
            <p:ph sz="quarter" idx="10"/>
          </p:nvPr>
        </p:nvSpPr>
        <p:spPr/>
        <p:txBody>
          <a:bodyPr>
            <a:normAutofit fontScale="92500" lnSpcReduction="10000"/>
          </a:bodyPr>
          <a:lstStyle/>
          <a:p>
            <a:r>
              <a:rPr lang="en-US" dirty="0"/>
              <a:t>The following points emphasize the role and importance of an entrepreneur:</a:t>
            </a:r>
          </a:p>
          <a:p>
            <a:pPr lvl="1"/>
            <a:r>
              <a:rPr lang="en-US" dirty="0"/>
              <a:t>Central for Businesses</a:t>
            </a:r>
          </a:p>
          <a:p>
            <a:pPr lvl="1"/>
            <a:r>
              <a:rPr lang="en-US" dirty="0"/>
              <a:t>Organize Country’s Resources</a:t>
            </a:r>
          </a:p>
          <a:p>
            <a:pPr lvl="1"/>
            <a:r>
              <a:rPr lang="en-US" dirty="0"/>
              <a:t>Create Industrial Environment</a:t>
            </a:r>
          </a:p>
          <a:p>
            <a:pPr lvl="1"/>
            <a:r>
              <a:rPr lang="en-US" dirty="0"/>
              <a:t>Captain of the Ship</a:t>
            </a:r>
          </a:p>
          <a:p>
            <a:pPr lvl="1"/>
            <a:r>
              <a:rPr lang="en-US" dirty="0"/>
              <a:t>Capital Formation</a:t>
            </a:r>
          </a:p>
          <a:p>
            <a:pPr lvl="1"/>
            <a:r>
              <a:rPr lang="en-US" dirty="0"/>
              <a:t>Reduces Regional Disparities</a:t>
            </a:r>
          </a:p>
          <a:p>
            <a:pPr lvl="1"/>
            <a:r>
              <a:rPr lang="en-US" dirty="0"/>
              <a:t>Generates Employment</a:t>
            </a:r>
          </a:p>
          <a:p>
            <a:pPr lvl="1"/>
            <a:r>
              <a:rPr lang="en-US" dirty="0"/>
              <a:t>Encourages Research and Development</a:t>
            </a:r>
          </a:p>
          <a:p>
            <a:pPr lvl="1"/>
            <a:r>
              <a:rPr lang="en-US" dirty="0"/>
              <a:t>Using the Right Type of Raw Materials</a:t>
            </a:r>
          </a:p>
          <a:p>
            <a:pPr lvl="1"/>
            <a:r>
              <a:rPr lang="en-US" dirty="0"/>
              <a:t>Executing Government Policies</a:t>
            </a:r>
          </a:p>
          <a:p>
            <a:pPr lvl="1"/>
            <a:r>
              <a:rPr lang="en-US" dirty="0"/>
              <a:t>Creation of New Businesses</a:t>
            </a:r>
          </a:p>
          <a:p>
            <a:pPr lvl="1"/>
            <a:r>
              <a:rPr lang="en-US" dirty="0"/>
              <a:t>Production and Distribution of New Products and Services</a:t>
            </a:r>
          </a:p>
          <a:p>
            <a:pPr lvl="1"/>
            <a:r>
              <a:rPr lang="en-US" dirty="0"/>
              <a:t>Creates a Self-sufficient and Self-sustaining Society</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73616237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96337-C2EB-4DF2-816C-F5376DB698A1}"/>
              </a:ext>
            </a:extLst>
          </p:cNvPr>
          <p:cNvSpPr>
            <a:spLocks noGrp="1"/>
          </p:cNvSpPr>
          <p:nvPr>
            <p:ph type="ctrTitle"/>
          </p:nvPr>
        </p:nvSpPr>
        <p:spPr/>
        <p:txBody>
          <a:bodyPr/>
          <a:lstStyle/>
          <a:p>
            <a:r>
              <a:rPr lang="en-US" sz="2400" dirty="0">
                <a:solidFill>
                  <a:schemeClr val="tx1"/>
                </a:solidFill>
              </a:rPr>
              <a:t>Functions of Entrepreneurs</a:t>
            </a:r>
          </a:p>
        </p:txBody>
      </p:sp>
      <p:sp>
        <p:nvSpPr>
          <p:cNvPr id="3" name="Content Placeholder 2">
            <a:extLst>
              <a:ext uri="{FF2B5EF4-FFF2-40B4-BE49-F238E27FC236}">
                <a16:creationId xmlns:a16="http://schemas.microsoft.com/office/drawing/2014/main" id="{93F969CE-7732-44A2-B449-00B847210A68}"/>
              </a:ext>
            </a:extLst>
          </p:cNvPr>
          <p:cNvSpPr>
            <a:spLocks noGrp="1"/>
          </p:cNvSpPr>
          <p:nvPr>
            <p:ph sz="quarter" idx="10"/>
          </p:nvPr>
        </p:nvSpPr>
        <p:spPr/>
        <p:txBody>
          <a:bodyPr>
            <a:normAutofit lnSpcReduction="10000"/>
          </a:bodyPr>
          <a:lstStyle/>
          <a:p>
            <a:r>
              <a:rPr lang="en-US" dirty="0"/>
              <a:t>Basic functions of entrepreneurs are as follows:</a:t>
            </a:r>
          </a:p>
          <a:p>
            <a:pPr lvl="1"/>
            <a:r>
              <a:rPr lang="en-US" b="1" dirty="0"/>
              <a:t>Entrepreneurial Functions: </a:t>
            </a:r>
            <a:r>
              <a:rPr lang="en-US" dirty="0"/>
              <a:t>Some of the entrepreneurial functions are as follows:</a:t>
            </a:r>
          </a:p>
          <a:p>
            <a:pPr lvl="2"/>
            <a:r>
              <a:rPr lang="en-US" dirty="0"/>
              <a:t>Organization Building and Management</a:t>
            </a:r>
          </a:p>
          <a:p>
            <a:pPr lvl="2"/>
            <a:r>
              <a:rPr lang="en-US" dirty="0"/>
              <a:t>Risk Taking</a:t>
            </a:r>
          </a:p>
          <a:p>
            <a:pPr lvl="2"/>
            <a:r>
              <a:rPr lang="en-US" dirty="0"/>
              <a:t>Innovation</a:t>
            </a:r>
          </a:p>
          <a:p>
            <a:pPr lvl="1"/>
            <a:r>
              <a:rPr lang="en-US" b="1" dirty="0"/>
              <a:t>Promotional Functions: </a:t>
            </a:r>
            <a:r>
              <a:rPr lang="en-US" dirty="0"/>
              <a:t>Some of the promotional functions are as follows:</a:t>
            </a:r>
          </a:p>
          <a:p>
            <a:pPr lvl="2"/>
            <a:r>
              <a:rPr lang="en-US" dirty="0"/>
              <a:t>Idea Discovery</a:t>
            </a:r>
          </a:p>
          <a:p>
            <a:pPr lvl="2"/>
            <a:r>
              <a:rPr lang="en-US" dirty="0"/>
              <a:t>Detailed Investigation</a:t>
            </a:r>
          </a:p>
          <a:p>
            <a:pPr lvl="1"/>
            <a:r>
              <a:rPr lang="en-US" b="1" dirty="0"/>
              <a:t>Managerial Functions: </a:t>
            </a:r>
            <a:r>
              <a:rPr lang="en-US" dirty="0"/>
              <a:t>Some of the managerial functions are as follows:</a:t>
            </a:r>
          </a:p>
          <a:p>
            <a:pPr lvl="2"/>
            <a:r>
              <a:rPr lang="en-US" dirty="0"/>
              <a:t>Planning</a:t>
            </a:r>
          </a:p>
          <a:p>
            <a:pPr lvl="2"/>
            <a:r>
              <a:rPr lang="en-US" dirty="0"/>
              <a:t>Organizing</a:t>
            </a:r>
          </a:p>
        </p:txBody>
      </p:sp>
    </p:spTree>
    <p:extLst>
      <p:ext uri="{BB962C8B-B14F-4D97-AF65-F5344CB8AC3E}">
        <p14:creationId xmlns:p14="http://schemas.microsoft.com/office/powerpoint/2010/main" val="25904265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96337-C2EB-4DF2-816C-F5376DB698A1}"/>
              </a:ext>
            </a:extLst>
          </p:cNvPr>
          <p:cNvSpPr>
            <a:spLocks noGrp="1"/>
          </p:cNvSpPr>
          <p:nvPr>
            <p:ph type="ctrTitle"/>
          </p:nvPr>
        </p:nvSpPr>
        <p:spPr/>
        <p:txBody>
          <a:bodyPr/>
          <a:lstStyle/>
          <a:p>
            <a:r>
              <a:rPr lang="en-US" sz="2400" dirty="0">
                <a:solidFill>
                  <a:schemeClr val="tx1"/>
                </a:solidFill>
              </a:rPr>
              <a:t>Functions of Entrepreneurs</a:t>
            </a:r>
          </a:p>
        </p:txBody>
      </p:sp>
      <p:sp>
        <p:nvSpPr>
          <p:cNvPr id="3" name="Content Placeholder 2">
            <a:extLst>
              <a:ext uri="{FF2B5EF4-FFF2-40B4-BE49-F238E27FC236}">
                <a16:creationId xmlns:a16="http://schemas.microsoft.com/office/drawing/2014/main" id="{93F969CE-7732-44A2-B449-00B847210A68}"/>
              </a:ext>
            </a:extLst>
          </p:cNvPr>
          <p:cNvSpPr>
            <a:spLocks noGrp="1"/>
          </p:cNvSpPr>
          <p:nvPr>
            <p:ph sz="quarter" idx="10"/>
          </p:nvPr>
        </p:nvSpPr>
        <p:spPr/>
        <p:txBody>
          <a:bodyPr>
            <a:normAutofit/>
          </a:bodyPr>
          <a:lstStyle/>
          <a:p>
            <a:pPr lvl="2"/>
            <a:r>
              <a:rPr lang="en-US" dirty="0"/>
              <a:t>Directing</a:t>
            </a:r>
          </a:p>
          <a:p>
            <a:pPr lvl="2"/>
            <a:r>
              <a:rPr lang="en-US" dirty="0"/>
              <a:t>Staffing</a:t>
            </a:r>
          </a:p>
          <a:p>
            <a:pPr lvl="2"/>
            <a:r>
              <a:rPr lang="en-US" dirty="0"/>
              <a:t>Leadership</a:t>
            </a:r>
          </a:p>
          <a:p>
            <a:pPr lvl="1"/>
            <a:r>
              <a:rPr lang="en-US" b="1" dirty="0"/>
              <a:t>Commercial Functions: </a:t>
            </a:r>
            <a:r>
              <a:rPr lang="en-US" dirty="0"/>
              <a:t>Some of the commercial functions are as follows:</a:t>
            </a:r>
          </a:p>
          <a:p>
            <a:pPr lvl="2"/>
            <a:r>
              <a:rPr lang="en-US" dirty="0"/>
              <a:t>Production and Operations</a:t>
            </a:r>
          </a:p>
          <a:p>
            <a:pPr lvl="2"/>
            <a:r>
              <a:rPr lang="en-US" dirty="0"/>
              <a:t>Finance and Accounting</a:t>
            </a:r>
          </a:p>
          <a:p>
            <a:pPr lvl="2"/>
            <a:r>
              <a:rPr lang="en-US" dirty="0"/>
              <a:t>Marketing</a:t>
            </a:r>
          </a:p>
        </p:txBody>
      </p:sp>
    </p:spTree>
    <p:extLst>
      <p:ext uri="{BB962C8B-B14F-4D97-AF65-F5344CB8AC3E}">
        <p14:creationId xmlns:p14="http://schemas.microsoft.com/office/powerpoint/2010/main" val="13338772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8662E-65E2-493F-81D3-B06AC46003BC}"/>
              </a:ext>
            </a:extLst>
          </p:cNvPr>
          <p:cNvSpPr>
            <a:spLocks noGrp="1"/>
          </p:cNvSpPr>
          <p:nvPr>
            <p:ph type="ctrTitle"/>
          </p:nvPr>
        </p:nvSpPr>
        <p:spPr/>
        <p:txBody>
          <a:bodyPr>
            <a:normAutofit fontScale="90000"/>
          </a:bodyPr>
          <a:lstStyle/>
          <a:p>
            <a:r>
              <a:rPr lang="en-US" sz="2400" dirty="0">
                <a:solidFill>
                  <a:schemeClr val="tx1"/>
                </a:solidFill>
              </a:rPr>
              <a:t>Role of Entrepreneurs in Economic Development</a:t>
            </a:r>
          </a:p>
        </p:txBody>
      </p:sp>
      <p:sp>
        <p:nvSpPr>
          <p:cNvPr id="3" name="Content Placeholder 2">
            <a:extLst>
              <a:ext uri="{FF2B5EF4-FFF2-40B4-BE49-F238E27FC236}">
                <a16:creationId xmlns:a16="http://schemas.microsoft.com/office/drawing/2014/main" id="{F63D1353-0843-4600-BBC7-BB94AAA297DB}"/>
              </a:ext>
            </a:extLst>
          </p:cNvPr>
          <p:cNvSpPr>
            <a:spLocks noGrp="1"/>
          </p:cNvSpPr>
          <p:nvPr>
            <p:ph sz="quarter" idx="10"/>
          </p:nvPr>
        </p:nvSpPr>
        <p:spPr/>
        <p:txBody>
          <a:bodyPr>
            <a:noAutofit/>
          </a:bodyPr>
          <a:lstStyle/>
          <a:p>
            <a:r>
              <a:rPr lang="en-US" dirty="0"/>
              <a:t>Economic development is quintessential for any country. The increase in economic activities, such as agriculture and industry, in a country leads to the increase in its GDP as well. </a:t>
            </a:r>
          </a:p>
          <a:p>
            <a:r>
              <a:rPr lang="en-US" dirty="0"/>
              <a:t>The economic development is divided into four phases which include agrarian society, early industrialization, mature industrialization, and service economy. In an economy, entrepreneurs and entrepreneurship play a big role. </a:t>
            </a:r>
          </a:p>
          <a:p>
            <a:r>
              <a:rPr lang="en-US" dirty="0"/>
              <a:t>Entrepreneurs help in economic development of a country by fulfilling the following roles:</a:t>
            </a:r>
          </a:p>
          <a:p>
            <a:pPr lvl="1">
              <a:spcBef>
                <a:spcPts val="200"/>
              </a:spcBef>
            </a:pPr>
            <a:r>
              <a:rPr lang="en-US" spc="-10" dirty="0"/>
              <a:t>Agent’s Role</a:t>
            </a:r>
          </a:p>
          <a:p>
            <a:pPr lvl="1">
              <a:spcBef>
                <a:spcPts val="200"/>
              </a:spcBef>
            </a:pPr>
            <a:r>
              <a:rPr lang="en-US" dirty="0"/>
              <a:t>Balancing Role</a:t>
            </a:r>
          </a:p>
          <a:p>
            <a:pPr lvl="1">
              <a:spcBef>
                <a:spcPts val="200"/>
              </a:spcBef>
            </a:pPr>
            <a:r>
              <a:rPr lang="en-US" dirty="0"/>
              <a:t>Capital Formation Role</a:t>
            </a:r>
          </a:p>
          <a:p>
            <a:pPr lvl="1">
              <a:spcBef>
                <a:spcPts val="200"/>
              </a:spcBef>
            </a:pPr>
            <a:r>
              <a:rPr lang="en-US" sz="2000" dirty="0"/>
              <a:t>Coordinating Role</a:t>
            </a:r>
            <a:endParaRPr lang="en-US" dirty="0"/>
          </a:p>
          <a:p>
            <a:pPr marL="0" indent="0">
              <a:buNone/>
            </a:pPr>
            <a:endParaRPr lang="en-US" sz="1900" dirty="0"/>
          </a:p>
        </p:txBody>
      </p:sp>
    </p:spTree>
    <p:extLst>
      <p:ext uri="{BB962C8B-B14F-4D97-AF65-F5344CB8AC3E}">
        <p14:creationId xmlns:p14="http://schemas.microsoft.com/office/powerpoint/2010/main" val="277248297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CC5CC-484D-459A-8AA7-05EA3817A3C5}"/>
              </a:ext>
            </a:extLst>
          </p:cNvPr>
          <p:cNvSpPr>
            <a:spLocks noGrp="1"/>
          </p:cNvSpPr>
          <p:nvPr>
            <p:ph type="ctrTitle"/>
          </p:nvPr>
        </p:nvSpPr>
        <p:spPr/>
        <p:txBody>
          <a:bodyPr>
            <a:normAutofit/>
          </a:bodyPr>
          <a:lstStyle/>
          <a:p>
            <a:r>
              <a:rPr lang="en-US" sz="2400" dirty="0">
                <a:solidFill>
                  <a:schemeClr val="tx1"/>
                </a:solidFill>
              </a:rPr>
              <a:t>Types of Entrepreneurs</a:t>
            </a:r>
          </a:p>
        </p:txBody>
      </p:sp>
      <p:sp>
        <p:nvSpPr>
          <p:cNvPr id="3" name="Content Placeholder 2">
            <a:extLst>
              <a:ext uri="{FF2B5EF4-FFF2-40B4-BE49-F238E27FC236}">
                <a16:creationId xmlns:a16="http://schemas.microsoft.com/office/drawing/2014/main" id="{5E44A162-3196-497D-92DF-2E3B1A5616C1}"/>
              </a:ext>
            </a:extLst>
          </p:cNvPr>
          <p:cNvSpPr>
            <a:spLocks noGrp="1"/>
          </p:cNvSpPr>
          <p:nvPr>
            <p:ph sz="quarter" idx="10"/>
          </p:nvPr>
        </p:nvSpPr>
        <p:spPr/>
        <p:txBody>
          <a:bodyPr>
            <a:noAutofit/>
          </a:bodyPr>
          <a:lstStyle/>
          <a:p>
            <a:pPr>
              <a:lnSpc>
                <a:spcPct val="110000"/>
              </a:lnSpc>
            </a:pPr>
            <a:r>
              <a:rPr lang="en-US" dirty="0"/>
              <a:t>Depending on the type of business, the level of technology, the scale of operations and the innovations being made by entrepreneurs, entrepreneurs are divided into various categories.</a:t>
            </a:r>
          </a:p>
          <a:p>
            <a:pPr>
              <a:lnSpc>
                <a:spcPct val="110000"/>
              </a:lnSpc>
            </a:pPr>
            <a:r>
              <a:rPr lang="en-US" dirty="0"/>
              <a:t>On the basis of a study of American agriculture, Clarence Danhof, an author, has classified the entrepreneurs into four types as follows:</a:t>
            </a:r>
          </a:p>
          <a:p>
            <a:pPr lvl="1">
              <a:lnSpc>
                <a:spcPct val="110000"/>
              </a:lnSpc>
            </a:pPr>
            <a:r>
              <a:rPr lang="en-US" b="1" dirty="0"/>
              <a:t>Innovative Entrepreneurs: </a:t>
            </a:r>
            <a:r>
              <a:rPr lang="en-US" dirty="0"/>
              <a:t>Entrepreneurs who bring new goods and services, production techniques, etc., into the market or discover new markets are called as innovative entrepreneurs.</a:t>
            </a:r>
          </a:p>
          <a:p>
            <a:pPr lvl="1">
              <a:lnSpc>
                <a:spcPct val="110000"/>
              </a:lnSpc>
            </a:pPr>
            <a:r>
              <a:rPr lang="en-US" b="1" dirty="0"/>
              <a:t>Imitative Entrepreneurs: </a:t>
            </a:r>
            <a:r>
              <a:rPr lang="en-US" dirty="0"/>
              <a:t>Entrepreneurs who copy the innovations and business models developed by some other entrepreneurs and replicate the same are called as imitative or adoptive entrepreneurs.</a:t>
            </a:r>
          </a:p>
          <a:p>
            <a:pPr lvl="1">
              <a:lnSpc>
                <a:spcPct val="110000"/>
              </a:lnSpc>
            </a:pPr>
            <a:r>
              <a:rPr lang="en-US" b="1" dirty="0"/>
              <a:t>Fabian Entrepreneurs: </a:t>
            </a:r>
            <a:r>
              <a:rPr lang="en-US" dirty="0"/>
              <a:t>Fabian entrepreneurs are usually very shy, lazy and cautious. Such entrepreneurs usually avoid risks and strictly follow their approach.</a:t>
            </a:r>
          </a:p>
        </p:txBody>
      </p:sp>
    </p:spTree>
    <p:extLst>
      <p:ext uri="{BB962C8B-B14F-4D97-AF65-F5344CB8AC3E}">
        <p14:creationId xmlns:p14="http://schemas.microsoft.com/office/powerpoint/2010/main" val="156008548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30BA6-1F08-4A53-8604-EE6812A82743}"/>
              </a:ext>
            </a:extLst>
          </p:cNvPr>
          <p:cNvSpPr>
            <a:spLocks noGrp="1"/>
          </p:cNvSpPr>
          <p:nvPr>
            <p:ph type="ctrTitle"/>
          </p:nvPr>
        </p:nvSpPr>
        <p:spPr/>
        <p:txBody>
          <a:bodyPr>
            <a:normAutofit/>
          </a:bodyPr>
          <a:lstStyle/>
          <a:p>
            <a:r>
              <a:rPr lang="en-US" dirty="0"/>
              <a:t>Session 2: Entrepreneurs</a:t>
            </a:r>
          </a:p>
        </p:txBody>
      </p:sp>
      <p:sp>
        <p:nvSpPr>
          <p:cNvPr id="3" name="Content Placeholder 2">
            <a:extLst>
              <a:ext uri="{FF2B5EF4-FFF2-40B4-BE49-F238E27FC236}">
                <a16:creationId xmlns:a16="http://schemas.microsoft.com/office/drawing/2014/main" id="{14D0348B-7A09-412E-9D46-777829BDD95E}"/>
              </a:ext>
            </a:extLst>
          </p:cNvPr>
          <p:cNvSpPr>
            <a:spLocks noGrp="1"/>
          </p:cNvSpPr>
          <p:nvPr>
            <p:ph sz="quarter" idx="10"/>
          </p:nvPr>
        </p:nvSpPr>
        <p:spPr/>
        <p:txBody>
          <a:bodyPr>
            <a:normAutofit/>
          </a:bodyPr>
          <a:lstStyle/>
          <a:p>
            <a:pPr lvl="1"/>
            <a:r>
              <a:rPr lang="en-US" b="1" dirty="0"/>
              <a:t>Drone Entrepreneurs: </a:t>
            </a:r>
            <a:r>
              <a:rPr lang="en-US" dirty="0"/>
              <a:t>Drone entrepreneurs are the ones who do not pay attention to the existing opportunities and follow a conventional approach only.</a:t>
            </a:r>
          </a:p>
          <a:p>
            <a:pPr lvl="1"/>
            <a:r>
              <a:rPr lang="en-US" b="1" dirty="0"/>
              <a:t>Empirical Entrepreneur: </a:t>
            </a:r>
            <a:r>
              <a:rPr lang="en-US" dirty="0"/>
              <a:t>Empirical entrepreneurs are those who do not take risks and believe in following the age-old methods and practices.</a:t>
            </a:r>
          </a:p>
          <a:p>
            <a:pPr lvl="1"/>
            <a:r>
              <a:rPr lang="en-US" b="1" dirty="0"/>
              <a:t>Rational Entrepreneur: </a:t>
            </a:r>
            <a:r>
              <a:rPr lang="en-US" dirty="0"/>
              <a:t>Rational entrepreneur are those who keep themselves aware of the general economic conditions in his country as well as in the world and he/she willingly introduce changes which he/she considers as revolutionary and beneficial.</a:t>
            </a:r>
          </a:p>
          <a:p>
            <a:pPr lvl="1"/>
            <a:r>
              <a:rPr lang="en-US" b="1" dirty="0"/>
              <a:t>Cognitive Entrepreneur: </a:t>
            </a:r>
            <a:r>
              <a:rPr lang="en-US" dirty="0"/>
              <a:t>Cognitive entrepreneurs are those who keep themselves well-informed, seek advice and services from experts in order to decide whether or not they should introduce any changes in the present situation.</a:t>
            </a:r>
          </a:p>
        </p:txBody>
      </p:sp>
    </p:spTree>
    <p:extLst>
      <p:ext uri="{BB962C8B-B14F-4D97-AF65-F5344CB8AC3E}">
        <p14:creationId xmlns:p14="http://schemas.microsoft.com/office/powerpoint/2010/main" val="14737500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CABF4-0806-40C2-A4B7-DD152C6AAB9C}"/>
              </a:ext>
            </a:extLst>
          </p:cNvPr>
          <p:cNvSpPr>
            <a:spLocks noGrp="1"/>
          </p:cNvSpPr>
          <p:nvPr>
            <p:ph type="ctrTitle"/>
          </p:nvPr>
        </p:nvSpPr>
        <p:spPr/>
        <p:txBody>
          <a:bodyPr>
            <a:normAutofit fontScale="90000"/>
          </a:bodyPr>
          <a:lstStyle/>
          <a:p>
            <a:r>
              <a:rPr lang="en-US" dirty="0"/>
              <a:t>Session 3: Entrepreneurship Development</a:t>
            </a:r>
          </a:p>
        </p:txBody>
      </p:sp>
      <p:sp>
        <p:nvSpPr>
          <p:cNvPr id="3" name="Content Placeholder 2">
            <a:extLst>
              <a:ext uri="{FF2B5EF4-FFF2-40B4-BE49-F238E27FC236}">
                <a16:creationId xmlns:a16="http://schemas.microsoft.com/office/drawing/2014/main" id="{7010A6FA-D7E0-44DE-BF03-89BD6E5CB6AE}"/>
              </a:ext>
            </a:extLst>
          </p:cNvPr>
          <p:cNvSpPr>
            <a:spLocks noGrp="1"/>
          </p:cNvSpPr>
          <p:nvPr>
            <p:ph sz="quarter" idx="10"/>
          </p:nvPr>
        </p:nvSpPr>
        <p:spPr/>
        <p:txBody>
          <a:bodyPr>
            <a:noAutofit/>
          </a:bodyPr>
          <a:lstStyle/>
          <a:p>
            <a:pPr>
              <a:lnSpc>
                <a:spcPct val="114000"/>
              </a:lnSpc>
              <a:spcBef>
                <a:spcPts val="200"/>
              </a:spcBef>
            </a:pPr>
            <a:r>
              <a:rPr lang="en-US" dirty="0"/>
              <a:t>Entrepreneurship Development (ED) is a process under which the budding entrepreneurs who have the potential to go far ahead in entrepreneurship and the existing entrepreneurs are provided the skills and knowledge so that they are empowered to carry out businesses in different fields and pursue their entrepreneurship in a smooth manner.</a:t>
            </a:r>
          </a:p>
          <a:p>
            <a:pPr>
              <a:lnSpc>
                <a:spcPct val="114000"/>
              </a:lnSpc>
              <a:spcBef>
                <a:spcPts val="200"/>
              </a:spcBef>
            </a:pPr>
            <a:r>
              <a:rPr lang="en-US" dirty="0"/>
              <a:t>The overall objective of the ED is to develop capable and skilled entrepreneurs in the shortest possible time period.</a:t>
            </a:r>
          </a:p>
          <a:p>
            <a:pPr>
              <a:lnSpc>
                <a:spcPct val="114000"/>
              </a:lnSpc>
              <a:spcBef>
                <a:spcPts val="200"/>
              </a:spcBef>
            </a:pPr>
            <a:r>
              <a:rPr lang="en-US" dirty="0"/>
              <a:t>In developing countries like India, a genuine push towards entrepreneurship can help in solving or overcoming major problems such as unemployment, poverty, low standard of living, etc., to a very large extent.</a:t>
            </a:r>
          </a:p>
          <a:p>
            <a:pPr>
              <a:lnSpc>
                <a:spcPct val="114000"/>
              </a:lnSpc>
              <a:spcBef>
                <a:spcPts val="200"/>
              </a:spcBef>
            </a:pPr>
            <a:r>
              <a:rPr lang="en-US" dirty="0"/>
              <a:t>The government has implemented various entrepreneurship development programs in the past and continues to do so even today.</a:t>
            </a:r>
          </a:p>
          <a:p>
            <a:pPr>
              <a:lnSpc>
                <a:spcPct val="114000"/>
              </a:lnSpc>
              <a:spcBef>
                <a:spcPts val="200"/>
              </a:spcBef>
            </a:pPr>
            <a:r>
              <a:rPr lang="en-US" dirty="0"/>
              <a:t>The government has also established various organizations and policies for driving entrepreneurship and ED.</a:t>
            </a:r>
          </a:p>
          <a:p>
            <a:pPr marL="0" indent="0">
              <a:lnSpc>
                <a:spcPct val="114000"/>
              </a:lnSpc>
              <a:spcBef>
                <a:spcPts val="200"/>
              </a:spcBef>
              <a:buNone/>
            </a:pPr>
            <a:endParaRPr lang="en-US" dirty="0"/>
          </a:p>
        </p:txBody>
      </p:sp>
    </p:spTree>
    <p:extLst>
      <p:ext uri="{BB962C8B-B14F-4D97-AF65-F5344CB8AC3E}">
        <p14:creationId xmlns:p14="http://schemas.microsoft.com/office/powerpoint/2010/main" val="983001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19D51-6C09-4299-9642-28963DF0DDAC}"/>
              </a:ext>
            </a:extLst>
          </p:cNvPr>
          <p:cNvSpPr>
            <a:spLocks noGrp="1"/>
          </p:cNvSpPr>
          <p:nvPr>
            <p:ph type="ctrTitle"/>
          </p:nvPr>
        </p:nvSpPr>
        <p:spPr/>
        <p:txBody>
          <a:bodyPr>
            <a:normAutofit fontScale="90000"/>
          </a:bodyPr>
          <a:lstStyle/>
          <a:p>
            <a:r>
              <a:rPr lang="en-US" dirty="0"/>
              <a:t>Initiatives for Entrepreneurship Development</a:t>
            </a:r>
          </a:p>
        </p:txBody>
      </p:sp>
      <p:sp>
        <p:nvSpPr>
          <p:cNvPr id="3" name="Content Placeholder 2">
            <a:extLst>
              <a:ext uri="{FF2B5EF4-FFF2-40B4-BE49-F238E27FC236}">
                <a16:creationId xmlns:a16="http://schemas.microsoft.com/office/drawing/2014/main" id="{BAAC1135-724C-4011-9A93-AE89C4951A20}"/>
              </a:ext>
            </a:extLst>
          </p:cNvPr>
          <p:cNvSpPr>
            <a:spLocks noGrp="1"/>
          </p:cNvSpPr>
          <p:nvPr>
            <p:ph sz="quarter" idx="10"/>
          </p:nvPr>
        </p:nvSpPr>
        <p:spPr/>
        <p:txBody>
          <a:bodyPr>
            <a:noAutofit/>
          </a:bodyPr>
          <a:lstStyle/>
          <a:p>
            <a:pPr>
              <a:lnSpc>
                <a:spcPct val="110000"/>
              </a:lnSpc>
            </a:pPr>
            <a:r>
              <a:rPr lang="en-US" dirty="0"/>
              <a:t>The government is very well aware of the benefits that entrepreneurship can bring along. </a:t>
            </a:r>
          </a:p>
          <a:p>
            <a:pPr>
              <a:lnSpc>
                <a:spcPct val="110000"/>
              </a:lnSpc>
            </a:pPr>
            <a:r>
              <a:rPr lang="en-US" dirty="0"/>
              <a:t>The government has implemented various entrepreneurship development programs in the past and continues to do so even today. </a:t>
            </a:r>
          </a:p>
          <a:p>
            <a:pPr>
              <a:lnSpc>
                <a:spcPct val="110000"/>
              </a:lnSpc>
            </a:pPr>
            <a:r>
              <a:rPr lang="en-US" dirty="0"/>
              <a:t>The government has also established various organizations and policies for driving entrepreneurship and ED. </a:t>
            </a:r>
          </a:p>
          <a:p>
            <a:pPr>
              <a:lnSpc>
                <a:spcPct val="110000"/>
              </a:lnSpc>
            </a:pPr>
            <a:r>
              <a:rPr lang="en-US" dirty="0"/>
              <a:t>Some of the important organizations, policies and initiatives in field of ED are as follows:</a:t>
            </a:r>
          </a:p>
          <a:p>
            <a:pPr lvl="1">
              <a:lnSpc>
                <a:spcPct val="110000"/>
              </a:lnSpc>
            </a:pPr>
            <a:r>
              <a:rPr lang="en-US" dirty="0"/>
              <a:t>Ministry of Skill Development and Entrepreneurship (MSDE)</a:t>
            </a:r>
          </a:p>
          <a:p>
            <a:pPr lvl="1">
              <a:lnSpc>
                <a:spcPct val="110000"/>
              </a:lnSpc>
            </a:pPr>
            <a:r>
              <a:rPr lang="en-US" dirty="0"/>
              <a:t>National Policy on Skill Development and Entrepreneurship 2015</a:t>
            </a:r>
          </a:p>
          <a:p>
            <a:pPr lvl="1">
              <a:lnSpc>
                <a:spcPct val="110000"/>
              </a:lnSpc>
            </a:pPr>
            <a:r>
              <a:rPr lang="en-US" dirty="0"/>
              <a:t>National Skill Development Mission</a:t>
            </a:r>
          </a:p>
          <a:p>
            <a:pPr lvl="1">
              <a:lnSpc>
                <a:spcPct val="110000"/>
              </a:lnSpc>
            </a:pPr>
            <a:r>
              <a:rPr lang="en-US" dirty="0"/>
              <a:t>Make in India</a:t>
            </a:r>
          </a:p>
          <a:p>
            <a:pPr lvl="1">
              <a:lnSpc>
                <a:spcPct val="110000"/>
              </a:lnSpc>
            </a:pPr>
            <a:r>
              <a:rPr lang="en-US" dirty="0"/>
              <a:t>Startup India Scheme</a:t>
            </a:r>
          </a:p>
          <a:p>
            <a:pPr lvl="1">
              <a:lnSpc>
                <a:spcPct val="110000"/>
              </a:lnSpc>
            </a:pPr>
            <a:r>
              <a:rPr lang="en-US" dirty="0"/>
              <a:t>Atal Innovation Mission (AIM)</a:t>
            </a:r>
          </a:p>
        </p:txBody>
      </p:sp>
    </p:spTree>
    <p:extLst>
      <p:ext uri="{BB962C8B-B14F-4D97-AF65-F5344CB8AC3E}">
        <p14:creationId xmlns:p14="http://schemas.microsoft.com/office/powerpoint/2010/main" val="34378142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EA510-A8B0-4E77-A4C4-CF7A5E964B47}"/>
              </a:ext>
            </a:extLst>
          </p:cNvPr>
          <p:cNvSpPr>
            <a:spLocks noGrp="1"/>
          </p:cNvSpPr>
          <p:nvPr>
            <p:ph type="ctrTitle"/>
          </p:nvPr>
        </p:nvSpPr>
        <p:spPr/>
        <p:txBody>
          <a:bodyPr>
            <a:normAutofit fontScale="90000"/>
          </a:bodyPr>
          <a:lstStyle/>
          <a:p>
            <a:r>
              <a:rPr lang="en-US" dirty="0"/>
              <a:t>Session 4: Myths about Entrepreneurship</a:t>
            </a:r>
          </a:p>
        </p:txBody>
      </p:sp>
      <p:sp>
        <p:nvSpPr>
          <p:cNvPr id="3" name="Content Placeholder 2">
            <a:extLst>
              <a:ext uri="{FF2B5EF4-FFF2-40B4-BE49-F238E27FC236}">
                <a16:creationId xmlns:a16="http://schemas.microsoft.com/office/drawing/2014/main" id="{C8EFD8FD-901E-42A1-9B7D-EFD0D962DE1F}"/>
              </a:ext>
            </a:extLst>
          </p:cNvPr>
          <p:cNvSpPr>
            <a:spLocks noGrp="1"/>
          </p:cNvSpPr>
          <p:nvPr>
            <p:ph sz="quarter" idx="10"/>
          </p:nvPr>
        </p:nvSpPr>
        <p:spPr/>
        <p:txBody>
          <a:bodyPr>
            <a:normAutofit/>
          </a:bodyPr>
          <a:lstStyle/>
          <a:p>
            <a:r>
              <a:rPr lang="en-US" dirty="0"/>
              <a:t>Various myths associated with entrepreneurs and entrepreneurship:</a:t>
            </a:r>
          </a:p>
          <a:p>
            <a:pPr lvl="1"/>
            <a:r>
              <a:rPr lang="en-US" dirty="0"/>
              <a:t>Entrepreneurs are Born, not Made</a:t>
            </a:r>
          </a:p>
          <a:p>
            <a:pPr lvl="1"/>
            <a:r>
              <a:rPr lang="en-US" dirty="0"/>
              <a:t>You only Need a Good Idea to Start a Business</a:t>
            </a:r>
          </a:p>
          <a:p>
            <a:pPr lvl="1"/>
            <a:r>
              <a:rPr lang="en-US" dirty="0"/>
              <a:t>You Need a Lot of Money for Starting and Running Business</a:t>
            </a:r>
          </a:p>
          <a:p>
            <a:pPr lvl="1"/>
            <a:r>
              <a:rPr lang="en-US" dirty="0"/>
              <a:t>Every Business Needs a Unique Idea</a:t>
            </a:r>
          </a:p>
          <a:p>
            <a:pPr lvl="1"/>
            <a:r>
              <a:rPr lang="en-US" dirty="0"/>
              <a:t>Owning a Business Means Freedom</a:t>
            </a:r>
          </a:p>
          <a:p>
            <a:pPr lvl="1"/>
            <a:r>
              <a:rPr lang="en-US" dirty="0"/>
              <a:t>Starting a Business Leads to Quick Wealth Creation</a:t>
            </a:r>
          </a:p>
          <a:p>
            <a:pPr lvl="1"/>
            <a:r>
              <a:rPr lang="en-US" dirty="0"/>
              <a:t>Businesses either Succeed or Fail</a:t>
            </a:r>
          </a:p>
          <a:p>
            <a:pPr lvl="1"/>
            <a:r>
              <a:rPr lang="en-US" dirty="0"/>
              <a:t>All Responsibilities Lie on Entrepreneur</a:t>
            </a:r>
          </a:p>
          <a:p>
            <a:endParaRPr lang="en-US" dirty="0"/>
          </a:p>
        </p:txBody>
      </p:sp>
    </p:spTree>
    <p:extLst>
      <p:ext uri="{BB962C8B-B14F-4D97-AF65-F5344CB8AC3E}">
        <p14:creationId xmlns:p14="http://schemas.microsoft.com/office/powerpoint/2010/main" val="188098243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EA510-A8B0-4E77-A4C4-CF7A5E964B47}"/>
              </a:ext>
            </a:extLst>
          </p:cNvPr>
          <p:cNvSpPr>
            <a:spLocks noGrp="1"/>
          </p:cNvSpPr>
          <p:nvPr>
            <p:ph type="ctrTitle"/>
          </p:nvPr>
        </p:nvSpPr>
        <p:spPr/>
        <p:txBody>
          <a:bodyPr>
            <a:normAutofit fontScale="90000"/>
          </a:bodyPr>
          <a:lstStyle/>
          <a:p>
            <a:r>
              <a:rPr lang="en-US" dirty="0"/>
              <a:t>Session 4: Myths about Entrepreneurship</a:t>
            </a:r>
          </a:p>
        </p:txBody>
      </p:sp>
      <p:sp>
        <p:nvSpPr>
          <p:cNvPr id="3" name="Content Placeholder 2">
            <a:extLst>
              <a:ext uri="{FF2B5EF4-FFF2-40B4-BE49-F238E27FC236}">
                <a16:creationId xmlns:a16="http://schemas.microsoft.com/office/drawing/2014/main" id="{C8EFD8FD-901E-42A1-9B7D-EFD0D962DE1F}"/>
              </a:ext>
            </a:extLst>
          </p:cNvPr>
          <p:cNvSpPr>
            <a:spLocks noGrp="1"/>
          </p:cNvSpPr>
          <p:nvPr>
            <p:ph sz="quarter" idx="10"/>
          </p:nvPr>
        </p:nvSpPr>
        <p:spPr/>
        <p:txBody>
          <a:bodyPr>
            <a:normAutofit/>
          </a:bodyPr>
          <a:lstStyle/>
          <a:p>
            <a:pPr lvl="1"/>
            <a:r>
              <a:rPr lang="en-US" dirty="0"/>
              <a:t>Businesses can be Run by MBA Holders only</a:t>
            </a:r>
          </a:p>
          <a:p>
            <a:pPr lvl="1"/>
            <a:r>
              <a:rPr lang="en-US" dirty="0"/>
              <a:t>Real Entrepreneurs do not Quit</a:t>
            </a:r>
          </a:p>
          <a:p>
            <a:pPr lvl="1"/>
            <a:r>
              <a:rPr lang="en-US" dirty="0"/>
              <a:t>Business Plan is Essential</a:t>
            </a:r>
          </a:p>
          <a:p>
            <a:pPr lvl="1"/>
            <a:r>
              <a:rPr lang="en-US" dirty="0"/>
              <a:t>Entrepreneurs Do Business for Money</a:t>
            </a:r>
          </a:p>
          <a:p>
            <a:pPr lvl="1"/>
            <a:r>
              <a:rPr lang="en-US" dirty="0"/>
              <a:t>Only Young and Enthusiastic People can Do Business</a:t>
            </a:r>
          </a:p>
          <a:p>
            <a:endParaRPr lang="en-US" dirty="0"/>
          </a:p>
          <a:p>
            <a:endParaRPr lang="en-US" dirty="0"/>
          </a:p>
        </p:txBody>
      </p:sp>
    </p:spTree>
    <p:extLst>
      <p:ext uri="{BB962C8B-B14F-4D97-AF65-F5344CB8AC3E}">
        <p14:creationId xmlns:p14="http://schemas.microsoft.com/office/powerpoint/2010/main" val="144775101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pPr marL="0" indent="0">
              <a:buNone/>
            </a:pPr>
            <a:r>
              <a:rPr lang="en-US" sz="2200" b="1" dirty="0"/>
              <a:t>This Unit Covers:</a:t>
            </a:r>
          </a:p>
          <a:p>
            <a:r>
              <a:rPr lang="en-US" dirty="0"/>
              <a:t>Entrepreneurship </a:t>
            </a:r>
          </a:p>
          <a:p>
            <a:r>
              <a:rPr lang="en-US" dirty="0"/>
              <a:t>Entrepreneurship and Society</a:t>
            </a:r>
          </a:p>
          <a:p>
            <a:r>
              <a:rPr lang="en-US" dirty="0"/>
              <a:t>Advantages and Disadvantages of Entrepreneurship</a:t>
            </a:r>
          </a:p>
          <a:p>
            <a:r>
              <a:rPr lang="en-US" dirty="0"/>
              <a:t>Functions of Entrepreneurs</a:t>
            </a:r>
          </a:p>
          <a:p>
            <a:r>
              <a:rPr lang="en-US" dirty="0"/>
              <a:t>Types of Entrepreneurs</a:t>
            </a:r>
          </a:p>
          <a:p>
            <a:r>
              <a:rPr lang="en-US" dirty="0"/>
              <a:t>Entrepreneurship Development</a:t>
            </a:r>
          </a:p>
          <a:p>
            <a:r>
              <a:rPr lang="en-US" dirty="0"/>
              <a:t>Myths about Entrepreneurship</a:t>
            </a:r>
          </a:p>
          <a:p>
            <a:r>
              <a:rPr lang="en-US" dirty="0"/>
              <a:t>Entrepreneurship as a Career Option</a:t>
            </a:r>
          </a:p>
          <a:p>
            <a:endParaRPr lang="en-US" dirty="0"/>
          </a:p>
        </p:txBody>
      </p:sp>
    </p:spTree>
    <p:extLst>
      <p:ext uri="{BB962C8B-B14F-4D97-AF65-F5344CB8AC3E}">
        <p14:creationId xmlns:p14="http://schemas.microsoft.com/office/powerpoint/2010/main" val="28056836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C6851-DE15-484B-844E-E7E4710CB511}"/>
              </a:ext>
            </a:extLst>
          </p:cNvPr>
          <p:cNvSpPr>
            <a:spLocks noGrp="1"/>
          </p:cNvSpPr>
          <p:nvPr>
            <p:ph type="ctrTitle"/>
          </p:nvPr>
        </p:nvSpPr>
        <p:spPr/>
        <p:txBody>
          <a:bodyPr>
            <a:normAutofit fontScale="90000"/>
          </a:bodyPr>
          <a:lstStyle/>
          <a:p>
            <a:r>
              <a:rPr lang="en-US" dirty="0"/>
              <a:t>Session 5: Entrepreneurship as a Career Option</a:t>
            </a:r>
          </a:p>
        </p:txBody>
      </p:sp>
      <p:sp>
        <p:nvSpPr>
          <p:cNvPr id="3" name="Content Placeholder 2">
            <a:extLst>
              <a:ext uri="{FF2B5EF4-FFF2-40B4-BE49-F238E27FC236}">
                <a16:creationId xmlns:a16="http://schemas.microsoft.com/office/drawing/2014/main" id="{97FF0268-A931-42AD-9EBF-9A3B67E9628A}"/>
              </a:ext>
            </a:extLst>
          </p:cNvPr>
          <p:cNvSpPr>
            <a:spLocks noGrp="1"/>
          </p:cNvSpPr>
          <p:nvPr>
            <p:ph sz="quarter" idx="10"/>
          </p:nvPr>
        </p:nvSpPr>
        <p:spPr/>
        <p:txBody>
          <a:bodyPr/>
          <a:lstStyle/>
          <a:p>
            <a:r>
              <a:rPr lang="en-US" dirty="0"/>
              <a:t>There are various possible ways that can be used by people to become entrepreneurs:</a:t>
            </a:r>
          </a:p>
          <a:p>
            <a:pPr lvl="1"/>
            <a:r>
              <a:rPr lang="en-US" dirty="0"/>
              <a:t>Starting a New Business</a:t>
            </a:r>
          </a:p>
          <a:p>
            <a:pPr lvl="1"/>
            <a:r>
              <a:rPr lang="en-US" dirty="0"/>
              <a:t>Purchase a Franchise</a:t>
            </a:r>
          </a:p>
          <a:p>
            <a:pPr lvl="1"/>
            <a:r>
              <a:rPr lang="en-US" dirty="0"/>
              <a:t>Purchase an Existing Business</a:t>
            </a:r>
          </a:p>
          <a:p>
            <a:pPr lvl="1"/>
            <a:r>
              <a:rPr lang="en-US" dirty="0"/>
              <a:t>Become a One-person Firm</a:t>
            </a:r>
          </a:p>
          <a:p>
            <a:pPr lvl="1"/>
            <a:r>
              <a:rPr lang="en-US" dirty="0"/>
              <a:t>Copy a Concept</a:t>
            </a:r>
          </a:p>
          <a:p>
            <a:pPr lvl="1"/>
            <a:r>
              <a:rPr lang="en-US" dirty="0"/>
              <a:t>Start Work-at-home</a:t>
            </a:r>
          </a:p>
          <a:p>
            <a:endParaRPr lang="en-US" dirty="0"/>
          </a:p>
          <a:p>
            <a:endParaRPr lang="en-US" dirty="0"/>
          </a:p>
          <a:p>
            <a:endParaRPr lang="en-US" dirty="0"/>
          </a:p>
        </p:txBody>
      </p:sp>
    </p:spTree>
    <p:extLst>
      <p:ext uri="{BB962C8B-B14F-4D97-AF65-F5344CB8AC3E}">
        <p14:creationId xmlns:p14="http://schemas.microsoft.com/office/powerpoint/2010/main" val="8168776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8D0367"/>
                </a:solidFill>
                <a:latin typeface="+mj-lt"/>
                <a:ea typeface="+mj-ea"/>
                <a:cs typeface="+mj-cs"/>
              </a:rPr>
              <a:t>Thank You</a:t>
            </a:r>
          </a:p>
        </p:txBody>
      </p:sp>
    </p:spTree>
    <p:extLst>
      <p:ext uri="{BB962C8B-B14F-4D97-AF65-F5344CB8AC3E}">
        <p14:creationId xmlns:p14="http://schemas.microsoft.com/office/powerpoint/2010/main" val="26866084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r>
              <a:rPr lang="en-US" dirty="0"/>
              <a:t>Entrepreneurship is the process of generating business ideas, developing a business plan, launching and running a business to meet certain customer needs and making profits in the process.</a:t>
            </a:r>
          </a:p>
          <a:p>
            <a:r>
              <a:rPr lang="en-US" dirty="0"/>
              <a:t>Entrepreneurship is extremely important for any economy and society because of a number of reasons. Some roles of entrepreneurship in society are:</a:t>
            </a:r>
          </a:p>
          <a:p>
            <a:pPr lvl="1"/>
            <a:r>
              <a:rPr lang="en-US" dirty="0"/>
              <a:t>Satisfaction of Public Needs</a:t>
            </a:r>
          </a:p>
          <a:p>
            <a:pPr lvl="1"/>
            <a:r>
              <a:rPr lang="en-US" dirty="0"/>
              <a:t>Promotion of Economic Growth</a:t>
            </a:r>
          </a:p>
          <a:p>
            <a:pPr lvl="1"/>
            <a:r>
              <a:rPr lang="en-US" dirty="0"/>
              <a:t>Contribution to National Income</a:t>
            </a:r>
          </a:p>
          <a:p>
            <a:pPr lvl="1"/>
            <a:r>
              <a:rPr lang="en-US" dirty="0"/>
              <a:t>Promotion of Social Change</a:t>
            </a:r>
          </a:p>
          <a:p>
            <a:pPr lvl="1"/>
            <a:r>
              <a:rPr lang="en-US" dirty="0"/>
              <a:t>Development of Communities</a:t>
            </a:r>
          </a:p>
          <a:p>
            <a:endParaRPr lang="en-US" dirty="0"/>
          </a:p>
        </p:txBody>
      </p:sp>
    </p:spTree>
    <p:extLst>
      <p:ext uri="{BB962C8B-B14F-4D97-AF65-F5344CB8AC3E}">
        <p14:creationId xmlns:p14="http://schemas.microsoft.com/office/powerpoint/2010/main" val="41342591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fontScale="90000"/>
          </a:bodyPr>
          <a:lstStyle/>
          <a:p>
            <a:r>
              <a:rPr lang="en-US" sz="2400" dirty="0">
                <a:solidFill>
                  <a:schemeClr val="tx1"/>
                </a:solidFill>
              </a:rPr>
              <a:t>Types of Entrepreneurship from a Societal Perspective</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r>
              <a:rPr lang="en-US" dirty="0"/>
              <a:t>From society’s viewpoint, there are a few prominent types of entrepreneurship. They are described as follows:</a:t>
            </a:r>
          </a:p>
          <a:p>
            <a:pPr lvl="1"/>
            <a:r>
              <a:rPr lang="en-US" b="1" dirty="0"/>
              <a:t>Social Entrepreneurship: </a:t>
            </a:r>
            <a:r>
              <a:rPr lang="en-US" dirty="0"/>
              <a:t>When an entrepreneur recognizes any social problem and uses entrepreneurial principles, processes, and operations to bring about a social change, then the entrepreneur is said to be practicing social entrepreneurship.</a:t>
            </a:r>
          </a:p>
          <a:p>
            <a:pPr lvl="1"/>
            <a:r>
              <a:rPr lang="en-US" b="1" dirty="0"/>
              <a:t>Agricultural Entrepreneurship: </a:t>
            </a:r>
            <a:r>
              <a:rPr lang="en-US" dirty="0"/>
              <a:t>When entrepreneurs are engaged in the marketing and production of the products that are used by farmers for their agricultural activities, the entrepreneur is said to be practicing agricultural entrepreneurship.</a:t>
            </a:r>
          </a:p>
          <a:p>
            <a:pPr lvl="1"/>
            <a:r>
              <a:rPr lang="en-US" b="1" dirty="0"/>
              <a:t>Women entrepreneurship: </a:t>
            </a:r>
            <a:r>
              <a:rPr lang="en-US" dirty="0"/>
              <a:t>When any venture or business is organized and owned by a women entrepreneur, it is called as women entrepreneurship.</a:t>
            </a:r>
          </a:p>
        </p:txBody>
      </p:sp>
    </p:spTree>
    <p:extLst>
      <p:ext uri="{BB962C8B-B14F-4D97-AF65-F5344CB8AC3E}">
        <p14:creationId xmlns:p14="http://schemas.microsoft.com/office/powerpoint/2010/main" val="29241138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a:bodyPr>
          <a:lstStyle/>
          <a:p>
            <a:r>
              <a:rPr lang="en-US" dirty="0"/>
              <a:t>Session 1: Entrepreneurship</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pPr lvl="1"/>
            <a:r>
              <a:rPr lang="en-US" b="1" dirty="0"/>
              <a:t>Small Scale Entrepreneurship: </a:t>
            </a:r>
            <a:r>
              <a:rPr lang="en-US" dirty="0"/>
              <a:t>When entrepreneurs set-up any small or micro-level business related to manufacturing, trading, providing services, etc., then such a business is called as a small scale entrepreneurship business.</a:t>
            </a:r>
          </a:p>
          <a:p>
            <a:pPr lvl="1"/>
            <a:r>
              <a:rPr lang="en-US" b="1" dirty="0"/>
              <a:t>Serial Entrepreneurship: </a:t>
            </a:r>
            <a:r>
              <a:rPr lang="en-US" dirty="0"/>
              <a:t>Serial entrepreneurs are those who develop a particular business and transfer the responsibility of running that business to some other person while they move on to set-up any new business.</a:t>
            </a:r>
          </a:p>
        </p:txBody>
      </p:sp>
    </p:spTree>
    <p:extLst>
      <p:ext uri="{BB962C8B-B14F-4D97-AF65-F5344CB8AC3E}">
        <p14:creationId xmlns:p14="http://schemas.microsoft.com/office/powerpoint/2010/main" val="109240428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fontScale="90000"/>
          </a:bodyPr>
          <a:lstStyle/>
          <a:p>
            <a:r>
              <a:rPr lang="en-US" sz="2400" dirty="0">
                <a:solidFill>
                  <a:schemeClr val="tx1"/>
                </a:solidFill>
              </a:rPr>
              <a:t>Advantages and Disadvantages of Entrepreneurship</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r>
              <a:rPr lang="en-US" dirty="0"/>
              <a:t>Although entrepreneurship is glorified on a large scale due to its various advantages. </a:t>
            </a:r>
          </a:p>
          <a:p>
            <a:r>
              <a:rPr lang="en-US" dirty="0"/>
              <a:t>Some of the important advantages of  entrepreneurship are as follows:</a:t>
            </a:r>
          </a:p>
          <a:p>
            <a:pPr lvl="1"/>
            <a:r>
              <a:rPr lang="en-US" dirty="0"/>
              <a:t>Control</a:t>
            </a:r>
          </a:p>
          <a:p>
            <a:pPr lvl="1"/>
            <a:r>
              <a:rPr lang="en-US" dirty="0"/>
              <a:t>Excitement</a:t>
            </a:r>
          </a:p>
          <a:p>
            <a:pPr lvl="1"/>
            <a:r>
              <a:rPr lang="en-US" dirty="0"/>
              <a:t>Flexibility</a:t>
            </a:r>
          </a:p>
          <a:p>
            <a:pPr lvl="1"/>
            <a:r>
              <a:rPr lang="en-US" dirty="0"/>
              <a:t>Freedom</a:t>
            </a:r>
          </a:p>
          <a:p>
            <a:pPr marL="365760" lvl="1">
              <a:buFont typeface="Wingdings" panose="05000000000000000000" pitchFamily="2" charset="2"/>
              <a:buChar char="Ø"/>
            </a:pPr>
            <a:r>
              <a:rPr lang="en-US" dirty="0"/>
              <a:t>Some of the disadvantages of entrepreneurship are as follows:</a:t>
            </a:r>
          </a:p>
          <a:p>
            <a:pPr lvl="1"/>
            <a:r>
              <a:rPr lang="en-US" dirty="0"/>
              <a:t>Administration</a:t>
            </a:r>
          </a:p>
          <a:p>
            <a:pPr lvl="1"/>
            <a:r>
              <a:rPr lang="en-US" dirty="0"/>
              <a:t>Competition</a:t>
            </a:r>
          </a:p>
          <a:p>
            <a:pPr lvl="1"/>
            <a:r>
              <a:rPr lang="en-US" dirty="0"/>
              <a:t>No Regular Salary</a:t>
            </a:r>
          </a:p>
          <a:p>
            <a:pPr marL="457200" lvl="2" algn="l">
              <a:buClr>
                <a:srgbClr val="A82890"/>
              </a:buClr>
            </a:pPr>
            <a:endParaRPr lang="en-US" sz="1700" dirty="0">
              <a:solidFill>
                <a:schemeClr val="tx1"/>
              </a:solidFill>
            </a:endParaRPr>
          </a:p>
          <a:p>
            <a:pPr marL="342900" indent="-342900" algn="l">
              <a:buClr>
                <a:srgbClr val="A82890"/>
              </a:buClr>
              <a:buFont typeface="Wingdings" pitchFamily="2" charset="2"/>
              <a:buChar char="Ø"/>
            </a:pPr>
            <a:endParaRPr lang="en-US" sz="2000" dirty="0">
              <a:solidFill>
                <a:schemeClr val="tx1"/>
              </a:solidFill>
            </a:endParaRPr>
          </a:p>
        </p:txBody>
      </p:sp>
    </p:spTree>
    <p:extLst>
      <p:ext uri="{BB962C8B-B14F-4D97-AF65-F5344CB8AC3E}">
        <p14:creationId xmlns:p14="http://schemas.microsoft.com/office/powerpoint/2010/main" val="15956799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1BD48-5B14-448B-BE8F-1F33D6FC0967}"/>
              </a:ext>
            </a:extLst>
          </p:cNvPr>
          <p:cNvSpPr>
            <a:spLocks noGrp="1"/>
          </p:cNvSpPr>
          <p:nvPr>
            <p:ph type="ctrTitle"/>
          </p:nvPr>
        </p:nvSpPr>
        <p:spPr/>
        <p:txBody>
          <a:bodyPr>
            <a:normAutofit/>
          </a:bodyPr>
          <a:lstStyle/>
          <a:p>
            <a:r>
              <a:rPr lang="en-US" dirty="0"/>
              <a:t>Session 2: Entrepreneurs</a:t>
            </a:r>
          </a:p>
        </p:txBody>
      </p:sp>
      <p:sp>
        <p:nvSpPr>
          <p:cNvPr id="3" name="Content Placeholder 2">
            <a:extLst>
              <a:ext uri="{FF2B5EF4-FFF2-40B4-BE49-F238E27FC236}">
                <a16:creationId xmlns:a16="http://schemas.microsoft.com/office/drawing/2014/main" id="{5C6138DA-B235-40D2-92A3-6B2488C3BCC6}"/>
              </a:ext>
            </a:extLst>
          </p:cNvPr>
          <p:cNvSpPr>
            <a:spLocks noGrp="1"/>
          </p:cNvSpPr>
          <p:nvPr>
            <p:ph sz="quarter" idx="10"/>
          </p:nvPr>
        </p:nvSpPr>
        <p:spPr/>
        <p:txBody>
          <a:bodyPr>
            <a:normAutofit/>
          </a:bodyPr>
          <a:lstStyle/>
          <a:p>
            <a:r>
              <a:rPr lang="en-US" dirty="0"/>
              <a:t>An entrepreneur is a person who sets-up a business organization.</a:t>
            </a:r>
          </a:p>
          <a:p>
            <a:r>
              <a:rPr lang="en-US" dirty="0"/>
              <a:t>Entrepreneurs acquire resources, plan business activities and establish business organizations.</a:t>
            </a:r>
          </a:p>
          <a:p>
            <a:r>
              <a:rPr lang="en-US" dirty="0"/>
              <a:t>Entrepreneurs take the initiative for achieving something or bringing about some change.</a:t>
            </a:r>
          </a:p>
          <a:p>
            <a:r>
              <a:rPr lang="en-US" dirty="0"/>
              <a:t>An entrepreneur is an intellectual person who indulges in deep thinking.</a:t>
            </a:r>
          </a:p>
          <a:p>
            <a:r>
              <a:rPr lang="en-US" dirty="0"/>
              <a:t>Entrepreneurs have to do the most difficult task of looking for opportunities and setting -up businesses to exploit those opportunities.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242172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E6B51-1499-4EFB-A0B2-6B67BC97AB05}"/>
              </a:ext>
            </a:extLst>
          </p:cNvPr>
          <p:cNvSpPr>
            <a:spLocks noGrp="1"/>
          </p:cNvSpPr>
          <p:nvPr>
            <p:ph type="ctrTitle"/>
          </p:nvPr>
        </p:nvSpPr>
        <p:spPr/>
        <p:txBody>
          <a:bodyPr>
            <a:normAutofit/>
          </a:bodyPr>
          <a:lstStyle/>
          <a:p>
            <a:r>
              <a:rPr lang="en-US" dirty="0"/>
              <a:t>Session 2: Entrepreneurs</a:t>
            </a:r>
          </a:p>
        </p:txBody>
      </p:sp>
      <p:sp>
        <p:nvSpPr>
          <p:cNvPr id="3" name="Content Placeholder 2">
            <a:extLst>
              <a:ext uri="{FF2B5EF4-FFF2-40B4-BE49-F238E27FC236}">
                <a16:creationId xmlns:a16="http://schemas.microsoft.com/office/drawing/2014/main" id="{A7C55231-9A5A-4B7B-9FF7-B0039DBA6FB3}"/>
              </a:ext>
            </a:extLst>
          </p:cNvPr>
          <p:cNvSpPr>
            <a:spLocks noGrp="1"/>
          </p:cNvSpPr>
          <p:nvPr>
            <p:ph sz="quarter" idx="10"/>
          </p:nvPr>
        </p:nvSpPr>
        <p:spPr/>
        <p:txBody>
          <a:bodyPr>
            <a:normAutofit/>
          </a:bodyPr>
          <a:lstStyle/>
          <a:p>
            <a:r>
              <a:rPr lang="en-US" dirty="0"/>
              <a:t>Entrepreneurs play an extremely important role in the development of any country.</a:t>
            </a:r>
          </a:p>
          <a:p>
            <a:r>
              <a:rPr lang="en-US" dirty="0"/>
              <a:t>Economics suggests that entrepreneurs are one of the four factors of production and that they are important drivers of development.</a:t>
            </a:r>
          </a:p>
          <a:p>
            <a:r>
              <a:rPr lang="en-US" dirty="0"/>
              <a:t>Entrepreneurs are quick at spotting opportunities and pursuing entrepreneurial activities associated with them. </a:t>
            </a:r>
          </a:p>
          <a:p>
            <a:r>
              <a:rPr lang="en-US" dirty="0"/>
              <a:t>Entrepreneurs must take up challenges willingly in order to create new businesses. They must have a diligent and hard-working attitude where they want to create a bright future for themselves and for others in society</a:t>
            </a:r>
          </a:p>
          <a:p>
            <a:r>
              <a:rPr lang="en-US" dirty="0"/>
              <a:t>To a very large extent, the success of an entrepreneur depends on his qualities, self-management and other competencies such as systemic planning and persuasion skills. </a:t>
            </a:r>
          </a:p>
          <a:p>
            <a:pPr marL="0" indent="0">
              <a:buNone/>
            </a:pPr>
            <a:endParaRPr lang="en-US" dirty="0"/>
          </a:p>
        </p:txBody>
      </p:sp>
    </p:spTree>
    <p:extLst>
      <p:ext uri="{BB962C8B-B14F-4D97-AF65-F5344CB8AC3E}">
        <p14:creationId xmlns:p14="http://schemas.microsoft.com/office/powerpoint/2010/main" val="230220706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E6B51-1499-4EFB-A0B2-6B67BC97AB05}"/>
              </a:ext>
            </a:extLst>
          </p:cNvPr>
          <p:cNvSpPr>
            <a:spLocks noGrp="1"/>
          </p:cNvSpPr>
          <p:nvPr>
            <p:ph type="ctrTitle"/>
          </p:nvPr>
        </p:nvSpPr>
        <p:spPr/>
        <p:txBody>
          <a:bodyPr>
            <a:normAutofit/>
          </a:bodyPr>
          <a:lstStyle/>
          <a:p>
            <a:r>
              <a:rPr lang="en-US" sz="2400" dirty="0">
                <a:solidFill>
                  <a:schemeClr val="tx1"/>
                </a:solidFill>
              </a:rPr>
              <a:t>Qualities of an Entrepreneur</a:t>
            </a:r>
          </a:p>
        </p:txBody>
      </p:sp>
      <p:sp>
        <p:nvSpPr>
          <p:cNvPr id="3" name="Content Placeholder 2">
            <a:extLst>
              <a:ext uri="{FF2B5EF4-FFF2-40B4-BE49-F238E27FC236}">
                <a16:creationId xmlns:a16="http://schemas.microsoft.com/office/drawing/2014/main" id="{A7C55231-9A5A-4B7B-9FF7-B0039DBA6FB3}"/>
              </a:ext>
            </a:extLst>
          </p:cNvPr>
          <p:cNvSpPr>
            <a:spLocks noGrp="1"/>
          </p:cNvSpPr>
          <p:nvPr>
            <p:ph sz="quarter" idx="10"/>
          </p:nvPr>
        </p:nvSpPr>
        <p:spPr/>
        <p:txBody>
          <a:bodyPr>
            <a:normAutofit/>
          </a:bodyPr>
          <a:lstStyle/>
          <a:p>
            <a:r>
              <a:rPr lang="en-US" dirty="0"/>
              <a:t>Some of the important qualities of an entrepreneur are as follows:</a:t>
            </a:r>
          </a:p>
          <a:p>
            <a:pPr lvl="1"/>
            <a:r>
              <a:rPr lang="en-US" dirty="0"/>
              <a:t>Risk-taking Ability</a:t>
            </a:r>
          </a:p>
          <a:p>
            <a:pPr lvl="1"/>
            <a:r>
              <a:rPr lang="en-US" dirty="0"/>
              <a:t>Self-motivated</a:t>
            </a:r>
          </a:p>
          <a:p>
            <a:pPr lvl="1"/>
            <a:r>
              <a:rPr lang="en-US" dirty="0"/>
              <a:t>Initiative Taker</a:t>
            </a:r>
          </a:p>
          <a:p>
            <a:pPr lvl="1"/>
            <a:r>
              <a:rPr lang="en-US" dirty="0"/>
              <a:t>Information Seeker</a:t>
            </a:r>
          </a:p>
          <a:p>
            <a:pPr lvl="1"/>
            <a:r>
              <a:rPr lang="en-US" dirty="0"/>
              <a:t>Problem Solver</a:t>
            </a:r>
          </a:p>
          <a:p>
            <a:pPr lvl="1"/>
            <a:r>
              <a:rPr lang="en-US" dirty="0"/>
              <a:t>Independence</a:t>
            </a:r>
          </a:p>
          <a:p>
            <a:pPr lvl="1"/>
            <a:r>
              <a:rPr lang="en-US" dirty="0"/>
              <a:t>Leadership</a:t>
            </a:r>
          </a:p>
          <a:p>
            <a:pPr lvl="1"/>
            <a:r>
              <a:rPr lang="en-US" dirty="0"/>
              <a:t>Quality Assurance and Monitoring</a:t>
            </a:r>
          </a:p>
          <a:p>
            <a:pPr lvl="1"/>
            <a:r>
              <a:rPr lang="en-US" dirty="0"/>
              <a:t>Creative and Innovators</a:t>
            </a:r>
          </a:p>
          <a:p>
            <a:pPr lvl="1"/>
            <a:r>
              <a:rPr lang="en-US" dirty="0"/>
              <a:t>Hard Working</a:t>
            </a:r>
          </a:p>
          <a:p>
            <a:pPr lvl="1"/>
            <a:r>
              <a:rPr lang="en-US" dirty="0"/>
              <a:t>Eye for Opportunity</a:t>
            </a:r>
          </a:p>
          <a:p>
            <a:endParaRPr lang="en-US" dirty="0"/>
          </a:p>
          <a:p>
            <a:endParaRPr lang="en-US" dirty="0"/>
          </a:p>
          <a:p>
            <a:endParaRPr lang="en-US" dirty="0"/>
          </a:p>
        </p:txBody>
      </p:sp>
    </p:spTree>
    <p:extLst>
      <p:ext uri="{BB962C8B-B14F-4D97-AF65-F5344CB8AC3E}">
        <p14:creationId xmlns:p14="http://schemas.microsoft.com/office/powerpoint/2010/main" val="16931635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39&quot;&gt;&lt;object type=&quot;3&quot; unique_id=&quot;10040&quot;&gt;&lt;property id=&quot;20148&quot; value=&quot;5&quot;/&gt;&lt;property id=&quot;20300&quot; value=&quot;Slide 1 - &amp;quot;Entrepreneurial Skills-II&amp;quot;&quot;/&gt;&lt;property id=&quot;20307&quot; value=&quot;347&quot;/&gt;&lt;/object&gt;&lt;object type=&quot;3&quot; unique_id=&quot;10054&quot;&gt;&lt;property id=&quot;20148&quot; value=&quot;5&quot;/&gt;&lt;property id=&quot;20300&quot; value=&quot;Slide 21&quot;/&gt;&lt;property id=&quot;20307&quot; value=&quot;258&quot;/&gt;&lt;/object&gt;&lt;object type=&quot;3&quot; unique_id=&quot;10208&quot;&gt;&lt;property id=&quot;20148&quot; value=&quot;5&quot;/&gt;&lt;property id=&quot;20300&quot; value=&quot;Slide 2 - &amp;quot;Learning Objectives&amp;quot;&quot;/&gt;&lt;property id=&quot;20307&quot; value=&quot;348&quot;/&gt;&lt;/object&gt;&lt;object type=&quot;3&quot; unique_id=&quot;10209&quot;&gt;&lt;property id=&quot;20148&quot; value=&quot;5&quot;/&gt;&lt;property id=&quot;20300&quot; value=&quot;Slide 3 - &amp;quot;Introduction&amp;quot;&quot;/&gt;&lt;property id=&quot;20307&quot; value=&quot;349&quot;/&gt;&lt;/object&gt;&lt;object type=&quot;3&quot; unique_id=&quot;11164&quot;&gt;&lt;property id=&quot;20148&quot; value=&quot;5&quot;/&gt;&lt;property id=&quot;20300&quot; value=&quot;Slide 4 - &amp;quot;Types of Entrepreneurship from a Societal Perspective&amp;quot;&quot;/&gt;&lt;property id=&quot;20307&quot; value=&quot;350&quot;/&gt;&lt;/object&gt;&lt;object type=&quot;3&quot; unique_id=&quot;11165&quot;&gt;&lt;property id=&quot;20148&quot; value=&quot;5&quot;/&gt;&lt;property id=&quot;20300&quot; value=&quot;Slide 5 - &amp;quot;Session 1: Entrepreneurship&amp;quot;&quot;/&gt;&lt;property id=&quot;20307&quot; value=&quot;351&quot;/&gt;&lt;/object&gt;&lt;object type=&quot;3&quot; unique_id=&quot;11166&quot;&gt;&lt;property id=&quot;20148&quot; value=&quot;5&quot;/&gt;&lt;property id=&quot;20300&quot; value=&quot;Slide 6 - &amp;quot;Advantages and Disadvantages of Entrepreneurship&amp;quot;&quot;/&gt;&lt;property id=&quot;20307&quot; value=&quot;352&quot;/&gt;&lt;/object&gt;&lt;object type=&quot;3&quot; unique_id=&quot;11167&quot;&gt;&lt;property id=&quot;20148&quot; value=&quot;5&quot;/&gt;&lt;property id=&quot;20300&quot; value=&quot;Slide 7 - &amp;quot;Session 2: Entrepreneurs&amp;quot;&quot;/&gt;&lt;property id=&quot;20307&quot; value=&quot;353&quot;/&gt;&lt;/object&gt;&lt;object type=&quot;3&quot; unique_id=&quot;11168&quot;&gt;&lt;property id=&quot;20148&quot; value=&quot;5&quot;/&gt;&lt;property id=&quot;20300&quot; value=&quot;Slide 9 - &amp;quot;Qualities of an Entrepreneur&amp;quot;&quot;/&gt;&lt;property id=&quot;20307&quot; value=&quot;354&quot;/&gt;&lt;/object&gt;&lt;object type=&quot;3&quot; unique_id=&quot;11169&quot;&gt;&lt;property id=&quot;20148&quot; value=&quot;5&quot;/&gt;&lt;property id=&quot;20300&quot; value=&quot;Slide 14 - &amp;quot;Types of Entrepreneurs&amp;quot;&quot;/&gt;&lt;property id=&quot;20307&quot; value=&quot;355&quot;/&gt;&lt;/object&gt;&lt;object type=&quot;3&quot; unique_id=&quot;11170&quot;&gt;&lt;property id=&quot;20148&quot; value=&quot;5&quot;/&gt;&lt;property id=&quot;20300&quot; value=&quot;Slide 15 - &amp;quot;Session 2: Entrepreneurs&amp;quot;&quot;/&gt;&lt;property id=&quot;20307&quot; value=&quot;356&quot;/&gt;&lt;/object&gt;&lt;object type=&quot;3&quot; unique_id=&quot;11171&quot;&gt;&lt;property id=&quot;20148&quot; value=&quot;5&quot;/&gt;&lt;property id=&quot;20300&quot; value=&quot;Slide 16 - &amp;quot;Session 3: Entrepreneurship Development&amp;quot;&quot;/&gt;&lt;property id=&quot;20307&quot; value=&quot;357&quot;/&gt;&lt;/object&gt;&lt;object type=&quot;3&quot; unique_id=&quot;11172&quot;&gt;&lt;property id=&quot;20148&quot; value=&quot;5&quot;/&gt;&lt;property id=&quot;20300&quot; value=&quot;Slide 18 - &amp;quot;Session 4: Myths about Entrepreneurship&amp;quot;&quot;/&gt;&lt;property id=&quot;20307&quot; value=&quot;358&quot;/&gt;&lt;/object&gt;&lt;object type=&quot;3&quot; unique_id=&quot;11173&quot;&gt;&lt;property id=&quot;20148&quot; value=&quot;5&quot;/&gt;&lt;property id=&quot;20300&quot; value=&quot;Slide 20 - &amp;quot;Session 5: Entrepreneurship as a Career Option&amp;quot;&quot;/&gt;&lt;property id=&quot;20307&quot; value=&quot;359&quot;/&gt;&lt;/object&gt;&lt;object type=&quot;3&quot; unique_id=&quot;11303&quot;&gt;&lt;property id=&quot;20148&quot; value=&quot;5&quot;/&gt;&lt;property id=&quot;20300&quot; value=&quot;Slide 8 - &amp;quot;Session 2: Entrepreneurs&amp;quot;&quot;/&gt;&lt;property id=&quot;20307&quot; value=&quot;360&quot;/&gt;&lt;/object&gt;&lt;object type=&quot;3&quot; unique_id=&quot;11304&quot;&gt;&lt;property id=&quot;20148&quot; value=&quot;5&quot;/&gt;&lt;property id=&quot;20300&quot; value=&quot;Slide 10 - &amp;quot;Role and Importance of an Entrepreneur&amp;quot;&quot;/&gt;&lt;property id=&quot;20307&quot; value=&quot;361&quot;/&gt;&lt;/object&gt;&lt;object type=&quot;3&quot; unique_id=&quot;11305&quot;&gt;&lt;property id=&quot;20148&quot; value=&quot;5&quot;/&gt;&lt;property id=&quot;20300&quot; value=&quot;Slide 13 - &amp;quot;Role of Entrepreneurs in Economic Development&amp;quot;&quot;/&gt;&lt;property id=&quot;20307&quot; value=&quot;363&quot;/&gt;&lt;/object&gt;&lt;object type=&quot;3&quot; unique_id=&quot;11306&quot;&gt;&lt;property id=&quot;20148&quot; value=&quot;5&quot;/&gt;&lt;property id=&quot;20300&quot; value=&quot;Slide 19 - &amp;quot;Session 4: Myths about Entrepreneurship&amp;quot;&quot;/&gt;&lt;property id=&quot;20307&quot; value=&quot;362&quot;/&gt;&lt;/object&gt;&lt;object type=&quot;3&quot; unique_id=&quot;27547&quot;&gt;&lt;property id=&quot;20148&quot; value=&quot;5&quot;/&gt;&lt;property id=&quot;20300&quot; value=&quot;Slide 11 - &amp;quot;Functions of Entrepreneurs&amp;quot;&quot;/&gt;&lt;property id=&quot;20307&quot; value=&quot;364&quot;/&gt;&lt;/object&gt;&lt;object type=&quot;3&quot; unique_id=&quot;27548&quot;&gt;&lt;property id=&quot;20148&quot; value=&quot;5&quot;/&gt;&lt;property id=&quot;20300&quot; value=&quot;Slide 12 - &amp;quot;Functions of Entrepreneurs&amp;quot;&quot;/&gt;&lt;property id=&quot;20307&quot; value=&quot;365&quot;/&gt;&lt;/object&gt;&lt;object type=&quot;3&quot; unique_id=&quot;27659&quot;&gt;&lt;property id=&quot;20148&quot; value=&quot;5&quot;/&gt;&lt;property id=&quot;20300&quot; value=&quot;Slide 17 - &amp;quot;Initiatives for Entrepreneurship Development&amp;quot;&quot;/&gt;&lt;property id=&quot;20307&quot; value=&quot;366&quot;/&gt;&lt;/object&gt;&lt;/object&gt;&lt;object type=&quot;8&quot; unique_id=&quot;10071&quot;&gt;&lt;/object&gt;&lt;/object&gt;&lt;/database&gt;"/>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661</TotalTime>
  <Words>1506</Words>
  <Application>Microsoft Office PowerPoint</Application>
  <PresentationFormat>On-screen Show (4:3)</PresentationFormat>
  <Paragraphs>167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Century Schoolbook</vt:lpstr>
      <vt:lpstr>Wingdings</vt:lpstr>
      <vt:lpstr>1_Office Theme</vt:lpstr>
      <vt:lpstr>Entrepreneurial Skills-II</vt:lpstr>
      <vt:lpstr>Learning Objectives</vt:lpstr>
      <vt:lpstr>Introduction</vt:lpstr>
      <vt:lpstr>Types of Entrepreneurship from a Societal Perspective</vt:lpstr>
      <vt:lpstr>Session 1: Entrepreneurship</vt:lpstr>
      <vt:lpstr>Advantages and Disadvantages of Entrepreneurship</vt:lpstr>
      <vt:lpstr>Session 2: Entrepreneurs</vt:lpstr>
      <vt:lpstr>Session 2: Entrepreneurs</vt:lpstr>
      <vt:lpstr>Qualities of an Entrepreneur</vt:lpstr>
      <vt:lpstr>Role and Importance of an Entrepreneur</vt:lpstr>
      <vt:lpstr>Functions of Entrepreneurs</vt:lpstr>
      <vt:lpstr>Functions of Entrepreneurs</vt:lpstr>
      <vt:lpstr>Role of Entrepreneurs in Economic Development</vt:lpstr>
      <vt:lpstr>Types of Entrepreneurs</vt:lpstr>
      <vt:lpstr>Session 2: Entrepreneurs</vt:lpstr>
      <vt:lpstr>Session 3: Entrepreneurship Development</vt:lpstr>
      <vt:lpstr>Initiatives for Entrepreneurship Development</vt:lpstr>
      <vt:lpstr>Session 4: Myths about Entrepreneurship</vt:lpstr>
      <vt:lpstr>Session 4: Myths about Entrepreneurship</vt:lpstr>
      <vt:lpstr>Session 5: Entrepreneurship as a Career Option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admin</cp:lastModifiedBy>
  <cp:revision>159</cp:revision>
  <dcterms:created xsi:type="dcterms:W3CDTF">2019-01-09T09:17:04Z</dcterms:created>
  <dcterms:modified xsi:type="dcterms:W3CDTF">2025-11-26T18:38:36Z</dcterms:modified>
</cp:coreProperties>
</file>