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Lst>
  <p:handoutMasterIdLst>
    <p:handoutMasterId r:id="rId16"/>
  </p:handoutMasterIdLst>
  <p:sldIdLst>
    <p:sldId id="347" r:id="rId2"/>
    <p:sldId id="348" r:id="rId3"/>
    <p:sldId id="349" r:id="rId4"/>
    <p:sldId id="350" r:id="rId5"/>
    <p:sldId id="351" r:id="rId6"/>
    <p:sldId id="359" r:id="rId7"/>
    <p:sldId id="352" r:id="rId8"/>
    <p:sldId id="357" r:id="rId9"/>
    <p:sldId id="358" r:id="rId10"/>
    <p:sldId id="353" r:id="rId11"/>
    <p:sldId id="354" r:id="rId12"/>
    <p:sldId id="356" r:id="rId13"/>
    <p:sldId id="355" r:id="rId14"/>
    <p:sldId id="258" r:id="rId15"/>
  </p:sldIdLst>
  <p:sldSz cx="9144000" cy="6858000" type="screen4x3"/>
  <p:notesSz cx="6858000" cy="9144000"/>
  <p:custDataLst>
    <p:tags r:id="rId17"/>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D0367"/>
    <a:srgbClr val="0094D8"/>
    <a:srgbClr val="0087E2"/>
    <a:srgbClr val="0082DA"/>
    <a:srgbClr val="009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194" y="66"/>
      </p:cViewPr>
      <p:guideLst>
        <p:guide orient="horz" pos="2160"/>
        <p:guide pos="2880"/>
      </p:guideLst>
    </p:cSldViewPr>
  </p:slideViewPr>
  <p:notesTextViewPr>
    <p:cViewPr>
      <p:scale>
        <a:sx n="1" d="1"/>
        <a:sy n="1" d="1"/>
      </p:scale>
      <p:origin x="0" y="0"/>
    </p:cViewPr>
  </p:notesTextViewPr>
  <p:notesViewPr>
    <p:cSldViewPr>
      <p:cViewPr varScale="1">
        <p:scale>
          <a:sx n="53" d="100"/>
          <a:sy n="53" d="100"/>
        </p:scale>
        <p:origin x="1986" y="6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gs" Target="tags/tag1.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07483513-D081-4FEF-B537-829519AAFAA2}"/>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91AA3B9E-A93B-49D3-BF76-65FEDC847EBD}"/>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89248ECB-FA55-4CE0-829D-9580B4F2DDFB}" type="datetimeFigureOut">
              <a:rPr lang="en-US" smtClean="0"/>
              <a:t>11/29/2025</a:t>
            </a:fld>
            <a:endParaRPr lang="en-US"/>
          </a:p>
        </p:txBody>
      </p:sp>
      <p:sp>
        <p:nvSpPr>
          <p:cNvPr id="4" name="Footer Placeholder 3">
            <a:extLst>
              <a:ext uri="{FF2B5EF4-FFF2-40B4-BE49-F238E27FC236}">
                <a16:creationId xmlns:a16="http://schemas.microsoft.com/office/drawing/2014/main" id="{295C26B4-D06A-4B7B-BFD0-9E336E0A818B}"/>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10A1FFCB-F295-4C97-B761-AB96695A46BF}"/>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B3E8BB8A-B3B9-4E3E-B08F-AD7E640AB085}" type="slidenum">
              <a:rPr lang="en-US" smtClean="0"/>
              <a:t>‹#›</a:t>
            </a:fld>
            <a:endParaRPr lang="en-US"/>
          </a:p>
        </p:txBody>
      </p:sp>
    </p:spTree>
    <p:extLst>
      <p:ext uri="{BB962C8B-B14F-4D97-AF65-F5344CB8AC3E}">
        <p14:creationId xmlns:p14="http://schemas.microsoft.com/office/powerpoint/2010/main" val="3319879570"/>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6" name="Rounded Rectangle 5">
            <a:extLst>
              <a:ext uri="{FF2B5EF4-FFF2-40B4-BE49-F238E27FC236}">
                <a16:creationId xmlns:a16="http://schemas.microsoft.com/office/drawing/2014/main" id="{1B8CCB9D-F9E2-49D5-B409-A51594815A23}"/>
              </a:ext>
            </a:extLst>
          </p:cNvPr>
          <p:cNvSpPr/>
          <p:nvPr userDrawn="1"/>
        </p:nvSpPr>
        <p:spPr>
          <a:xfrm>
            <a:off x="1524000" y="716507"/>
            <a:ext cx="7391400" cy="685800"/>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sz="3200" b="1" kern="1200" dirty="0">
              <a:solidFill>
                <a:srgbClr val="8D0367"/>
              </a:solidFill>
              <a:latin typeface="+mj-lt"/>
              <a:ea typeface="+mj-ea"/>
              <a:cs typeface="+mj-cs"/>
            </a:endParaRPr>
          </a:p>
        </p:txBody>
      </p:sp>
      <p:sp>
        <p:nvSpPr>
          <p:cNvPr id="8" name="Title 1">
            <a:extLst>
              <a:ext uri="{FF2B5EF4-FFF2-40B4-BE49-F238E27FC236}">
                <a16:creationId xmlns:a16="http://schemas.microsoft.com/office/drawing/2014/main" id="{EA3CE075-F552-4A13-88DE-D448986E1AA1}"/>
              </a:ext>
            </a:extLst>
          </p:cNvPr>
          <p:cNvSpPr>
            <a:spLocks noGrp="1"/>
          </p:cNvSpPr>
          <p:nvPr>
            <p:ph type="ctrTitle"/>
          </p:nvPr>
        </p:nvSpPr>
        <p:spPr>
          <a:xfrm>
            <a:off x="1524000" y="665992"/>
            <a:ext cx="7391400" cy="685800"/>
          </a:xfrm>
          <a:prstGeom prst="rect">
            <a:avLst/>
          </a:prstGeom>
        </p:spPr>
        <p:txBody>
          <a:bodyPr anchor="ctr">
            <a:normAutofit/>
          </a:bodyPr>
          <a:lstStyle>
            <a:lvl1pPr algn="r">
              <a:defRPr lang="en-US" sz="2500" b="1" kern="1200" dirty="0" smtClean="0">
                <a:solidFill>
                  <a:srgbClr val="8D0367"/>
                </a:solidFill>
                <a:latin typeface="+mj-lt"/>
                <a:ea typeface="+mj-ea"/>
                <a:cs typeface="+mj-cs"/>
              </a:defRPr>
            </a:lvl1pPr>
          </a:lstStyle>
          <a:p>
            <a:r>
              <a:rPr lang="en-US" dirty="0"/>
              <a:t>Click to edit Master title style</a:t>
            </a:r>
          </a:p>
        </p:txBody>
      </p:sp>
      <p:sp>
        <p:nvSpPr>
          <p:cNvPr id="13" name="Content Placeholder 12">
            <a:extLst>
              <a:ext uri="{FF2B5EF4-FFF2-40B4-BE49-F238E27FC236}">
                <a16:creationId xmlns:a16="http://schemas.microsoft.com/office/drawing/2014/main" id="{6313059A-1A05-46A4-A7FC-27767FA9BB9C}"/>
              </a:ext>
            </a:extLst>
          </p:cNvPr>
          <p:cNvSpPr>
            <a:spLocks noGrp="1"/>
          </p:cNvSpPr>
          <p:nvPr>
            <p:ph sz="quarter" idx="10"/>
          </p:nvPr>
        </p:nvSpPr>
        <p:spPr>
          <a:xfrm>
            <a:off x="228600" y="1600200"/>
            <a:ext cx="8686800" cy="4800600"/>
          </a:xfrm>
        </p:spPr>
        <p:txBody>
          <a:bodyPr>
            <a:normAutofit/>
          </a:bodyPr>
          <a:lstStyle>
            <a:lvl1pPr marL="365760" indent="-365760" algn="just">
              <a:lnSpc>
                <a:spcPct val="120000"/>
              </a:lnSpc>
              <a:spcBef>
                <a:spcPts val="300"/>
              </a:spcBef>
              <a:buClr>
                <a:srgbClr val="8D0367"/>
              </a:buClr>
              <a:buFont typeface="Wingdings" panose="05000000000000000000" pitchFamily="2" charset="2"/>
              <a:buChar char="Ø"/>
              <a:defRPr sz="1800"/>
            </a:lvl1pPr>
            <a:lvl2pPr marL="731520" indent="-365760" algn="just">
              <a:lnSpc>
                <a:spcPct val="120000"/>
              </a:lnSpc>
              <a:spcBef>
                <a:spcPts val="300"/>
              </a:spcBef>
              <a:buClr>
                <a:srgbClr val="8D0367"/>
              </a:buClr>
              <a:buFont typeface="Wingdings" panose="05000000000000000000" pitchFamily="2" charset="2"/>
              <a:buChar char="ü"/>
              <a:defRPr sz="1800"/>
            </a:lvl2pPr>
            <a:lvl3pPr marL="1097280" indent="-365760" algn="just">
              <a:lnSpc>
                <a:spcPct val="120000"/>
              </a:lnSpc>
              <a:spcBef>
                <a:spcPts val="300"/>
              </a:spcBef>
              <a:buClr>
                <a:srgbClr val="8D0367"/>
              </a:buClr>
              <a:buSzPct val="90000"/>
              <a:buFont typeface="Wingdings" panose="05000000000000000000" pitchFamily="2" charset="2"/>
              <a:buChar char="q"/>
              <a:defRPr sz="1800"/>
            </a:lvl3pPr>
            <a:lvl4pPr>
              <a:lnSpc>
                <a:spcPct val="120000"/>
              </a:lnSpc>
              <a:spcBef>
                <a:spcPts val="300"/>
              </a:spcBef>
              <a:defRPr sz="1800"/>
            </a:lvl4pPr>
            <a:lvl5pPr>
              <a:lnSpc>
                <a:spcPct val="120000"/>
              </a:lnSpc>
              <a:spcBef>
                <a:spcPts val="300"/>
              </a:spcBef>
              <a:defRPr sz="1800"/>
            </a:lvl5pPr>
          </a:lstStyle>
          <a:p>
            <a:pPr lvl="0"/>
            <a:r>
              <a:rPr lang="en-US" dirty="0"/>
              <a:t>Click to edit Master text styles</a:t>
            </a:r>
          </a:p>
          <a:p>
            <a:pPr lvl="1"/>
            <a:r>
              <a:rPr lang="en-US" dirty="0"/>
              <a:t>Second level</a:t>
            </a:r>
          </a:p>
          <a:p>
            <a:pPr lvl="2"/>
            <a:r>
              <a:rPr lang="en-US" dirty="0"/>
              <a:t>Third level</a:t>
            </a:r>
          </a:p>
        </p:txBody>
      </p:sp>
    </p:spTree>
    <p:extLst>
      <p:ext uri="{BB962C8B-B14F-4D97-AF65-F5344CB8AC3E}">
        <p14:creationId xmlns:p14="http://schemas.microsoft.com/office/powerpoint/2010/main" val="2166436176"/>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8D2B488A-F32F-47C9-B07A-1CF7C464F104}" type="datetimeFigureOut">
              <a:rPr lang="en-US" smtClean="0"/>
              <a:t>11/29/2025</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26654BCB-365D-4717-9441-0EEAACC0E8E9}" type="slidenum">
              <a:rPr lang="en-US" smtClean="0"/>
              <a:t>‹#›</a:t>
            </a:fld>
            <a:endParaRPr lang="en-US"/>
          </a:p>
        </p:txBody>
      </p:sp>
    </p:spTree>
    <p:extLst>
      <p:ext uri="{BB962C8B-B14F-4D97-AF65-F5344CB8AC3E}">
        <p14:creationId xmlns:p14="http://schemas.microsoft.com/office/powerpoint/2010/main" val="3474419067"/>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819400" y="838201"/>
            <a:ext cx="6324600" cy="914400"/>
          </a:xfrm>
          <a:prstGeom prst="rect">
            <a:avLst/>
          </a:prstGeom>
        </p:spPr>
        <p:txBody>
          <a:bodyPr>
            <a:normAutofit/>
          </a:bodyPr>
          <a:lstStyle>
            <a:lvl1pPr>
              <a:defRPr sz="3200">
                <a:latin typeface="+mn-lt"/>
              </a:defRPr>
            </a:lvl1pPr>
          </a:lstStyle>
          <a:p>
            <a:r>
              <a:rPr lang="en-US" dirty="0"/>
              <a:t>Click to edit Master title style</a:t>
            </a:r>
          </a:p>
        </p:txBody>
      </p:sp>
    </p:spTree>
    <p:extLst>
      <p:ext uri="{BB962C8B-B14F-4D97-AF65-F5344CB8AC3E}">
        <p14:creationId xmlns:p14="http://schemas.microsoft.com/office/powerpoint/2010/main" val="953750"/>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Blank">
    <p:spTree>
      <p:nvGrpSpPr>
        <p:cNvPr id="1" name=""/>
        <p:cNvGrpSpPr/>
        <p:nvPr/>
      </p:nvGrpSpPr>
      <p:grpSpPr>
        <a:xfrm>
          <a:off x="0" y="0"/>
          <a:ext cx="0" cy="0"/>
          <a:chOff x="0" y="0"/>
          <a:chExt cx="0" cy="0"/>
        </a:xfrm>
      </p:grpSpPr>
      <p:sp>
        <p:nvSpPr>
          <p:cNvPr id="6" name="Rounded Rectangle 5">
            <a:extLst>
              <a:ext uri="{FF2B5EF4-FFF2-40B4-BE49-F238E27FC236}">
                <a16:creationId xmlns:a16="http://schemas.microsoft.com/office/drawing/2014/main" id="{1B8CCB9D-F9E2-49D5-B409-A51594815A23}"/>
              </a:ext>
            </a:extLst>
          </p:cNvPr>
          <p:cNvSpPr/>
          <p:nvPr userDrawn="1"/>
        </p:nvSpPr>
        <p:spPr>
          <a:xfrm>
            <a:off x="1524000" y="716507"/>
            <a:ext cx="7391400" cy="685800"/>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sz="3200" b="1" kern="1200" dirty="0">
              <a:solidFill>
                <a:srgbClr val="8D0367"/>
              </a:solidFill>
              <a:latin typeface="+mj-lt"/>
              <a:ea typeface="+mj-ea"/>
              <a:cs typeface="+mj-cs"/>
            </a:endParaRPr>
          </a:p>
        </p:txBody>
      </p:sp>
      <p:sp>
        <p:nvSpPr>
          <p:cNvPr id="8" name="Title 1">
            <a:extLst>
              <a:ext uri="{FF2B5EF4-FFF2-40B4-BE49-F238E27FC236}">
                <a16:creationId xmlns:a16="http://schemas.microsoft.com/office/drawing/2014/main" id="{EA3CE075-F552-4A13-88DE-D448986E1AA1}"/>
              </a:ext>
            </a:extLst>
          </p:cNvPr>
          <p:cNvSpPr>
            <a:spLocks noGrp="1"/>
          </p:cNvSpPr>
          <p:nvPr>
            <p:ph type="ctrTitle"/>
          </p:nvPr>
        </p:nvSpPr>
        <p:spPr>
          <a:xfrm>
            <a:off x="1524000" y="665992"/>
            <a:ext cx="7391400" cy="685800"/>
          </a:xfrm>
          <a:prstGeom prst="rect">
            <a:avLst/>
          </a:prstGeom>
        </p:spPr>
        <p:txBody>
          <a:bodyPr anchor="ctr">
            <a:normAutofit/>
          </a:bodyPr>
          <a:lstStyle>
            <a:lvl1pPr algn="r">
              <a:defRPr lang="en-US" sz="2800" b="1" kern="1200" dirty="0" smtClean="0">
                <a:solidFill>
                  <a:srgbClr val="8D0367"/>
                </a:solidFill>
                <a:latin typeface="+mj-lt"/>
                <a:ea typeface="+mj-ea"/>
                <a:cs typeface="+mj-cs"/>
              </a:defRPr>
            </a:lvl1pPr>
          </a:lstStyle>
          <a:p>
            <a:r>
              <a:rPr lang="en-US" dirty="0"/>
              <a:t>Click to edit Master title style</a:t>
            </a:r>
          </a:p>
        </p:txBody>
      </p:sp>
      <p:sp>
        <p:nvSpPr>
          <p:cNvPr id="13" name="Content Placeholder 12">
            <a:extLst>
              <a:ext uri="{FF2B5EF4-FFF2-40B4-BE49-F238E27FC236}">
                <a16:creationId xmlns:a16="http://schemas.microsoft.com/office/drawing/2014/main" id="{6313059A-1A05-46A4-A7FC-27767FA9BB9C}"/>
              </a:ext>
            </a:extLst>
          </p:cNvPr>
          <p:cNvSpPr>
            <a:spLocks noGrp="1"/>
          </p:cNvSpPr>
          <p:nvPr>
            <p:ph sz="quarter" idx="10"/>
          </p:nvPr>
        </p:nvSpPr>
        <p:spPr>
          <a:xfrm>
            <a:off x="228600" y="1600200"/>
            <a:ext cx="8686800" cy="4800600"/>
          </a:xfrm>
        </p:spPr>
        <p:txBody>
          <a:bodyPr>
            <a:normAutofit/>
          </a:bodyPr>
          <a:lstStyle>
            <a:lvl1pPr marL="365760" indent="-365760" algn="just">
              <a:lnSpc>
                <a:spcPct val="120000"/>
              </a:lnSpc>
              <a:spcBef>
                <a:spcPts val="300"/>
              </a:spcBef>
              <a:buClr>
                <a:srgbClr val="8D0367"/>
              </a:buClr>
              <a:buFont typeface="Wingdings" panose="05000000000000000000" pitchFamily="2" charset="2"/>
              <a:buChar char="Ø"/>
              <a:defRPr sz="2000"/>
            </a:lvl1pPr>
            <a:lvl2pPr marL="731520" indent="-365760" algn="just">
              <a:lnSpc>
                <a:spcPct val="120000"/>
              </a:lnSpc>
              <a:spcBef>
                <a:spcPts val="300"/>
              </a:spcBef>
              <a:buClr>
                <a:srgbClr val="8D0367"/>
              </a:buClr>
              <a:buFont typeface="Wingdings" panose="05000000000000000000" pitchFamily="2" charset="2"/>
              <a:buChar char="ü"/>
              <a:defRPr sz="2000"/>
            </a:lvl2pPr>
            <a:lvl3pPr marL="1097280" indent="-365760" algn="just">
              <a:lnSpc>
                <a:spcPct val="120000"/>
              </a:lnSpc>
              <a:spcBef>
                <a:spcPts val="300"/>
              </a:spcBef>
              <a:buClr>
                <a:srgbClr val="8D0367"/>
              </a:buClr>
              <a:buSzPct val="90000"/>
              <a:buFont typeface="Wingdings" panose="05000000000000000000" pitchFamily="2" charset="2"/>
              <a:buChar char="q"/>
              <a:defRPr sz="2000"/>
            </a:lvl3pPr>
            <a:lvl4pPr>
              <a:lnSpc>
                <a:spcPct val="120000"/>
              </a:lnSpc>
              <a:spcBef>
                <a:spcPts val="300"/>
              </a:spcBef>
              <a:defRPr sz="1800"/>
            </a:lvl4pPr>
            <a:lvl5pPr>
              <a:lnSpc>
                <a:spcPct val="120000"/>
              </a:lnSpc>
              <a:spcBef>
                <a:spcPts val="300"/>
              </a:spcBef>
              <a:defRPr sz="1800"/>
            </a:lvl5pPr>
          </a:lstStyle>
          <a:p>
            <a:pPr lvl="0"/>
            <a:r>
              <a:rPr lang="en-US" dirty="0"/>
              <a:t>Click to edit Master text styles</a:t>
            </a:r>
          </a:p>
          <a:p>
            <a:pPr lvl="1"/>
            <a:r>
              <a:rPr lang="en-US" dirty="0"/>
              <a:t>Second level</a:t>
            </a:r>
          </a:p>
          <a:p>
            <a:pPr lvl="2"/>
            <a:r>
              <a:rPr lang="en-US" dirty="0"/>
              <a:t>Third level</a:t>
            </a:r>
          </a:p>
        </p:txBody>
      </p:sp>
    </p:spTree>
    <p:extLst>
      <p:ext uri="{BB962C8B-B14F-4D97-AF65-F5344CB8AC3E}">
        <p14:creationId xmlns:p14="http://schemas.microsoft.com/office/powerpoint/2010/main" val="1614739205"/>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2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819400" y="838201"/>
            <a:ext cx="6324600" cy="914400"/>
          </a:xfrm>
          <a:prstGeom prst="rect">
            <a:avLst/>
          </a:prstGeom>
        </p:spPr>
        <p:txBody>
          <a:bodyPr>
            <a:normAutofit/>
          </a:bodyPr>
          <a:lstStyle>
            <a:lvl1pPr>
              <a:defRPr sz="3200">
                <a:latin typeface="+mn-lt"/>
              </a:defRPr>
            </a:lvl1pPr>
          </a:lstStyle>
          <a:p>
            <a:r>
              <a:rPr lang="en-US" dirty="0"/>
              <a:t>Click to edit Master title style</a:t>
            </a:r>
          </a:p>
        </p:txBody>
      </p:sp>
    </p:spTree>
    <p:extLst>
      <p:ext uri="{BB962C8B-B14F-4D97-AF65-F5344CB8AC3E}">
        <p14:creationId xmlns:p14="http://schemas.microsoft.com/office/powerpoint/2010/main" val="1818997504"/>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5" name="Picture 4"/>
          <p:cNvPicPr>
            <a:picLocks noChangeAspect="1"/>
          </p:cNvPicPr>
          <p:nvPr userDrawn="1"/>
        </p:nvPicPr>
        <p:blipFill rotWithShape="1">
          <a:blip r:embed="rId7"/>
          <a:srcRect l="39465" t="17671" r="24618"/>
          <a:stretch/>
        </p:blipFill>
        <p:spPr>
          <a:xfrm>
            <a:off x="23612" y="-1"/>
            <a:ext cx="9076268" cy="6858001"/>
          </a:xfrm>
          <a:prstGeom prst="rect">
            <a:avLst/>
          </a:prstGeom>
        </p:spPr>
      </p:pic>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7" name="Picture 2"/>
          <p:cNvPicPr>
            <a:picLocks noChangeAspect="1" noChangeArrowheads="1"/>
          </p:cNvPicPr>
          <p:nvPr userDrawn="1"/>
        </p:nvPicPr>
        <p:blipFill>
          <a:blip r:embed="rId8" cstate="print">
            <a:extLst>
              <a:ext uri="{28A0092B-C50C-407E-A947-70E740481C1C}">
                <a14:useLocalDpi xmlns:a14="http://schemas.microsoft.com/office/drawing/2010/main" val="0"/>
              </a:ext>
            </a:extLst>
          </a:blip>
          <a:srcRect/>
          <a:stretch>
            <a:fillRect/>
          </a:stretch>
        </p:blipFill>
        <p:spPr bwMode="auto">
          <a:xfrm>
            <a:off x="7665943" y="6400800"/>
            <a:ext cx="944657" cy="3901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le Placeholder 1">
            <a:extLst>
              <a:ext uri="{FF2B5EF4-FFF2-40B4-BE49-F238E27FC236}">
                <a16:creationId xmlns:a16="http://schemas.microsoft.com/office/drawing/2014/main" id="{C330AF0B-A010-4BCE-A0D2-BCD0147893AA}"/>
              </a:ext>
            </a:extLst>
          </p:cNvPr>
          <p:cNvSpPr>
            <a:spLocks noGrp="1"/>
          </p:cNvSpPr>
          <p:nvPr>
            <p:ph type="title"/>
          </p:nvPr>
        </p:nvSpPr>
        <p:spPr>
          <a:xfrm>
            <a:off x="628650" y="365125"/>
            <a:ext cx="7886700" cy="1325563"/>
          </a:xfrm>
          <a:prstGeom prst="rect">
            <a:avLst/>
          </a:prstGeom>
        </p:spPr>
        <p:txBody>
          <a:bodyPr vert="horz" lIns="91440" tIns="45720" rIns="91440" bIns="45720" rtlCol="0" anchor="ctr">
            <a:normAutofit/>
          </a:bodyPr>
          <a:lstStyle/>
          <a:p>
            <a:r>
              <a:rPr lang="en-US" dirty="0"/>
              <a:t>Click to edit Master title style</a:t>
            </a:r>
          </a:p>
        </p:txBody>
      </p:sp>
    </p:spTree>
    <p:extLst>
      <p:ext uri="{BB962C8B-B14F-4D97-AF65-F5344CB8AC3E}">
        <p14:creationId xmlns:p14="http://schemas.microsoft.com/office/powerpoint/2010/main" val="3230706838"/>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55" r:id="rId4"/>
    <p:sldLayoutId id="2147483660" r:id="rId5"/>
  </p:sldLayoutIdLst>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txStyles>
    <p:titleStyle>
      <a:lvl1pPr algn="ctr" defTabSz="914400" rtl="0" eaLnBrk="1" latinLnBrk="0" hangingPunct="1">
        <a:spcBef>
          <a:spcPct val="0"/>
        </a:spcBef>
        <a:buNone/>
        <a:defRPr sz="2400" b="0" i="0" u="none"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ctrTitle"/>
          </p:nvPr>
        </p:nvSpPr>
        <p:spPr/>
        <p:txBody>
          <a:bodyPr>
            <a:noAutofit/>
          </a:bodyPr>
          <a:lstStyle/>
          <a:p>
            <a:r>
              <a:rPr lang="en-US" b="1" dirty="0">
                <a:solidFill>
                  <a:srgbClr val="8D0367"/>
                </a:solidFill>
              </a:rPr>
              <a:t>Green Skills – II</a:t>
            </a:r>
          </a:p>
        </p:txBody>
      </p:sp>
      <p:sp>
        <p:nvSpPr>
          <p:cNvPr id="9" name="TextBox 8"/>
          <p:cNvSpPr txBox="1"/>
          <p:nvPr/>
        </p:nvSpPr>
        <p:spPr>
          <a:xfrm>
            <a:off x="0" y="457200"/>
            <a:ext cx="1828800" cy="461665"/>
          </a:xfrm>
          <a:prstGeom prst="rect">
            <a:avLst/>
          </a:prstGeom>
          <a:noFill/>
        </p:spPr>
        <p:txBody>
          <a:bodyPr wrap="square" rtlCol="0">
            <a:spAutoFit/>
          </a:bodyPr>
          <a:lstStyle/>
          <a:p>
            <a:pPr algn="ctr"/>
            <a:r>
              <a:rPr lang="en-US" sz="2400" dirty="0">
                <a:solidFill>
                  <a:schemeClr val="bg1"/>
                </a:solidFill>
                <a:latin typeface="+mj-lt"/>
              </a:rPr>
              <a:t>Unit 5</a:t>
            </a:r>
          </a:p>
        </p:txBody>
      </p:sp>
      <p:pic>
        <p:nvPicPr>
          <p:cNvPr id="3" name="Picture 2" descr="C:\Users\Karun\Desktop\Capture.PNG">
            <a:extLst>
              <a:ext uri="{FF2B5EF4-FFF2-40B4-BE49-F238E27FC236}">
                <a16:creationId xmlns:a16="http://schemas.microsoft.com/office/drawing/2014/main" id="{364512A3-D4FF-4361-B7E9-793C7A86FC1E}"/>
              </a:ext>
            </a:extLst>
          </p:cNvPr>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2782529" y="1774724"/>
            <a:ext cx="5534025" cy="388321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07987814"/>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A1BD48-5B14-448B-BE8F-1F33D6FC0967}"/>
              </a:ext>
            </a:extLst>
          </p:cNvPr>
          <p:cNvSpPr>
            <a:spLocks noGrp="1"/>
          </p:cNvSpPr>
          <p:nvPr>
            <p:ph type="ctrTitle"/>
          </p:nvPr>
        </p:nvSpPr>
        <p:spPr/>
        <p:txBody>
          <a:bodyPr>
            <a:normAutofit/>
          </a:bodyPr>
          <a:lstStyle/>
          <a:p>
            <a:r>
              <a:rPr lang="en-US" dirty="0"/>
              <a:t>Session 3: Green Economy</a:t>
            </a:r>
          </a:p>
        </p:txBody>
      </p:sp>
      <p:sp>
        <p:nvSpPr>
          <p:cNvPr id="3" name="Content Placeholder 2">
            <a:extLst>
              <a:ext uri="{FF2B5EF4-FFF2-40B4-BE49-F238E27FC236}">
                <a16:creationId xmlns:a16="http://schemas.microsoft.com/office/drawing/2014/main" id="{5C6138DA-B235-40D2-92A3-6B2488C3BCC6}"/>
              </a:ext>
            </a:extLst>
          </p:cNvPr>
          <p:cNvSpPr>
            <a:spLocks noGrp="1"/>
          </p:cNvSpPr>
          <p:nvPr>
            <p:ph sz="quarter" idx="10"/>
          </p:nvPr>
        </p:nvSpPr>
        <p:spPr/>
        <p:txBody>
          <a:bodyPr>
            <a:normAutofit/>
          </a:bodyPr>
          <a:lstStyle/>
          <a:p>
            <a:r>
              <a:rPr lang="en-US" dirty="0"/>
              <a:t>Green economy is an economy that is in line with the principles of sustainable development. A green economy has the following characteristics:</a:t>
            </a:r>
          </a:p>
          <a:p>
            <a:pPr lvl="1"/>
            <a:r>
              <a:rPr lang="en-US" dirty="0"/>
              <a:t>It has low carbon.</a:t>
            </a:r>
          </a:p>
          <a:p>
            <a:pPr lvl="1"/>
            <a:r>
              <a:rPr lang="en-US" dirty="0"/>
              <a:t>It is resource efficient.</a:t>
            </a:r>
          </a:p>
          <a:p>
            <a:pPr lvl="1"/>
            <a:r>
              <a:rPr lang="en-US" dirty="0"/>
              <a:t>It is socially inclusive</a:t>
            </a:r>
          </a:p>
          <a:p>
            <a:r>
              <a:rPr lang="en-US" dirty="0"/>
              <a:t>According to the United Nations Environment </a:t>
            </a:r>
            <a:r>
              <a:rPr lang="en-US" dirty="0" err="1"/>
              <a:t>Programme</a:t>
            </a:r>
            <a:r>
              <a:rPr lang="en-US" dirty="0"/>
              <a:t> (UNEP), green economy is the one that results in improved human well-being and social equity, while significantly reducing environmental risks and ecological scarcities.   </a:t>
            </a:r>
          </a:p>
          <a:p>
            <a:r>
              <a:rPr lang="en-US" dirty="0"/>
              <a:t>One of the major challenges in developing and promoting a green economy is to determine the approaches to economy and environment in order to give people the quality of life they seek.</a:t>
            </a:r>
          </a:p>
          <a:p>
            <a:endParaRPr lang="en-US" dirty="0"/>
          </a:p>
          <a:p>
            <a:endParaRPr lang="en-US" dirty="0"/>
          </a:p>
          <a:p>
            <a:endParaRPr lang="en-US" dirty="0"/>
          </a:p>
        </p:txBody>
      </p:sp>
    </p:spTree>
    <p:extLst>
      <p:ext uri="{BB962C8B-B14F-4D97-AF65-F5344CB8AC3E}">
        <p14:creationId xmlns:p14="http://schemas.microsoft.com/office/powerpoint/2010/main" val="4224217266"/>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7E6B51-1499-4EFB-A0B2-6B67BC97AB05}"/>
              </a:ext>
            </a:extLst>
          </p:cNvPr>
          <p:cNvSpPr>
            <a:spLocks noGrp="1"/>
          </p:cNvSpPr>
          <p:nvPr>
            <p:ph type="ctrTitle"/>
          </p:nvPr>
        </p:nvSpPr>
        <p:spPr/>
        <p:txBody>
          <a:bodyPr>
            <a:normAutofit/>
          </a:bodyPr>
          <a:lstStyle/>
          <a:p>
            <a:r>
              <a:rPr lang="en-US" sz="2400" dirty="0">
                <a:solidFill>
                  <a:schemeClr val="tx1"/>
                </a:solidFill>
              </a:rPr>
              <a:t>Importance of Green Economy</a:t>
            </a:r>
          </a:p>
        </p:txBody>
      </p:sp>
      <p:sp>
        <p:nvSpPr>
          <p:cNvPr id="3" name="Content Placeholder 2">
            <a:extLst>
              <a:ext uri="{FF2B5EF4-FFF2-40B4-BE49-F238E27FC236}">
                <a16:creationId xmlns:a16="http://schemas.microsoft.com/office/drawing/2014/main" id="{A7C55231-9A5A-4B7B-9FF7-B0039DBA6FB3}"/>
              </a:ext>
            </a:extLst>
          </p:cNvPr>
          <p:cNvSpPr>
            <a:spLocks noGrp="1"/>
          </p:cNvSpPr>
          <p:nvPr>
            <p:ph sz="quarter" idx="10"/>
          </p:nvPr>
        </p:nvSpPr>
        <p:spPr/>
        <p:txBody>
          <a:bodyPr>
            <a:normAutofit/>
          </a:bodyPr>
          <a:lstStyle/>
          <a:p>
            <a:r>
              <a:rPr lang="en-US" dirty="0"/>
              <a:t>Some points that demonstrate the importance of green economy are:</a:t>
            </a:r>
          </a:p>
          <a:p>
            <a:pPr lvl="1"/>
            <a:r>
              <a:rPr lang="en-US" dirty="0"/>
              <a:t>It helps in moving from economic growth to balanced growth.</a:t>
            </a:r>
          </a:p>
          <a:p>
            <a:pPr lvl="1"/>
            <a:r>
              <a:rPr lang="en-US" dirty="0"/>
              <a:t>It helps in achieving biological balance.</a:t>
            </a:r>
          </a:p>
          <a:p>
            <a:pPr lvl="1"/>
            <a:r>
              <a:rPr lang="en-US" dirty="0"/>
              <a:t>It makes it possible to account for environment and sustainability.</a:t>
            </a:r>
          </a:p>
          <a:p>
            <a:pPr lvl="1"/>
            <a:r>
              <a:rPr lang="en-US" dirty="0"/>
              <a:t>It views nature as capital.</a:t>
            </a:r>
          </a:p>
          <a:p>
            <a:pPr lvl="1"/>
            <a:r>
              <a:rPr lang="en-US" dirty="0"/>
              <a:t>It clearly presents the tradeoffs between the environment and the economy.</a:t>
            </a:r>
          </a:p>
          <a:p>
            <a:pPr lvl="1"/>
            <a:r>
              <a:rPr lang="en-US" dirty="0"/>
              <a:t>It makes it possible to shift to responsible resource utilization.</a:t>
            </a:r>
          </a:p>
          <a:p>
            <a:endParaRPr lang="en-US" dirty="0"/>
          </a:p>
          <a:p>
            <a:endParaRPr lang="en-US" dirty="0"/>
          </a:p>
          <a:p>
            <a:endParaRPr lang="en-US" dirty="0"/>
          </a:p>
        </p:txBody>
      </p:sp>
    </p:spTree>
    <p:extLst>
      <p:ext uri="{BB962C8B-B14F-4D97-AF65-F5344CB8AC3E}">
        <p14:creationId xmlns:p14="http://schemas.microsoft.com/office/powerpoint/2010/main" val="1693163514"/>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6A2E41-F7BD-45E9-91E1-CB02A896BBDC}"/>
              </a:ext>
            </a:extLst>
          </p:cNvPr>
          <p:cNvSpPr>
            <a:spLocks noGrp="1"/>
          </p:cNvSpPr>
          <p:nvPr>
            <p:ph type="ctrTitle"/>
          </p:nvPr>
        </p:nvSpPr>
        <p:spPr/>
        <p:txBody>
          <a:bodyPr>
            <a:normAutofit/>
          </a:bodyPr>
          <a:lstStyle/>
          <a:p>
            <a:r>
              <a:rPr lang="en-US" dirty="0"/>
              <a:t>Session 4: Environmental Citizenship</a:t>
            </a:r>
          </a:p>
        </p:txBody>
      </p:sp>
      <p:sp>
        <p:nvSpPr>
          <p:cNvPr id="3" name="Content Placeholder 2">
            <a:extLst>
              <a:ext uri="{FF2B5EF4-FFF2-40B4-BE49-F238E27FC236}">
                <a16:creationId xmlns:a16="http://schemas.microsoft.com/office/drawing/2014/main" id="{DB5D9CED-DA68-44C2-A7FA-A969135EB2DC}"/>
              </a:ext>
            </a:extLst>
          </p:cNvPr>
          <p:cNvSpPr>
            <a:spLocks noGrp="1"/>
          </p:cNvSpPr>
          <p:nvPr>
            <p:ph sz="quarter" idx="10"/>
          </p:nvPr>
        </p:nvSpPr>
        <p:spPr/>
        <p:txBody>
          <a:bodyPr/>
          <a:lstStyle/>
          <a:p>
            <a:r>
              <a:rPr lang="en-US" dirty="0"/>
              <a:t>Environmental citizenship is a key idea which suggests that human beings are an integral part of the environment and also recognizes that the future of human beings is intricately associated with ecosystems.</a:t>
            </a:r>
          </a:p>
          <a:p>
            <a:r>
              <a:rPr lang="en-US" dirty="0"/>
              <a:t>The concept of environmental citizenship also lays out that it is our responsibility to take concrete steps to protect and conserve the environment.</a:t>
            </a:r>
          </a:p>
          <a:p>
            <a:r>
              <a:rPr lang="en-US" dirty="0"/>
              <a:t>The concept of environmental citizenship explains that each one of us should try to become an environmental citizen.</a:t>
            </a:r>
          </a:p>
          <a:p>
            <a:r>
              <a:rPr lang="en-US" dirty="0"/>
              <a:t>Some of the practices that are promoted under environmental citizenship include:</a:t>
            </a:r>
          </a:p>
          <a:p>
            <a:pPr lvl="1"/>
            <a:r>
              <a:rPr lang="en-US" dirty="0"/>
              <a:t>Adopting a Green Lifestyle:</a:t>
            </a:r>
          </a:p>
          <a:p>
            <a:pPr lvl="1"/>
            <a:r>
              <a:rPr lang="en-US" dirty="0"/>
              <a:t>Participating in Environmental Decision-making</a:t>
            </a:r>
          </a:p>
          <a:p>
            <a:pPr lvl="1"/>
            <a:r>
              <a:rPr lang="en-US" dirty="0"/>
              <a:t>Fixing the Responsibility and Accountability of Businesses</a:t>
            </a:r>
          </a:p>
        </p:txBody>
      </p:sp>
    </p:spTree>
    <p:extLst>
      <p:ext uri="{BB962C8B-B14F-4D97-AF65-F5344CB8AC3E}">
        <p14:creationId xmlns:p14="http://schemas.microsoft.com/office/powerpoint/2010/main" val="1328552940"/>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1CC5CC-484D-459A-8AA7-05EA3817A3C5}"/>
              </a:ext>
            </a:extLst>
          </p:cNvPr>
          <p:cNvSpPr>
            <a:spLocks noGrp="1"/>
          </p:cNvSpPr>
          <p:nvPr>
            <p:ph type="ctrTitle"/>
          </p:nvPr>
        </p:nvSpPr>
        <p:spPr/>
        <p:txBody>
          <a:bodyPr>
            <a:normAutofit/>
          </a:bodyPr>
          <a:lstStyle/>
          <a:p>
            <a:r>
              <a:rPr lang="en-US" dirty="0"/>
              <a:t>Session 4: Environmental Citizenship</a:t>
            </a:r>
          </a:p>
        </p:txBody>
      </p:sp>
      <p:sp>
        <p:nvSpPr>
          <p:cNvPr id="3" name="Content Placeholder 2">
            <a:extLst>
              <a:ext uri="{FF2B5EF4-FFF2-40B4-BE49-F238E27FC236}">
                <a16:creationId xmlns:a16="http://schemas.microsoft.com/office/drawing/2014/main" id="{5E44A162-3196-497D-92DF-2E3B1A5616C1}"/>
              </a:ext>
            </a:extLst>
          </p:cNvPr>
          <p:cNvSpPr>
            <a:spLocks noGrp="1"/>
          </p:cNvSpPr>
          <p:nvPr>
            <p:ph sz="quarter" idx="10"/>
          </p:nvPr>
        </p:nvSpPr>
        <p:spPr/>
        <p:txBody>
          <a:bodyPr>
            <a:noAutofit/>
          </a:bodyPr>
          <a:lstStyle/>
          <a:p>
            <a:pPr>
              <a:lnSpc>
                <a:spcPct val="110000"/>
              </a:lnSpc>
            </a:pPr>
            <a:r>
              <a:rPr lang="en-US" dirty="0"/>
              <a:t>Environmental citizens also have certain rights such as:</a:t>
            </a:r>
          </a:p>
          <a:p>
            <a:pPr lvl="1">
              <a:lnSpc>
                <a:spcPct val="110000"/>
              </a:lnSpc>
            </a:pPr>
            <a:r>
              <a:rPr lang="en-US" dirty="0"/>
              <a:t>Right to environmental information</a:t>
            </a:r>
          </a:p>
          <a:p>
            <a:pPr lvl="1">
              <a:lnSpc>
                <a:spcPct val="110000"/>
              </a:lnSpc>
            </a:pPr>
            <a:r>
              <a:rPr lang="en-US" dirty="0"/>
              <a:t>Right to justice in environmental matters</a:t>
            </a:r>
          </a:p>
          <a:p>
            <a:pPr lvl="1">
              <a:lnSpc>
                <a:spcPct val="110000"/>
              </a:lnSpc>
            </a:pPr>
            <a:r>
              <a:rPr lang="en-US" dirty="0"/>
              <a:t>Clean and healthy environment</a:t>
            </a:r>
          </a:p>
          <a:p>
            <a:pPr lvl="1">
              <a:lnSpc>
                <a:spcPct val="110000"/>
              </a:lnSpc>
            </a:pPr>
            <a:endParaRPr lang="en-US" dirty="0"/>
          </a:p>
          <a:p>
            <a:pPr>
              <a:lnSpc>
                <a:spcPct val="110000"/>
              </a:lnSpc>
            </a:pPr>
            <a:endParaRPr lang="en-US" dirty="0"/>
          </a:p>
        </p:txBody>
      </p:sp>
    </p:spTree>
    <p:extLst>
      <p:ext uri="{BB962C8B-B14F-4D97-AF65-F5344CB8AC3E}">
        <p14:creationId xmlns:p14="http://schemas.microsoft.com/office/powerpoint/2010/main" val="1560085488"/>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ounded Rectangle 5"/>
          <p:cNvSpPr/>
          <p:nvPr/>
        </p:nvSpPr>
        <p:spPr>
          <a:xfrm>
            <a:off x="1219200" y="2971800"/>
            <a:ext cx="6705600" cy="914400"/>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b="1" kern="1200" dirty="0">
                <a:solidFill>
                  <a:srgbClr val="8D0367"/>
                </a:solidFill>
                <a:latin typeface="+mj-lt"/>
                <a:ea typeface="+mj-ea"/>
                <a:cs typeface="+mj-cs"/>
              </a:rPr>
              <a:t>Thank You</a:t>
            </a:r>
          </a:p>
        </p:txBody>
      </p:sp>
    </p:spTree>
    <p:extLst>
      <p:ext uri="{BB962C8B-B14F-4D97-AF65-F5344CB8AC3E}">
        <p14:creationId xmlns:p14="http://schemas.microsoft.com/office/powerpoint/2010/main" val="2686608491"/>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689809-2DAB-4AD7-A5C5-F1DCD8F101E0}"/>
              </a:ext>
            </a:extLst>
          </p:cNvPr>
          <p:cNvSpPr>
            <a:spLocks noGrp="1"/>
          </p:cNvSpPr>
          <p:nvPr>
            <p:ph type="ctrTitle"/>
          </p:nvPr>
        </p:nvSpPr>
        <p:spPr/>
        <p:txBody>
          <a:bodyPr/>
          <a:lstStyle/>
          <a:p>
            <a:r>
              <a:rPr lang="en-US" dirty="0"/>
              <a:t>Learning Objectives</a:t>
            </a:r>
          </a:p>
        </p:txBody>
      </p:sp>
      <p:sp>
        <p:nvSpPr>
          <p:cNvPr id="3" name="Content Placeholder 2">
            <a:extLst>
              <a:ext uri="{FF2B5EF4-FFF2-40B4-BE49-F238E27FC236}">
                <a16:creationId xmlns:a16="http://schemas.microsoft.com/office/drawing/2014/main" id="{4BAB96CE-5B83-4CA3-9254-D4E4121180F4}"/>
              </a:ext>
            </a:extLst>
          </p:cNvPr>
          <p:cNvSpPr>
            <a:spLocks noGrp="1"/>
          </p:cNvSpPr>
          <p:nvPr>
            <p:ph sz="quarter" idx="10"/>
          </p:nvPr>
        </p:nvSpPr>
        <p:spPr/>
        <p:txBody>
          <a:bodyPr/>
          <a:lstStyle/>
          <a:p>
            <a:pPr marL="0" indent="0">
              <a:buNone/>
            </a:pPr>
            <a:r>
              <a:rPr lang="en-US" sz="2200" b="1" dirty="0"/>
              <a:t>This Unit Covers:</a:t>
            </a:r>
          </a:p>
          <a:p>
            <a:r>
              <a:rPr lang="en-US" dirty="0"/>
              <a:t>Sustainable Development</a:t>
            </a:r>
          </a:p>
          <a:p>
            <a:r>
              <a:rPr lang="en-US" dirty="0"/>
              <a:t>Sustainable Development Goals (SDGs)</a:t>
            </a:r>
          </a:p>
          <a:p>
            <a:r>
              <a:rPr lang="en-US" dirty="0"/>
              <a:t>Green Economy</a:t>
            </a:r>
          </a:p>
          <a:p>
            <a:r>
              <a:rPr lang="en-US" dirty="0"/>
              <a:t>Environmental Citizenship</a:t>
            </a:r>
          </a:p>
          <a:p>
            <a:pPr marL="0" indent="0">
              <a:buNone/>
            </a:pPr>
            <a:endParaRPr lang="en-US" dirty="0"/>
          </a:p>
        </p:txBody>
      </p:sp>
    </p:spTree>
    <p:extLst>
      <p:ext uri="{BB962C8B-B14F-4D97-AF65-F5344CB8AC3E}">
        <p14:creationId xmlns:p14="http://schemas.microsoft.com/office/powerpoint/2010/main" val="2805683666"/>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689809-2DAB-4AD7-A5C5-F1DCD8F101E0}"/>
              </a:ext>
            </a:extLst>
          </p:cNvPr>
          <p:cNvSpPr>
            <a:spLocks noGrp="1"/>
          </p:cNvSpPr>
          <p:nvPr>
            <p:ph type="ctrTitle"/>
          </p:nvPr>
        </p:nvSpPr>
        <p:spPr/>
        <p:txBody>
          <a:bodyPr/>
          <a:lstStyle/>
          <a:p>
            <a:r>
              <a:rPr lang="en-US" dirty="0"/>
              <a:t>Introduction</a:t>
            </a:r>
          </a:p>
        </p:txBody>
      </p:sp>
      <p:sp>
        <p:nvSpPr>
          <p:cNvPr id="3" name="Content Placeholder 2">
            <a:extLst>
              <a:ext uri="{FF2B5EF4-FFF2-40B4-BE49-F238E27FC236}">
                <a16:creationId xmlns:a16="http://schemas.microsoft.com/office/drawing/2014/main" id="{4BAB96CE-5B83-4CA3-9254-D4E4121180F4}"/>
              </a:ext>
            </a:extLst>
          </p:cNvPr>
          <p:cNvSpPr>
            <a:spLocks noGrp="1"/>
          </p:cNvSpPr>
          <p:nvPr>
            <p:ph sz="quarter" idx="10"/>
          </p:nvPr>
        </p:nvSpPr>
        <p:spPr/>
        <p:txBody>
          <a:bodyPr/>
          <a:lstStyle/>
          <a:p>
            <a:r>
              <a:rPr lang="en-US" dirty="0"/>
              <a:t>Green skills are also known as skills for sustainability.</a:t>
            </a:r>
          </a:p>
          <a:p>
            <a:r>
              <a:rPr lang="en-US" dirty="0"/>
              <a:t>The development of green skills is important to ensure that human beings live and work in an environmentally responsible manner and are able to deal with the impacts of environmental damage.</a:t>
            </a:r>
          </a:p>
          <a:p>
            <a:r>
              <a:rPr lang="en-US" dirty="0"/>
              <a:t>Green skills can be applied to various fields such as renewable energy, water management, waste management, energy conservation, pollution control and green construction.</a:t>
            </a:r>
          </a:p>
          <a:p>
            <a:endParaRPr lang="en-US" dirty="0"/>
          </a:p>
        </p:txBody>
      </p:sp>
    </p:spTree>
    <p:extLst>
      <p:ext uri="{BB962C8B-B14F-4D97-AF65-F5344CB8AC3E}">
        <p14:creationId xmlns:p14="http://schemas.microsoft.com/office/powerpoint/2010/main" val="4134259156"/>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F9EB93-D00A-4FFB-B1D1-8EB9B97A3BAF}"/>
              </a:ext>
            </a:extLst>
          </p:cNvPr>
          <p:cNvSpPr>
            <a:spLocks noGrp="1"/>
          </p:cNvSpPr>
          <p:nvPr>
            <p:ph type="ctrTitle"/>
          </p:nvPr>
        </p:nvSpPr>
        <p:spPr/>
        <p:txBody>
          <a:bodyPr>
            <a:normAutofit/>
          </a:bodyPr>
          <a:lstStyle/>
          <a:p>
            <a:r>
              <a:rPr lang="en-US" dirty="0"/>
              <a:t>Session 1: Sustainable Development</a:t>
            </a:r>
          </a:p>
        </p:txBody>
      </p:sp>
      <p:sp>
        <p:nvSpPr>
          <p:cNvPr id="3" name="Content Placeholder 2">
            <a:extLst>
              <a:ext uri="{FF2B5EF4-FFF2-40B4-BE49-F238E27FC236}">
                <a16:creationId xmlns:a16="http://schemas.microsoft.com/office/drawing/2014/main" id="{9290359E-B41D-43E8-BE58-8AB38394AE52}"/>
              </a:ext>
            </a:extLst>
          </p:cNvPr>
          <p:cNvSpPr>
            <a:spLocks noGrp="1"/>
          </p:cNvSpPr>
          <p:nvPr>
            <p:ph sz="quarter" idx="10"/>
          </p:nvPr>
        </p:nvSpPr>
        <p:spPr/>
        <p:txBody>
          <a:bodyPr>
            <a:noAutofit/>
          </a:bodyPr>
          <a:lstStyle/>
          <a:p>
            <a:r>
              <a:rPr lang="en-US" dirty="0"/>
              <a:t>Sustainable development refers to a developmental approach which takes into account the fact that the natural resources present in the world are limited and must be used judiciously.</a:t>
            </a:r>
          </a:p>
        </p:txBody>
      </p:sp>
      <p:sp>
        <p:nvSpPr>
          <p:cNvPr id="4" name="Content Placeholder 2">
            <a:extLst>
              <a:ext uri="{FF2B5EF4-FFF2-40B4-BE49-F238E27FC236}">
                <a16:creationId xmlns:a16="http://schemas.microsoft.com/office/drawing/2014/main" id="{71BD1EFF-E552-4B29-B0EB-8E14A851E1F8}"/>
              </a:ext>
            </a:extLst>
          </p:cNvPr>
          <p:cNvSpPr txBox="1">
            <a:spLocks/>
          </p:cNvSpPr>
          <p:nvPr/>
        </p:nvSpPr>
        <p:spPr>
          <a:xfrm>
            <a:off x="228600" y="2743200"/>
            <a:ext cx="4038600" cy="4800600"/>
          </a:xfrm>
          <a:prstGeom prst="rect">
            <a:avLst/>
          </a:prstGeom>
        </p:spPr>
        <p:txBody>
          <a:bodyPr vert="horz" lIns="91440" tIns="45720" rIns="91440" bIns="45720" rtlCol="0">
            <a:noAutofit/>
          </a:bodyPr>
          <a:lstStyle>
            <a:lvl1pPr marL="365760" indent="-365760" algn="just" defTabSz="914400" rtl="0" eaLnBrk="1" latinLnBrk="0" hangingPunct="1">
              <a:lnSpc>
                <a:spcPct val="120000"/>
              </a:lnSpc>
              <a:spcBef>
                <a:spcPts val="300"/>
              </a:spcBef>
              <a:buClr>
                <a:srgbClr val="8D0367"/>
              </a:buClr>
              <a:buFont typeface="Wingdings" panose="05000000000000000000" pitchFamily="2" charset="2"/>
              <a:buChar char="Ø"/>
              <a:defRPr sz="2000" kern="1200">
                <a:solidFill>
                  <a:schemeClr val="tx1"/>
                </a:solidFill>
                <a:latin typeface="+mn-lt"/>
                <a:ea typeface="+mn-ea"/>
                <a:cs typeface="+mn-cs"/>
              </a:defRPr>
            </a:lvl1pPr>
            <a:lvl2pPr marL="731520" indent="-365760" algn="just" defTabSz="914400" rtl="0" eaLnBrk="1" latinLnBrk="0" hangingPunct="1">
              <a:lnSpc>
                <a:spcPct val="120000"/>
              </a:lnSpc>
              <a:spcBef>
                <a:spcPts val="300"/>
              </a:spcBef>
              <a:buClr>
                <a:srgbClr val="8D0367"/>
              </a:buClr>
              <a:buFont typeface="Wingdings" panose="05000000000000000000" pitchFamily="2" charset="2"/>
              <a:buChar char="ü"/>
              <a:defRPr sz="2000" kern="1200">
                <a:solidFill>
                  <a:schemeClr val="tx1"/>
                </a:solidFill>
                <a:latin typeface="+mn-lt"/>
                <a:ea typeface="+mn-ea"/>
                <a:cs typeface="+mn-cs"/>
              </a:defRPr>
            </a:lvl2pPr>
            <a:lvl3pPr marL="1097280" indent="-365760" algn="just" defTabSz="914400" rtl="0" eaLnBrk="1" latinLnBrk="0" hangingPunct="1">
              <a:lnSpc>
                <a:spcPct val="120000"/>
              </a:lnSpc>
              <a:spcBef>
                <a:spcPts val="300"/>
              </a:spcBef>
              <a:buClr>
                <a:srgbClr val="8D0367"/>
              </a:buClr>
              <a:buSzPct val="90000"/>
              <a:buFont typeface="Wingdings" panose="05000000000000000000" pitchFamily="2" charset="2"/>
              <a:buChar char="q"/>
              <a:defRPr sz="2000" kern="1200">
                <a:solidFill>
                  <a:schemeClr val="tx1"/>
                </a:solidFill>
                <a:latin typeface="+mn-lt"/>
                <a:ea typeface="+mn-ea"/>
                <a:cs typeface="+mn-cs"/>
              </a:defRPr>
            </a:lvl3pPr>
            <a:lvl4pPr marL="1600200" indent="-228600" algn="l" defTabSz="914400" rtl="0" eaLnBrk="1" latinLnBrk="0" hangingPunct="1">
              <a:lnSpc>
                <a:spcPct val="120000"/>
              </a:lnSpc>
              <a:spcBef>
                <a:spcPts val="300"/>
              </a:spcBef>
              <a:buFont typeface="Arial"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120000"/>
              </a:lnSpc>
              <a:spcBef>
                <a:spcPts val="300"/>
              </a:spcBef>
              <a:buFont typeface="Arial" pitchFamily="34" charset="0"/>
              <a:buChar char="»"/>
              <a:defRPr sz="18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dirty="0"/>
              <a:t>Sustainable development requires making the maximum use of renewable energy resources, such as wind power and solar power.</a:t>
            </a:r>
          </a:p>
          <a:p>
            <a:r>
              <a:rPr lang="en-US" dirty="0"/>
              <a:t>The three main areas in which sustainable development needs to be  pursued are shown in Figure. </a:t>
            </a:r>
          </a:p>
        </p:txBody>
      </p:sp>
      <p:pic>
        <p:nvPicPr>
          <p:cNvPr id="6" name="Picture 5">
            <a:extLst>
              <a:ext uri="{FF2B5EF4-FFF2-40B4-BE49-F238E27FC236}">
                <a16:creationId xmlns:a16="http://schemas.microsoft.com/office/drawing/2014/main" id="{DA6AE0D0-B709-4ABB-9B0E-54BA6EF43ECC}"/>
              </a:ext>
            </a:extLst>
          </p:cNvPr>
          <p:cNvPicPr>
            <a:picLocks noChangeAspect="1"/>
          </p:cNvPicPr>
          <p:nvPr/>
        </p:nvPicPr>
        <p:blipFill>
          <a:blip r:embed="rId2"/>
          <a:stretch>
            <a:fillRect/>
          </a:stretch>
        </p:blipFill>
        <p:spPr>
          <a:xfrm>
            <a:off x="4367390" y="2602663"/>
            <a:ext cx="4548010" cy="3798137"/>
          </a:xfrm>
          <a:prstGeom prst="rect">
            <a:avLst/>
          </a:prstGeom>
        </p:spPr>
      </p:pic>
    </p:spTree>
    <p:extLst>
      <p:ext uri="{BB962C8B-B14F-4D97-AF65-F5344CB8AC3E}">
        <p14:creationId xmlns:p14="http://schemas.microsoft.com/office/powerpoint/2010/main" val="2924113830"/>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F9EB93-D00A-4FFB-B1D1-8EB9B97A3BAF}"/>
              </a:ext>
            </a:extLst>
          </p:cNvPr>
          <p:cNvSpPr>
            <a:spLocks noGrp="1"/>
          </p:cNvSpPr>
          <p:nvPr>
            <p:ph type="ctrTitle"/>
          </p:nvPr>
        </p:nvSpPr>
        <p:spPr/>
        <p:txBody>
          <a:bodyPr>
            <a:normAutofit/>
          </a:bodyPr>
          <a:lstStyle/>
          <a:p>
            <a:r>
              <a:rPr lang="en-US" sz="2400" dirty="0">
                <a:solidFill>
                  <a:schemeClr val="tx1"/>
                </a:solidFill>
              </a:rPr>
              <a:t>Importance of Sustainable Development</a:t>
            </a:r>
          </a:p>
        </p:txBody>
      </p:sp>
      <p:sp>
        <p:nvSpPr>
          <p:cNvPr id="3" name="Content Placeholder 2">
            <a:extLst>
              <a:ext uri="{FF2B5EF4-FFF2-40B4-BE49-F238E27FC236}">
                <a16:creationId xmlns:a16="http://schemas.microsoft.com/office/drawing/2014/main" id="{9290359E-B41D-43E8-BE58-8AB38394AE52}"/>
              </a:ext>
            </a:extLst>
          </p:cNvPr>
          <p:cNvSpPr>
            <a:spLocks noGrp="1"/>
          </p:cNvSpPr>
          <p:nvPr>
            <p:ph sz="quarter" idx="10"/>
          </p:nvPr>
        </p:nvSpPr>
        <p:spPr/>
        <p:txBody>
          <a:bodyPr>
            <a:noAutofit/>
          </a:bodyPr>
          <a:lstStyle/>
          <a:p>
            <a:pPr marL="365760" lvl="1">
              <a:buFont typeface="Wingdings" panose="05000000000000000000" pitchFamily="2" charset="2"/>
              <a:buChar char="Ø"/>
            </a:pPr>
            <a:r>
              <a:rPr lang="en-US" dirty="0"/>
              <a:t>It is very important to practice sustainable development because of the following reasons:</a:t>
            </a:r>
          </a:p>
          <a:p>
            <a:pPr lvl="1"/>
            <a:r>
              <a:rPr lang="en-US" dirty="0"/>
              <a:t>Promoting proper use of resources</a:t>
            </a:r>
          </a:p>
          <a:p>
            <a:pPr lvl="1"/>
            <a:r>
              <a:rPr lang="en-US" dirty="0"/>
              <a:t>Developing positive attitude</a:t>
            </a:r>
          </a:p>
          <a:p>
            <a:pPr lvl="1"/>
            <a:r>
              <a:rPr lang="en-US" dirty="0"/>
              <a:t>Increasing participation of people in development activities</a:t>
            </a:r>
          </a:p>
        </p:txBody>
      </p:sp>
    </p:spTree>
    <p:extLst>
      <p:ext uri="{BB962C8B-B14F-4D97-AF65-F5344CB8AC3E}">
        <p14:creationId xmlns:p14="http://schemas.microsoft.com/office/powerpoint/2010/main" val="1092404287"/>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F9EB93-D00A-4FFB-B1D1-8EB9B97A3BAF}"/>
              </a:ext>
            </a:extLst>
          </p:cNvPr>
          <p:cNvSpPr>
            <a:spLocks noGrp="1"/>
          </p:cNvSpPr>
          <p:nvPr>
            <p:ph type="ctrTitle"/>
          </p:nvPr>
        </p:nvSpPr>
        <p:spPr/>
        <p:txBody>
          <a:bodyPr>
            <a:normAutofit fontScale="90000"/>
          </a:bodyPr>
          <a:lstStyle/>
          <a:p>
            <a:r>
              <a:rPr lang="en-US" sz="2400" dirty="0">
                <a:solidFill>
                  <a:schemeClr val="tx1"/>
                </a:solidFill>
              </a:rPr>
              <a:t>Problems Related to Sustainable Development</a:t>
            </a:r>
          </a:p>
        </p:txBody>
      </p:sp>
      <p:sp>
        <p:nvSpPr>
          <p:cNvPr id="3" name="Content Placeholder 2">
            <a:extLst>
              <a:ext uri="{FF2B5EF4-FFF2-40B4-BE49-F238E27FC236}">
                <a16:creationId xmlns:a16="http://schemas.microsoft.com/office/drawing/2014/main" id="{9290359E-B41D-43E8-BE58-8AB38394AE52}"/>
              </a:ext>
            </a:extLst>
          </p:cNvPr>
          <p:cNvSpPr>
            <a:spLocks noGrp="1"/>
          </p:cNvSpPr>
          <p:nvPr>
            <p:ph sz="quarter" idx="10"/>
          </p:nvPr>
        </p:nvSpPr>
        <p:spPr/>
        <p:txBody>
          <a:bodyPr>
            <a:noAutofit/>
          </a:bodyPr>
          <a:lstStyle/>
          <a:p>
            <a:pPr marL="365760" lvl="1">
              <a:buFont typeface="Wingdings" panose="05000000000000000000" pitchFamily="2" charset="2"/>
              <a:buChar char="Ø"/>
            </a:pPr>
            <a:r>
              <a:rPr lang="en-US" dirty="0"/>
              <a:t>Some of the important challenges or problems related to sustainable development are as follows:</a:t>
            </a:r>
          </a:p>
          <a:p>
            <a:pPr lvl="1"/>
            <a:r>
              <a:rPr lang="en-US" dirty="0"/>
              <a:t>Corruption</a:t>
            </a:r>
          </a:p>
          <a:p>
            <a:pPr lvl="1"/>
            <a:r>
              <a:rPr lang="en-US" dirty="0"/>
              <a:t>Lack of Effort</a:t>
            </a:r>
          </a:p>
          <a:p>
            <a:pPr lvl="1"/>
            <a:r>
              <a:rPr lang="en-US" dirty="0"/>
              <a:t>Lack of Financial Resources</a:t>
            </a:r>
          </a:p>
          <a:p>
            <a:pPr lvl="1"/>
            <a:r>
              <a:rPr lang="en-US" dirty="0"/>
              <a:t>Natural Calamities</a:t>
            </a:r>
          </a:p>
        </p:txBody>
      </p:sp>
    </p:spTree>
    <p:extLst>
      <p:ext uri="{BB962C8B-B14F-4D97-AF65-F5344CB8AC3E}">
        <p14:creationId xmlns:p14="http://schemas.microsoft.com/office/powerpoint/2010/main" val="2418741378"/>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F9EB93-D00A-4FFB-B1D1-8EB9B97A3BAF}"/>
              </a:ext>
            </a:extLst>
          </p:cNvPr>
          <p:cNvSpPr>
            <a:spLocks noGrp="1"/>
          </p:cNvSpPr>
          <p:nvPr>
            <p:ph type="ctrTitle"/>
          </p:nvPr>
        </p:nvSpPr>
        <p:spPr/>
        <p:txBody>
          <a:bodyPr>
            <a:normAutofit fontScale="90000"/>
          </a:bodyPr>
          <a:lstStyle/>
          <a:p>
            <a:r>
              <a:rPr lang="en-US" sz="2400" dirty="0">
                <a:solidFill>
                  <a:schemeClr val="tx1"/>
                </a:solidFill>
              </a:rPr>
              <a:t>Popular Methods of Sustainable Development</a:t>
            </a:r>
          </a:p>
        </p:txBody>
      </p:sp>
      <p:sp>
        <p:nvSpPr>
          <p:cNvPr id="3" name="Content Placeholder 2">
            <a:extLst>
              <a:ext uri="{FF2B5EF4-FFF2-40B4-BE49-F238E27FC236}">
                <a16:creationId xmlns:a16="http://schemas.microsoft.com/office/drawing/2014/main" id="{9290359E-B41D-43E8-BE58-8AB38394AE52}"/>
              </a:ext>
            </a:extLst>
          </p:cNvPr>
          <p:cNvSpPr>
            <a:spLocks noGrp="1"/>
          </p:cNvSpPr>
          <p:nvPr>
            <p:ph sz="quarter" idx="10"/>
          </p:nvPr>
        </p:nvSpPr>
        <p:spPr/>
        <p:txBody>
          <a:bodyPr>
            <a:noAutofit/>
          </a:bodyPr>
          <a:lstStyle/>
          <a:p>
            <a:r>
              <a:rPr lang="en-US" dirty="0"/>
              <a:t>Sustainable development can be achieved by implementing various types of programs or by using certain technologies or methods. These are as follows: </a:t>
            </a:r>
          </a:p>
        </p:txBody>
      </p:sp>
      <p:grpSp>
        <p:nvGrpSpPr>
          <p:cNvPr id="6" name="Group 5">
            <a:extLst>
              <a:ext uri="{FF2B5EF4-FFF2-40B4-BE49-F238E27FC236}">
                <a16:creationId xmlns:a16="http://schemas.microsoft.com/office/drawing/2014/main" id="{9C3DFB25-C60A-4CE1-BA1E-2F60F4CBC0C5}"/>
              </a:ext>
            </a:extLst>
          </p:cNvPr>
          <p:cNvGrpSpPr/>
          <p:nvPr/>
        </p:nvGrpSpPr>
        <p:grpSpPr>
          <a:xfrm>
            <a:off x="-1999645" y="2067444"/>
            <a:ext cx="8812087" cy="4653513"/>
            <a:chOff x="-1999645" y="2067444"/>
            <a:chExt cx="8812087" cy="4653513"/>
          </a:xfrm>
        </p:grpSpPr>
        <p:sp>
          <p:nvSpPr>
            <p:cNvPr id="7" name="Block Arc 6">
              <a:extLst>
                <a:ext uri="{FF2B5EF4-FFF2-40B4-BE49-F238E27FC236}">
                  <a16:creationId xmlns:a16="http://schemas.microsoft.com/office/drawing/2014/main" id="{2BE1583F-EE83-4F0A-9F6C-0E780998E825}"/>
                </a:ext>
              </a:extLst>
            </p:cNvPr>
            <p:cNvSpPr/>
            <p:nvPr/>
          </p:nvSpPr>
          <p:spPr>
            <a:xfrm>
              <a:off x="-1999645" y="2067444"/>
              <a:ext cx="4653513" cy="4653513"/>
            </a:xfrm>
            <a:prstGeom prst="blockArc">
              <a:avLst>
                <a:gd name="adj1" fmla="val 18900000"/>
                <a:gd name="adj2" fmla="val 2700000"/>
                <a:gd name="adj3" fmla="val 464"/>
              </a:avLst>
            </a:prstGeom>
            <a:ln>
              <a:solidFill>
                <a:srgbClr val="8D0367"/>
              </a:solidFill>
            </a:ln>
          </p:spPr>
          <p:style>
            <a:lnRef idx="2">
              <a:schemeClr val="accent1">
                <a:shade val="60000"/>
                <a:hueOff val="0"/>
                <a:satOff val="0"/>
                <a:lumOff val="0"/>
                <a:alphaOff val="0"/>
              </a:schemeClr>
            </a:lnRef>
            <a:fillRef idx="0">
              <a:schemeClr val="accent1">
                <a:hueOff val="0"/>
                <a:satOff val="0"/>
                <a:lumOff val="0"/>
                <a:alphaOff val="0"/>
              </a:schemeClr>
            </a:fillRef>
            <a:effectRef idx="0">
              <a:schemeClr val="accent1">
                <a:hueOff val="0"/>
                <a:satOff val="0"/>
                <a:lumOff val="0"/>
                <a:alphaOff val="0"/>
              </a:schemeClr>
            </a:effectRef>
            <a:fontRef idx="minor">
              <a:schemeClr val="tx1">
                <a:hueOff val="0"/>
                <a:satOff val="0"/>
                <a:lumOff val="0"/>
                <a:alphaOff val="0"/>
              </a:schemeClr>
            </a:fontRef>
          </p:style>
        </p:sp>
        <p:sp>
          <p:nvSpPr>
            <p:cNvPr id="8" name="Freeform: Shape 7">
              <a:extLst>
                <a:ext uri="{FF2B5EF4-FFF2-40B4-BE49-F238E27FC236}">
                  <a16:creationId xmlns:a16="http://schemas.microsoft.com/office/drawing/2014/main" id="{54AB222E-3337-4CDF-9455-D3E652BE939E}"/>
                </a:ext>
              </a:extLst>
            </p:cNvPr>
            <p:cNvSpPr/>
            <p:nvPr/>
          </p:nvSpPr>
          <p:spPr>
            <a:xfrm>
              <a:off x="2297459" y="2932574"/>
              <a:ext cx="4514983" cy="531424"/>
            </a:xfrm>
            <a:custGeom>
              <a:avLst/>
              <a:gdLst>
                <a:gd name="connsiteX0" fmla="*/ 0 w 4514983"/>
                <a:gd name="connsiteY0" fmla="*/ 0 h 531424"/>
                <a:gd name="connsiteX1" fmla="*/ 4514983 w 4514983"/>
                <a:gd name="connsiteY1" fmla="*/ 0 h 531424"/>
                <a:gd name="connsiteX2" fmla="*/ 4514983 w 4514983"/>
                <a:gd name="connsiteY2" fmla="*/ 531424 h 531424"/>
                <a:gd name="connsiteX3" fmla="*/ 0 w 4514983"/>
                <a:gd name="connsiteY3" fmla="*/ 531424 h 531424"/>
                <a:gd name="connsiteX4" fmla="*/ 0 w 4514983"/>
                <a:gd name="connsiteY4" fmla="*/ 0 h 5314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514983" h="531424">
                  <a:moveTo>
                    <a:pt x="0" y="0"/>
                  </a:moveTo>
                  <a:lnTo>
                    <a:pt x="4514983" y="0"/>
                  </a:lnTo>
                  <a:lnTo>
                    <a:pt x="4514983" y="531424"/>
                  </a:lnTo>
                  <a:lnTo>
                    <a:pt x="0" y="531424"/>
                  </a:lnTo>
                  <a:lnTo>
                    <a:pt x="0" y="0"/>
                  </a:lnTo>
                  <a:close/>
                </a:path>
              </a:pathLst>
            </a:custGeom>
            <a:solidFill>
              <a:srgbClr val="8D0367"/>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spcFirstLastPara="0" vert="horz" wrap="square" lIns="421819" tIns="50800" rIns="50800" bIns="50800" numCol="1" spcCol="1270" anchor="ctr" anchorCtr="0">
              <a:noAutofit/>
            </a:bodyPr>
            <a:lstStyle/>
            <a:p>
              <a:pPr marL="0" lvl="0" indent="0" algn="l" defTabSz="889000">
                <a:lnSpc>
                  <a:spcPct val="90000"/>
                </a:lnSpc>
                <a:spcBef>
                  <a:spcPct val="0"/>
                </a:spcBef>
                <a:spcAft>
                  <a:spcPct val="35000"/>
                </a:spcAft>
                <a:buNone/>
              </a:pPr>
              <a:r>
                <a:rPr lang="en-US" sz="2000" kern="1200" dirty="0">
                  <a:solidFill>
                    <a:schemeClr val="bg1"/>
                  </a:solidFill>
                </a:rPr>
                <a:t>Rain Water Harvesting</a:t>
              </a:r>
            </a:p>
          </p:txBody>
        </p:sp>
        <p:sp>
          <p:nvSpPr>
            <p:cNvPr id="9" name="Oval 8">
              <a:extLst>
                <a:ext uri="{FF2B5EF4-FFF2-40B4-BE49-F238E27FC236}">
                  <a16:creationId xmlns:a16="http://schemas.microsoft.com/office/drawing/2014/main" id="{00608C4E-FE7D-4D16-A842-7D1F36BF2E64}"/>
                </a:ext>
              </a:extLst>
            </p:cNvPr>
            <p:cNvSpPr/>
            <p:nvPr/>
          </p:nvSpPr>
          <p:spPr>
            <a:xfrm>
              <a:off x="1965318" y="2866146"/>
              <a:ext cx="664281" cy="664281"/>
            </a:xfrm>
            <a:prstGeom prst="ellipse">
              <a:avLst/>
            </a:prstGeom>
            <a:ln>
              <a:solidFill>
                <a:srgbClr val="8D0367"/>
              </a:solidFill>
            </a:ln>
          </p:spPr>
          <p:style>
            <a:lnRef idx="2">
              <a:scrgbClr r="0" g="0" b="0"/>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sp>
        <p:sp>
          <p:nvSpPr>
            <p:cNvPr id="10" name="Freeform: Shape 9">
              <a:extLst>
                <a:ext uri="{FF2B5EF4-FFF2-40B4-BE49-F238E27FC236}">
                  <a16:creationId xmlns:a16="http://schemas.microsoft.com/office/drawing/2014/main" id="{C7A0EBB6-7447-4F49-827F-2BF79142F236}"/>
                </a:ext>
              </a:extLst>
            </p:cNvPr>
            <p:cNvSpPr/>
            <p:nvPr/>
          </p:nvSpPr>
          <p:spPr>
            <a:xfrm>
              <a:off x="2602137" y="3729849"/>
              <a:ext cx="4210305" cy="531424"/>
            </a:xfrm>
            <a:custGeom>
              <a:avLst/>
              <a:gdLst>
                <a:gd name="connsiteX0" fmla="*/ 0 w 4210305"/>
                <a:gd name="connsiteY0" fmla="*/ 0 h 531424"/>
                <a:gd name="connsiteX1" fmla="*/ 4210305 w 4210305"/>
                <a:gd name="connsiteY1" fmla="*/ 0 h 531424"/>
                <a:gd name="connsiteX2" fmla="*/ 4210305 w 4210305"/>
                <a:gd name="connsiteY2" fmla="*/ 531424 h 531424"/>
                <a:gd name="connsiteX3" fmla="*/ 0 w 4210305"/>
                <a:gd name="connsiteY3" fmla="*/ 531424 h 531424"/>
                <a:gd name="connsiteX4" fmla="*/ 0 w 4210305"/>
                <a:gd name="connsiteY4" fmla="*/ 0 h 5314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210305" h="531424">
                  <a:moveTo>
                    <a:pt x="0" y="0"/>
                  </a:moveTo>
                  <a:lnTo>
                    <a:pt x="4210305" y="0"/>
                  </a:lnTo>
                  <a:lnTo>
                    <a:pt x="4210305" y="531424"/>
                  </a:lnTo>
                  <a:lnTo>
                    <a:pt x="0" y="531424"/>
                  </a:lnTo>
                  <a:lnTo>
                    <a:pt x="0" y="0"/>
                  </a:lnTo>
                  <a:close/>
                </a:path>
              </a:pathLst>
            </a:custGeom>
            <a:solidFill>
              <a:srgbClr val="8D0367"/>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spcFirstLastPara="0" vert="horz" wrap="square" lIns="421819" tIns="50800" rIns="50800" bIns="50800" numCol="1" spcCol="1270" anchor="ctr" anchorCtr="0">
              <a:noAutofit/>
            </a:bodyPr>
            <a:lstStyle/>
            <a:p>
              <a:pPr marL="0" lvl="0" indent="0" algn="l" defTabSz="889000">
                <a:lnSpc>
                  <a:spcPct val="90000"/>
                </a:lnSpc>
                <a:spcBef>
                  <a:spcPct val="0"/>
                </a:spcBef>
                <a:spcAft>
                  <a:spcPct val="35000"/>
                </a:spcAft>
                <a:buNone/>
              </a:pPr>
              <a:r>
                <a:rPr lang="en-US" sz="2000" kern="1200" dirty="0">
                  <a:solidFill>
                    <a:schemeClr val="bg1"/>
                  </a:solidFill>
                </a:rPr>
                <a:t>Drip/Sprinkler Irrigation</a:t>
              </a:r>
            </a:p>
          </p:txBody>
        </p:sp>
        <p:sp>
          <p:nvSpPr>
            <p:cNvPr id="11" name="Oval 10">
              <a:extLst>
                <a:ext uri="{FF2B5EF4-FFF2-40B4-BE49-F238E27FC236}">
                  <a16:creationId xmlns:a16="http://schemas.microsoft.com/office/drawing/2014/main" id="{372F97BF-4FE3-471B-8A56-93C1E78E8701}"/>
                </a:ext>
              </a:extLst>
            </p:cNvPr>
            <p:cNvSpPr/>
            <p:nvPr/>
          </p:nvSpPr>
          <p:spPr>
            <a:xfrm>
              <a:off x="2269996" y="3663421"/>
              <a:ext cx="664281" cy="664281"/>
            </a:xfrm>
            <a:prstGeom prst="ellipse">
              <a:avLst/>
            </a:prstGeom>
            <a:ln>
              <a:solidFill>
                <a:srgbClr val="8D0367"/>
              </a:solidFill>
            </a:ln>
          </p:spPr>
          <p:style>
            <a:lnRef idx="2">
              <a:scrgbClr r="0" g="0" b="0"/>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sp>
        <p:sp>
          <p:nvSpPr>
            <p:cNvPr id="12" name="Freeform: Shape 11">
              <a:extLst>
                <a:ext uri="{FF2B5EF4-FFF2-40B4-BE49-F238E27FC236}">
                  <a16:creationId xmlns:a16="http://schemas.microsoft.com/office/drawing/2014/main" id="{5D01F322-C3D2-49CB-995D-85CCB2624FF6}"/>
                </a:ext>
              </a:extLst>
            </p:cNvPr>
            <p:cNvSpPr/>
            <p:nvPr/>
          </p:nvSpPr>
          <p:spPr>
            <a:xfrm>
              <a:off x="2602137" y="4527125"/>
              <a:ext cx="4210305" cy="531424"/>
            </a:xfrm>
            <a:custGeom>
              <a:avLst/>
              <a:gdLst>
                <a:gd name="connsiteX0" fmla="*/ 0 w 4210305"/>
                <a:gd name="connsiteY0" fmla="*/ 0 h 531424"/>
                <a:gd name="connsiteX1" fmla="*/ 4210305 w 4210305"/>
                <a:gd name="connsiteY1" fmla="*/ 0 h 531424"/>
                <a:gd name="connsiteX2" fmla="*/ 4210305 w 4210305"/>
                <a:gd name="connsiteY2" fmla="*/ 531424 h 531424"/>
                <a:gd name="connsiteX3" fmla="*/ 0 w 4210305"/>
                <a:gd name="connsiteY3" fmla="*/ 531424 h 531424"/>
                <a:gd name="connsiteX4" fmla="*/ 0 w 4210305"/>
                <a:gd name="connsiteY4" fmla="*/ 0 h 5314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210305" h="531424">
                  <a:moveTo>
                    <a:pt x="0" y="0"/>
                  </a:moveTo>
                  <a:lnTo>
                    <a:pt x="4210305" y="0"/>
                  </a:lnTo>
                  <a:lnTo>
                    <a:pt x="4210305" y="531424"/>
                  </a:lnTo>
                  <a:lnTo>
                    <a:pt x="0" y="531424"/>
                  </a:lnTo>
                  <a:lnTo>
                    <a:pt x="0" y="0"/>
                  </a:lnTo>
                  <a:close/>
                </a:path>
              </a:pathLst>
            </a:custGeom>
            <a:solidFill>
              <a:srgbClr val="8D0367"/>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spcFirstLastPara="0" vert="horz" wrap="square" lIns="421819" tIns="50800" rIns="50800" bIns="50800" numCol="1" spcCol="1270" anchor="ctr" anchorCtr="0">
              <a:noAutofit/>
            </a:bodyPr>
            <a:lstStyle/>
            <a:p>
              <a:pPr marL="0" lvl="0" indent="0" algn="l" defTabSz="889000">
                <a:lnSpc>
                  <a:spcPct val="90000"/>
                </a:lnSpc>
                <a:spcBef>
                  <a:spcPct val="0"/>
                </a:spcBef>
                <a:spcAft>
                  <a:spcPct val="35000"/>
                </a:spcAft>
                <a:buNone/>
              </a:pPr>
              <a:r>
                <a:rPr lang="en-US" sz="2000" kern="1200" dirty="0">
                  <a:solidFill>
                    <a:schemeClr val="bg1"/>
                  </a:solidFill>
                </a:rPr>
                <a:t>Vermicomposting</a:t>
              </a:r>
            </a:p>
          </p:txBody>
        </p:sp>
        <p:sp>
          <p:nvSpPr>
            <p:cNvPr id="13" name="Oval 12">
              <a:extLst>
                <a:ext uri="{FF2B5EF4-FFF2-40B4-BE49-F238E27FC236}">
                  <a16:creationId xmlns:a16="http://schemas.microsoft.com/office/drawing/2014/main" id="{EFF99E22-F3E0-4F75-89F4-57C42AA10D64}"/>
                </a:ext>
              </a:extLst>
            </p:cNvPr>
            <p:cNvSpPr/>
            <p:nvPr/>
          </p:nvSpPr>
          <p:spPr>
            <a:xfrm>
              <a:off x="2269996" y="4460697"/>
              <a:ext cx="664281" cy="664281"/>
            </a:xfrm>
            <a:prstGeom prst="ellipse">
              <a:avLst/>
            </a:prstGeom>
            <a:ln>
              <a:solidFill>
                <a:srgbClr val="8D0367"/>
              </a:solidFill>
            </a:ln>
          </p:spPr>
          <p:style>
            <a:lnRef idx="2">
              <a:scrgbClr r="0" g="0" b="0"/>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sp>
        <p:sp>
          <p:nvSpPr>
            <p:cNvPr id="14" name="Freeform: Shape 13">
              <a:extLst>
                <a:ext uri="{FF2B5EF4-FFF2-40B4-BE49-F238E27FC236}">
                  <a16:creationId xmlns:a16="http://schemas.microsoft.com/office/drawing/2014/main" id="{50A49CD4-7D27-4AC0-B1B3-F94E282C2EAF}"/>
                </a:ext>
              </a:extLst>
            </p:cNvPr>
            <p:cNvSpPr/>
            <p:nvPr/>
          </p:nvSpPr>
          <p:spPr>
            <a:xfrm>
              <a:off x="2297459" y="5324400"/>
              <a:ext cx="4514983" cy="531424"/>
            </a:xfrm>
            <a:custGeom>
              <a:avLst/>
              <a:gdLst>
                <a:gd name="connsiteX0" fmla="*/ 0 w 4514983"/>
                <a:gd name="connsiteY0" fmla="*/ 0 h 531424"/>
                <a:gd name="connsiteX1" fmla="*/ 4514983 w 4514983"/>
                <a:gd name="connsiteY1" fmla="*/ 0 h 531424"/>
                <a:gd name="connsiteX2" fmla="*/ 4514983 w 4514983"/>
                <a:gd name="connsiteY2" fmla="*/ 531424 h 531424"/>
                <a:gd name="connsiteX3" fmla="*/ 0 w 4514983"/>
                <a:gd name="connsiteY3" fmla="*/ 531424 h 531424"/>
                <a:gd name="connsiteX4" fmla="*/ 0 w 4514983"/>
                <a:gd name="connsiteY4" fmla="*/ 0 h 5314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514983" h="531424">
                  <a:moveTo>
                    <a:pt x="0" y="0"/>
                  </a:moveTo>
                  <a:lnTo>
                    <a:pt x="4514983" y="0"/>
                  </a:lnTo>
                  <a:lnTo>
                    <a:pt x="4514983" y="531424"/>
                  </a:lnTo>
                  <a:lnTo>
                    <a:pt x="0" y="531424"/>
                  </a:lnTo>
                  <a:lnTo>
                    <a:pt x="0" y="0"/>
                  </a:lnTo>
                  <a:close/>
                </a:path>
              </a:pathLst>
            </a:custGeom>
            <a:solidFill>
              <a:srgbClr val="8D0367"/>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spcFirstLastPara="0" vert="horz" wrap="square" lIns="421819" tIns="50800" rIns="50800" bIns="50800" numCol="1" spcCol="1270" anchor="ctr" anchorCtr="0">
              <a:noAutofit/>
            </a:bodyPr>
            <a:lstStyle/>
            <a:p>
              <a:pPr marL="0" lvl="0" indent="0" algn="l" defTabSz="889000">
                <a:lnSpc>
                  <a:spcPct val="90000"/>
                </a:lnSpc>
                <a:spcBef>
                  <a:spcPct val="0"/>
                </a:spcBef>
                <a:spcAft>
                  <a:spcPct val="35000"/>
                </a:spcAft>
                <a:buNone/>
              </a:pPr>
              <a:r>
                <a:rPr lang="en-US" sz="2000" kern="1200" dirty="0">
                  <a:solidFill>
                    <a:schemeClr val="bg1"/>
                  </a:solidFill>
                </a:rPr>
                <a:t>Solar Energy</a:t>
              </a:r>
            </a:p>
          </p:txBody>
        </p:sp>
        <p:sp>
          <p:nvSpPr>
            <p:cNvPr id="15" name="Oval 14">
              <a:extLst>
                <a:ext uri="{FF2B5EF4-FFF2-40B4-BE49-F238E27FC236}">
                  <a16:creationId xmlns:a16="http://schemas.microsoft.com/office/drawing/2014/main" id="{EA490C54-648B-4CFB-BFB5-FE6D2C985BE6}"/>
                </a:ext>
              </a:extLst>
            </p:cNvPr>
            <p:cNvSpPr/>
            <p:nvPr/>
          </p:nvSpPr>
          <p:spPr>
            <a:xfrm>
              <a:off x="1965318" y="5257972"/>
              <a:ext cx="664281" cy="664281"/>
            </a:xfrm>
            <a:prstGeom prst="ellipse">
              <a:avLst/>
            </a:prstGeom>
            <a:ln>
              <a:solidFill>
                <a:srgbClr val="8D0367"/>
              </a:solidFill>
            </a:ln>
          </p:spPr>
          <p:style>
            <a:lnRef idx="2">
              <a:scrgbClr r="0" g="0" b="0"/>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sp>
      </p:grpSp>
    </p:spTree>
    <p:extLst>
      <p:ext uri="{BB962C8B-B14F-4D97-AF65-F5344CB8AC3E}">
        <p14:creationId xmlns:p14="http://schemas.microsoft.com/office/powerpoint/2010/main" val="159567998"/>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165DE8-E8B7-4B79-BD36-A07BF1963B17}"/>
              </a:ext>
            </a:extLst>
          </p:cNvPr>
          <p:cNvSpPr>
            <a:spLocks noGrp="1"/>
          </p:cNvSpPr>
          <p:nvPr>
            <p:ph type="ctrTitle"/>
          </p:nvPr>
        </p:nvSpPr>
        <p:spPr/>
        <p:txBody>
          <a:bodyPr>
            <a:normAutofit fontScale="90000"/>
          </a:bodyPr>
          <a:lstStyle/>
          <a:p>
            <a:r>
              <a:rPr lang="en-US" dirty="0"/>
              <a:t>Session 2: Sustainable Development Goals (SDGs)</a:t>
            </a:r>
          </a:p>
        </p:txBody>
      </p:sp>
      <p:sp>
        <p:nvSpPr>
          <p:cNvPr id="3" name="Content Placeholder 2">
            <a:extLst>
              <a:ext uri="{FF2B5EF4-FFF2-40B4-BE49-F238E27FC236}">
                <a16:creationId xmlns:a16="http://schemas.microsoft.com/office/drawing/2014/main" id="{20178A49-1606-4396-BCE1-98939AFBE85F}"/>
              </a:ext>
            </a:extLst>
          </p:cNvPr>
          <p:cNvSpPr>
            <a:spLocks noGrp="1"/>
          </p:cNvSpPr>
          <p:nvPr>
            <p:ph sz="quarter" idx="10"/>
          </p:nvPr>
        </p:nvSpPr>
        <p:spPr/>
        <p:txBody>
          <a:bodyPr/>
          <a:lstStyle/>
          <a:p>
            <a:r>
              <a:rPr lang="en-US" dirty="0"/>
              <a:t>In 2015, all the members of the United Nations (UN) approved the 17 sustainable development goals (SDGs) to be achieved till year 2030. </a:t>
            </a:r>
          </a:p>
          <a:p>
            <a:r>
              <a:rPr lang="en-US" dirty="0"/>
              <a:t>The following figure shows the global sustainable development goals:</a:t>
            </a:r>
          </a:p>
        </p:txBody>
      </p:sp>
      <p:pic>
        <p:nvPicPr>
          <p:cNvPr id="5" name="Picture 4">
            <a:extLst>
              <a:ext uri="{FF2B5EF4-FFF2-40B4-BE49-F238E27FC236}">
                <a16:creationId xmlns:a16="http://schemas.microsoft.com/office/drawing/2014/main" id="{59E5F974-34B6-4C44-B36D-D8C6670B182F}"/>
              </a:ext>
            </a:extLst>
          </p:cNvPr>
          <p:cNvPicPr>
            <a:picLocks noChangeAspect="1"/>
          </p:cNvPicPr>
          <p:nvPr/>
        </p:nvPicPr>
        <p:blipFill>
          <a:blip r:embed="rId2"/>
          <a:stretch>
            <a:fillRect/>
          </a:stretch>
        </p:blipFill>
        <p:spPr>
          <a:xfrm>
            <a:off x="1752600" y="2795866"/>
            <a:ext cx="5914076" cy="3405974"/>
          </a:xfrm>
          <a:prstGeom prst="rect">
            <a:avLst/>
          </a:prstGeom>
        </p:spPr>
      </p:pic>
    </p:spTree>
    <p:extLst>
      <p:ext uri="{BB962C8B-B14F-4D97-AF65-F5344CB8AC3E}">
        <p14:creationId xmlns:p14="http://schemas.microsoft.com/office/powerpoint/2010/main" val="2464608513"/>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165DE8-E8B7-4B79-BD36-A07BF1963B17}"/>
              </a:ext>
            </a:extLst>
          </p:cNvPr>
          <p:cNvSpPr>
            <a:spLocks noGrp="1"/>
          </p:cNvSpPr>
          <p:nvPr>
            <p:ph type="ctrTitle"/>
          </p:nvPr>
        </p:nvSpPr>
        <p:spPr/>
        <p:txBody>
          <a:bodyPr>
            <a:normAutofit fontScale="90000"/>
          </a:bodyPr>
          <a:lstStyle/>
          <a:p>
            <a:r>
              <a:rPr lang="en-US" dirty="0"/>
              <a:t>Session 2: Sustainable Development Goals (SDGs)</a:t>
            </a:r>
          </a:p>
        </p:txBody>
      </p:sp>
      <p:sp>
        <p:nvSpPr>
          <p:cNvPr id="3" name="Content Placeholder 2">
            <a:extLst>
              <a:ext uri="{FF2B5EF4-FFF2-40B4-BE49-F238E27FC236}">
                <a16:creationId xmlns:a16="http://schemas.microsoft.com/office/drawing/2014/main" id="{20178A49-1606-4396-BCE1-98939AFBE85F}"/>
              </a:ext>
            </a:extLst>
          </p:cNvPr>
          <p:cNvSpPr>
            <a:spLocks noGrp="1"/>
          </p:cNvSpPr>
          <p:nvPr>
            <p:ph sz="quarter" idx="10"/>
          </p:nvPr>
        </p:nvSpPr>
        <p:spPr/>
        <p:txBody>
          <a:bodyPr/>
          <a:lstStyle/>
          <a:p>
            <a:r>
              <a:rPr lang="en-US" dirty="0"/>
              <a:t>These SDGs are categorized into three areas, which are economic, environmental, and social. </a:t>
            </a:r>
          </a:p>
          <a:p>
            <a:r>
              <a:rPr lang="en-US" dirty="0"/>
              <a:t>SDG 1, SDG 2, SDG 3, SDG 8 and SDG 9 are related to the economic area. </a:t>
            </a:r>
          </a:p>
          <a:p>
            <a:r>
              <a:rPr lang="en-US" dirty="0"/>
              <a:t>SDG 6, SDG 7, SDG 12, SDG 13, SDG 14, and SDG 15 are related to the environmental area. </a:t>
            </a:r>
          </a:p>
          <a:p>
            <a:r>
              <a:rPr lang="en-US" dirty="0"/>
              <a:t>SDG 4, SDG 5, SDG 10, SDG 11, SDG 16, and SDG 17 are related to the social area.</a:t>
            </a:r>
          </a:p>
          <a:p>
            <a:endParaRPr lang="en-US" dirty="0"/>
          </a:p>
          <a:p>
            <a:endParaRPr lang="en-US" dirty="0"/>
          </a:p>
        </p:txBody>
      </p:sp>
    </p:spTree>
    <p:extLst>
      <p:ext uri="{BB962C8B-B14F-4D97-AF65-F5344CB8AC3E}">
        <p14:creationId xmlns:p14="http://schemas.microsoft.com/office/powerpoint/2010/main" val="11205842"/>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8.0&quot;&gt;&lt;object type=&quot;1&quot; unique_id=&quot;10001&quot;&gt;&lt;object type=&quot;2&quot; unique_id=&quot;10039&quot;&gt;&lt;object type=&quot;3&quot; unique_id=&quot;10040&quot;&gt;&lt;property id=&quot;20148&quot; value=&quot;5&quot;/&gt;&lt;property id=&quot;20300&quot; value=&quot;Slide 1 - &amp;quot;Green Skills – II&amp;quot;&quot;/&gt;&lt;property id=&quot;20307&quot; value=&quot;347&quot;/&gt;&lt;/object&gt;&lt;object type=&quot;3&quot; unique_id=&quot;10054&quot;&gt;&lt;property id=&quot;20148&quot; value=&quot;5&quot;/&gt;&lt;property id=&quot;20300&quot; value=&quot;Slide 14&quot;/&gt;&lt;property id=&quot;20307&quot; value=&quot;258&quot;/&gt;&lt;/object&gt;&lt;object type=&quot;3&quot; unique_id=&quot;10208&quot;&gt;&lt;property id=&quot;20148&quot; value=&quot;5&quot;/&gt;&lt;property id=&quot;20300&quot; value=&quot;Slide 2 - &amp;quot;Learning Objectives&amp;quot;&quot;/&gt;&lt;property id=&quot;20307&quot; value=&quot;348&quot;/&gt;&lt;/object&gt;&lt;object type=&quot;3&quot; unique_id=&quot;10209&quot;&gt;&lt;property id=&quot;20148&quot; value=&quot;5&quot;/&gt;&lt;property id=&quot;20300&quot; value=&quot;Slide 3 - &amp;quot;Introduction&amp;quot;&quot;/&gt;&lt;property id=&quot;20307&quot; value=&quot;349&quot;/&gt;&lt;/object&gt;&lt;object type=&quot;3&quot; unique_id=&quot;11164&quot;&gt;&lt;property id=&quot;20148&quot; value=&quot;5&quot;/&gt;&lt;property id=&quot;20300&quot; value=&quot;Slide 4 - &amp;quot;Session 1: Sustainable Development&amp;quot;&quot;/&gt;&lt;property id=&quot;20307&quot; value=&quot;350&quot;/&gt;&lt;/object&gt;&lt;object type=&quot;3&quot; unique_id=&quot;11165&quot;&gt;&lt;property id=&quot;20148&quot; value=&quot;5&quot;/&gt;&lt;property id=&quot;20300&quot; value=&quot;Slide 5 - &amp;quot;Importance of Sustainable Development&amp;quot;&quot;/&gt;&lt;property id=&quot;20307&quot; value=&quot;351&quot;/&gt;&lt;/object&gt;&lt;object type=&quot;3&quot; unique_id=&quot;11166&quot;&gt;&lt;property id=&quot;20148&quot; value=&quot;5&quot;/&gt;&lt;property id=&quot;20300&quot; value=&quot;Slide 7 - &amp;quot;Popular Methods of Sustainable Development&amp;quot;&quot;/&gt;&lt;property id=&quot;20307&quot; value=&quot;352&quot;/&gt;&lt;/object&gt;&lt;object type=&quot;3&quot; unique_id=&quot;11167&quot;&gt;&lt;property id=&quot;20148&quot; value=&quot;5&quot;/&gt;&lt;property id=&quot;20300&quot; value=&quot;Slide 10 - &amp;quot;Session 3: Green Economy&amp;quot;&quot;/&gt;&lt;property id=&quot;20307&quot; value=&quot;353&quot;/&gt;&lt;/object&gt;&lt;object type=&quot;3&quot; unique_id=&quot;11168&quot;&gt;&lt;property id=&quot;20148&quot; value=&quot;5&quot;/&gt;&lt;property id=&quot;20300&quot; value=&quot;Slide 11 - &amp;quot;Importance of Green Economy&amp;quot;&quot;/&gt;&lt;property id=&quot;20307&quot; value=&quot;354&quot;/&gt;&lt;/object&gt;&lt;object type=&quot;3&quot; unique_id=&quot;11169&quot;&gt;&lt;property id=&quot;20148&quot; value=&quot;5&quot;/&gt;&lt;property id=&quot;20300&quot; value=&quot;Slide 13 - &amp;quot;Session 4: Environmental Citizenship&amp;quot;&quot;/&gt;&lt;property id=&quot;20307&quot; value=&quot;355&quot;/&gt;&lt;/object&gt;&lt;object type=&quot;3&quot; unique_id=&quot;11342&quot;&gt;&lt;property id=&quot;20148&quot; value=&quot;5&quot;/&gt;&lt;property id=&quot;20300&quot; value=&quot;Slide 12 - &amp;quot;Session 4: Environmental Citizenship&amp;quot;&quot;/&gt;&lt;property id=&quot;20307&quot; value=&quot;356&quot;/&gt;&lt;/object&gt;&lt;object type=&quot;3&quot; unique_id=&quot;11396&quot;&gt;&lt;property id=&quot;20148&quot; value=&quot;5&quot;/&gt;&lt;property id=&quot;20300&quot; value=&quot;Slide 8 - &amp;quot;Session 2: Sustainable Development Goals (SDGs)&amp;quot;&quot;/&gt;&lt;property id=&quot;20307&quot; value=&quot;357&quot;/&gt;&lt;/object&gt;&lt;object type=&quot;3&quot; unique_id=&quot;11397&quot;&gt;&lt;property id=&quot;20148&quot; value=&quot;5&quot;/&gt;&lt;property id=&quot;20300&quot; value=&quot;Slide 9 - &amp;quot;Session 2: Sustainable Development Goals (SDGs)&amp;quot;&quot;/&gt;&lt;property id=&quot;20307&quot; value=&quot;358&quot;/&gt;&lt;/object&gt;&lt;object type=&quot;3&quot; unique_id=&quot;27743&quot;&gt;&lt;property id=&quot;20148&quot; value=&quot;5&quot;/&gt;&lt;property id=&quot;20300&quot; value=&quot;Slide 6 - &amp;quot;Problems Related to Sustainable Development&amp;quot;&quot;/&gt;&lt;property id=&quot;20307&quot; value=&quot;359&quot;/&gt;&lt;/object&gt;&lt;/object&gt;&lt;object type=&quot;8&quot; unique_id=&quot;10071&quot;&gt;&lt;/object&gt;&lt;/object&gt;&lt;/database&gt;"/>
  <p:tag name="SECTOMILLISECCONVERTED" val="1"/>
</p:tagLst>
</file>

<file path=ppt/theme/theme1.xml><?xml version="1.0" encoding="utf-8"?>
<a:theme xmlns:a="http://schemas.openxmlformats.org/drawingml/2006/main" name="1_Office Theme">
  <a:themeElements>
    <a:clrScheme name="Red Orange">
      <a:dk1>
        <a:sysClr val="windowText" lastClr="000000"/>
      </a:dk1>
      <a:lt1>
        <a:sysClr val="window" lastClr="FFFFFF"/>
      </a:lt1>
      <a:dk2>
        <a:srgbClr val="505046"/>
      </a:dk2>
      <a:lt2>
        <a:srgbClr val="EEECE1"/>
      </a:lt2>
      <a:accent1>
        <a:srgbClr val="E84C22"/>
      </a:accent1>
      <a:accent2>
        <a:srgbClr val="FFBD47"/>
      </a:accent2>
      <a:accent3>
        <a:srgbClr val="B64926"/>
      </a:accent3>
      <a:accent4>
        <a:srgbClr val="FF8427"/>
      </a:accent4>
      <a:accent5>
        <a:srgbClr val="CC9900"/>
      </a:accent5>
      <a:accent6>
        <a:srgbClr val="B22600"/>
      </a:accent6>
      <a:hlink>
        <a:srgbClr val="CC9900"/>
      </a:hlink>
      <a:folHlink>
        <a:srgbClr val="666699"/>
      </a:folHlink>
    </a:clrScheme>
    <a:fontScheme name="Century Schoolbook">
      <a:majorFont>
        <a:latin typeface="Century Schoolbook" panose="02040604050505020304"/>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panose="02040604050505020304"/>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690</TotalTime>
  <Words>733</Words>
  <Application>Microsoft Office PowerPoint</Application>
  <PresentationFormat>On-screen Show (4:3)</PresentationFormat>
  <Paragraphs>72</Paragraphs>
  <Slides>14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Arial</vt:lpstr>
      <vt:lpstr>Calibri</vt:lpstr>
      <vt:lpstr>Century Schoolbook</vt:lpstr>
      <vt:lpstr>Wingdings</vt:lpstr>
      <vt:lpstr>1_Office Theme</vt:lpstr>
      <vt:lpstr>Green Skills – II</vt:lpstr>
      <vt:lpstr>Learning Objectives</vt:lpstr>
      <vt:lpstr>Introduction</vt:lpstr>
      <vt:lpstr>Session 1: Sustainable Development</vt:lpstr>
      <vt:lpstr>Importance of Sustainable Development</vt:lpstr>
      <vt:lpstr>Problems Related to Sustainable Development</vt:lpstr>
      <vt:lpstr>Popular Methods of Sustainable Development</vt:lpstr>
      <vt:lpstr>Session 2: Sustainable Development Goals (SDGs)</vt:lpstr>
      <vt:lpstr>Session 2: Sustainable Development Goals (SDGs)</vt:lpstr>
      <vt:lpstr>Session 3: Green Economy</vt:lpstr>
      <vt:lpstr>Importance of Green Economy</vt:lpstr>
      <vt:lpstr>Session 4: Environmental Citizenship</vt:lpstr>
      <vt:lpstr>Session 4: Environmental Citizenship</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Charu</dc:creator>
  <cp:lastModifiedBy>admin</cp:lastModifiedBy>
  <cp:revision>156</cp:revision>
  <dcterms:created xsi:type="dcterms:W3CDTF">2019-01-09T09:17:04Z</dcterms:created>
  <dcterms:modified xsi:type="dcterms:W3CDTF">2025-11-28T19:36:04Z</dcterms:modified>
</cp:coreProperties>
</file>