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7"/>
  </p:handoutMasterIdLst>
  <p:sldIdLst>
    <p:sldId id="347" r:id="rId2"/>
    <p:sldId id="348" r:id="rId3"/>
    <p:sldId id="349" r:id="rId4"/>
    <p:sldId id="350" r:id="rId5"/>
    <p:sldId id="351" r:id="rId6"/>
    <p:sldId id="359" r:id="rId7"/>
    <p:sldId id="360" r:id="rId8"/>
    <p:sldId id="352" r:id="rId9"/>
    <p:sldId id="357" r:id="rId10"/>
    <p:sldId id="358" r:id="rId11"/>
    <p:sldId id="353" r:id="rId12"/>
    <p:sldId id="354" r:id="rId13"/>
    <p:sldId id="356" r:id="rId14"/>
    <p:sldId id="355" r:id="rId15"/>
    <p:sldId id="258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0367"/>
    <a:srgbClr val="0094D8"/>
    <a:srgbClr val="0087E2"/>
    <a:srgbClr val="0082DA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110" d="100"/>
          <a:sy n="110" d="100"/>
        </p:scale>
        <p:origin x="16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483513-D081-4FEF-B537-829519AAFA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A3B9E-A93B-49D3-BF76-65FEDC847E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48ECB-FA55-4CE0-829D-9580B4F2DDF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C26B4-D06A-4B7B-BFD0-9E336E0A8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1FFCB-F295-4C97-B761-AB96695A46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BB8A-B3B9-4E3E-B08F-AD7E640A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9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5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18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18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18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3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1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8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20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20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9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7"/>
          <a:srcRect l="39465" t="17671" r="24618"/>
          <a:stretch/>
        </p:blipFill>
        <p:spPr>
          <a:xfrm>
            <a:off x="23612" y="-1"/>
            <a:ext cx="9076268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943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0AF0B-A010-4BCE-A0D2-BCD0147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57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5" r:id="rId4"/>
    <p:sldLayoutId id="2147483660" r:id="rId5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8D0367"/>
                </a:solidFill>
              </a:rPr>
              <a:t>Digital Documentation (Advanced)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Unit 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6F7BC7-F267-3734-1F07-2100F7AF8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590800"/>
            <a:ext cx="5715000" cy="405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65DE8-E8B7-4B79-BD36-A07BF1963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2: Sustainable Development Goals (SDGs)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78A49-1606-4396-BCE1-98939AFBE85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These SDGs are categorized into three areas, which are economic, environmental, and social. </a:t>
            </a:r>
          </a:p>
          <a:p>
            <a:r>
              <a:rPr lang="en-US" dirty="0"/>
              <a:t>SDG 1, SDG 2, SDG 3, SDG 8 and SDG 9 are related to the economic area. </a:t>
            </a:r>
          </a:p>
          <a:p>
            <a:r>
              <a:rPr lang="en-US" dirty="0"/>
              <a:t>SDG 6, SDG 7, SDG 12, SDG 13, SDG 14, and SDG 15 are related to the environmental area. </a:t>
            </a:r>
          </a:p>
          <a:p>
            <a:r>
              <a:rPr lang="en-US" dirty="0"/>
              <a:t>SDG 4, SDG 5, SDG 10, SDG 11, SDG 16, and SDG 17 are related to the social area.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BD48-5B14-448B-BE8F-1F33D6FC09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3: Green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138DA-B235-40D2-92A3-6B2488C3BCC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Green economy is an economy that is in line with the principles of sustainable development. A green economy has the following characteristics:</a:t>
            </a:r>
          </a:p>
          <a:p>
            <a:pPr lvl="1"/>
            <a:r>
              <a:rPr lang="en-US" dirty="0"/>
              <a:t>It has low carbon.</a:t>
            </a:r>
          </a:p>
          <a:p>
            <a:pPr lvl="1"/>
            <a:r>
              <a:rPr lang="en-US" dirty="0"/>
              <a:t>It is resource efficient.</a:t>
            </a:r>
          </a:p>
          <a:p>
            <a:pPr lvl="1"/>
            <a:r>
              <a:rPr lang="en-US" dirty="0"/>
              <a:t>It is socially inclusive</a:t>
            </a:r>
          </a:p>
          <a:p>
            <a:r>
              <a:rPr lang="en-US" dirty="0"/>
              <a:t>According to the United Nations Environment </a:t>
            </a:r>
            <a:r>
              <a:rPr lang="en-US" dirty="0" err="1"/>
              <a:t>Programme</a:t>
            </a:r>
            <a:r>
              <a:rPr lang="en-US" dirty="0"/>
              <a:t> (UNEP), green economy is the one that results in improved human well-being and social equity, while significantly reducing environmental risks and ecological scarcities.   </a:t>
            </a:r>
          </a:p>
          <a:p>
            <a:r>
              <a:rPr lang="en-US" dirty="0"/>
              <a:t>One of the major challenges in developing and promoting a green economy is to determine the approaches to economy and environment in order to give people the quality of life they seek.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21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B51-1499-4EFB-A0B2-6B67BC97AB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Importance of Green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55231-9A5A-4B7B-9FF7-B0039DBA6FB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points that demonstrate the importance of green economy are:</a:t>
            </a:r>
          </a:p>
          <a:p>
            <a:pPr lvl="1"/>
            <a:r>
              <a:rPr lang="en-US" dirty="0"/>
              <a:t>It helps in moving from economic growth to balanced growth.</a:t>
            </a:r>
          </a:p>
          <a:p>
            <a:pPr lvl="1"/>
            <a:r>
              <a:rPr lang="en-US" dirty="0"/>
              <a:t>It helps in achieving biological balance.</a:t>
            </a:r>
          </a:p>
          <a:p>
            <a:pPr lvl="1"/>
            <a:r>
              <a:rPr lang="en-US" dirty="0"/>
              <a:t>It makes it possible to account for environment and sustainability.</a:t>
            </a:r>
          </a:p>
          <a:p>
            <a:pPr lvl="1"/>
            <a:r>
              <a:rPr lang="en-US" dirty="0"/>
              <a:t>It views nature as capital.</a:t>
            </a:r>
          </a:p>
          <a:p>
            <a:pPr lvl="1"/>
            <a:r>
              <a:rPr lang="en-US" dirty="0"/>
              <a:t>It clearly presents the tradeoffs between the environment and the economy.</a:t>
            </a:r>
          </a:p>
          <a:p>
            <a:pPr lvl="1"/>
            <a:r>
              <a:rPr lang="en-US" dirty="0"/>
              <a:t>It makes it possible to shift to responsible resource utilization.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16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2E41-F7BD-45E9-91E1-CB02A896BB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4: Environmental Citizenship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D9CED-DA68-44C2-A7FA-A969135EB2D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Environmental citizenship is a key idea which suggests that human beings are an integral part of the environment and also recognizes that the future of human beings is intricately associated with ecosystems.</a:t>
            </a:r>
          </a:p>
          <a:p>
            <a:r>
              <a:rPr lang="en-US" dirty="0"/>
              <a:t>The concept of environmental citizenship also lays out that it is our responsibility to take concrete steps to protect and conserve the environment.</a:t>
            </a:r>
          </a:p>
          <a:p>
            <a:r>
              <a:rPr lang="en-US" dirty="0"/>
              <a:t>The concept of environmental citizenship explains that each one of us should try to become an environmental citizen.</a:t>
            </a:r>
          </a:p>
          <a:p>
            <a:r>
              <a:rPr lang="en-US" dirty="0"/>
              <a:t>Some of the practices that are promoted under environmental citizenship include:</a:t>
            </a:r>
          </a:p>
          <a:p>
            <a:pPr lvl="1"/>
            <a:r>
              <a:rPr lang="en-US" dirty="0"/>
              <a:t>Adopting a Green Lifestyle:</a:t>
            </a:r>
          </a:p>
          <a:p>
            <a:pPr lvl="1"/>
            <a:r>
              <a:rPr lang="en-US" dirty="0"/>
              <a:t>Participating in Environmental Decision-making</a:t>
            </a:r>
          </a:p>
          <a:p>
            <a:pPr lvl="1"/>
            <a:r>
              <a:rPr lang="en-US" dirty="0"/>
              <a:t>Fixing the Responsibility and Accountability of Businesses</a:t>
            </a:r>
          </a:p>
        </p:txBody>
      </p:sp>
    </p:spTree>
    <p:extLst>
      <p:ext uri="{BB962C8B-B14F-4D97-AF65-F5344CB8AC3E}">
        <p14:creationId xmlns:p14="http://schemas.microsoft.com/office/powerpoint/2010/main" val="132855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C5CC-484D-459A-8AA7-05EA3817A3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4: Environmental Citizenship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4A162-3196-497D-92DF-2E3B1A5616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Environmental citizens also have certain rights such as: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Right to environmental information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Right to justice in environmental matters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Clean and healthy environment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08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19200" y="2971800"/>
            <a:ext cx="67056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kern="1200" dirty="0">
                <a:solidFill>
                  <a:srgbClr val="8D0367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8660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This Unit Covers:</a:t>
            </a:r>
          </a:p>
          <a:p>
            <a:r>
              <a:rPr lang="en-GB" dirty="0"/>
              <a:t>Creating, modifying and applying styles</a:t>
            </a:r>
          </a:p>
          <a:p>
            <a:r>
              <a:rPr lang="en-GB" dirty="0"/>
              <a:t>Inserting, modifying, and resizing images</a:t>
            </a:r>
          </a:p>
          <a:p>
            <a:r>
              <a:rPr lang="en-GB" dirty="0"/>
              <a:t>Inserting, resizing, grouping drawing objects</a:t>
            </a:r>
          </a:p>
          <a:p>
            <a:r>
              <a:rPr lang="en-GB" dirty="0"/>
              <a:t>Aligning and arranging graphical objects</a:t>
            </a:r>
          </a:p>
          <a:p>
            <a:r>
              <a:rPr lang="en-GB" dirty="0"/>
              <a:t>Creating, editing, importing and exporting templates</a:t>
            </a:r>
          </a:p>
          <a:p>
            <a:r>
              <a:rPr lang="en-GB" dirty="0"/>
              <a:t>Creating, customizing, and maintaining a table of contents (TOC)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LibreOffice</a:t>
            </a:r>
            <a:r>
              <a:rPr lang="en-GB" dirty="0"/>
              <a:t> Writer is a word processor, which is used to create and edit textual documents. </a:t>
            </a:r>
          </a:p>
          <a:p>
            <a:r>
              <a:rPr lang="en-GB" dirty="0"/>
              <a:t>In </a:t>
            </a:r>
            <a:r>
              <a:rPr lang="en-GB" dirty="0" err="1"/>
              <a:t>LibreOffice</a:t>
            </a:r>
            <a:r>
              <a:rPr lang="en-GB" dirty="0"/>
              <a:t> Writer, you can format the text and paragraph that make a document more attractive and professional looking.</a:t>
            </a:r>
          </a:p>
          <a:p>
            <a:r>
              <a:rPr lang="en-GB" dirty="0"/>
              <a:t>A style can be defined as a collection of formatting attributes that can be applied to the items throughout a document. </a:t>
            </a:r>
          </a:p>
          <a:p>
            <a:r>
              <a:rPr lang="en-GB" dirty="0" err="1"/>
              <a:t>LibreOffice</a:t>
            </a:r>
            <a:r>
              <a:rPr lang="en-GB" dirty="0"/>
              <a:t> Writer facilitates you to add graphical objects, such as image and drawing objects in a document to enhance the appearance of the document.</a:t>
            </a:r>
          </a:p>
          <a:p>
            <a:r>
              <a:rPr lang="en-GB" dirty="0" err="1"/>
              <a:t>LibreOffice</a:t>
            </a:r>
            <a:r>
              <a:rPr lang="en-GB" dirty="0"/>
              <a:t> Writer also provides some advanced features, such as template and table of contents. </a:t>
            </a:r>
          </a:p>
          <a:p>
            <a:r>
              <a:rPr lang="en-GB" dirty="0"/>
              <a:t>A template is a pattern or model that can be used as a guide to make something in the predefined structure. </a:t>
            </a:r>
          </a:p>
          <a:p>
            <a:r>
              <a:rPr lang="en-GB" dirty="0"/>
              <a:t>A table of contents (TOC) displays the relevant text or content in a tabular form in the order in which the text or content appears in the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5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Session 1: Working with Styles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While entering text in a document in </a:t>
            </a:r>
            <a:r>
              <a:rPr lang="en-GB" dirty="0" err="1"/>
              <a:t>LibreOffice</a:t>
            </a:r>
            <a:r>
              <a:rPr lang="en-GB" dirty="0"/>
              <a:t> Writer, you need not be concerned about determining the appropriate formatting to apply on the text. </a:t>
            </a:r>
          </a:p>
          <a:p>
            <a:r>
              <a:rPr lang="en-GB" dirty="0"/>
              <a:t>There is a wide variety of predefined styles in </a:t>
            </a:r>
            <a:r>
              <a:rPr lang="en-GB" dirty="0" err="1"/>
              <a:t>LibreOffice</a:t>
            </a:r>
            <a:r>
              <a:rPr lang="en-GB" dirty="0"/>
              <a:t> Writer, which you can easily and quickly apply on the text to give a consistent look to the documents.</a:t>
            </a:r>
          </a:p>
          <a:p>
            <a:r>
              <a:rPr lang="en-GB" dirty="0"/>
              <a:t>Styles are predefined formatting instructions applied to text, paragraphs, tables, or pages, saving time and ensuring uniformity by avoiding repeated manual formatting. </a:t>
            </a:r>
          </a:p>
          <a:p>
            <a:r>
              <a:rPr lang="en-GB" dirty="0"/>
              <a:t>They control how text, paragraphs, frames, pages, and lists appear, including font type, size, colour, alignment, line spacing, and indentation. </a:t>
            </a:r>
          </a:p>
          <a:p>
            <a:r>
              <a:rPr lang="en-GB" dirty="0"/>
              <a:t>Using styles allows you to quickly apply uniform formatting without manually changing each element, saving time and reducing errors.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11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Categories of Styles in </a:t>
            </a:r>
            <a:r>
              <a:rPr lang="en-GB" sz="2400" dirty="0" err="1">
                <a:solidFill>
                  <a:schemeClr val="tx1"/>
                </a:solidFill>
              </a:rPr>
              <a:t>LibreOffice</a:t>
            </a:r>
            <a:r>
              <a:rPr lang="en-GB" sz="2400" dirty="0">
                <a:solidFill>
                  <a:schemeClr val="tx1"/>
                </a:solidFill>
              </a:rPr>
              <a:t> Writer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Different</a:t>
            </a:r>
            <a:r>
              <a:rPr lang="en-GB" dirty="0"/>
              <a:t> styles available in </a:t>
            </a:r>
            <a:r>
              <a:rPr lang="en-GB" dirty="0" err="1"/>
              <a:t>LibreOffice</a:t>
            </a:r>
            <a:r>
              <a:rPr lang="en-GB" dirty="0"/>
              <a:t> Writer are:</a:t>
            </a:r>
          </a:p>
          <a:p>
            <a:pPr lvl="1"/>
            <a:r>
              <a:rPr lang="en-US" dirty="0"/>
              <a:t>Paragraph styles</a:t>
            </a:r>
          </a:p>
          <a:p>
            <a:pPr lvl="1"/>
            <a:r>
              <a:rPr lang="en-US" dirty="0"/>
              <a:t>Character styles</a:t>
            </a:r>
          </a:p>
          <a:p>
            <a:pPr lvl="1"/>
            <a:r>
              <a:rPr lang="en-US" dirty="0"/>
              <a:t>Frame styles</a:t>
            </a:r>
          </a:p>
          <a:p>
            <a:pPr lvl="1"/>
            <a:r>
              <a:rPr lang="en-US" dirty="0"/>
              <a:t>Page styles</a:t>
            </a:r>
          </a:p>
          <a:p>
            <a:pPr lvl="1"/>
            <a:r>
              <a:rPr lang="en-US" dirty="0"/>
              <a:t>List styles</a:t>
            </a:r>
          </a:p>
          <a:p>
            <a:pPr lvl="1"/>
            <a:r>
              <a:rPr lang="en-US" dirty="0"/>
              <a:t>Table styles</a:t>
            </a:r>
          </a:p>
        </p:txBody>
      </p:sp>
    </p:spTree>
    <p:extLst>
      <p:ext uri="{BB962C8B-B14F-4D97-AF65-F5344CB8AC3E}">
        <p14:creationId xmlns:p14="http://schemas.microsoft.com/office/powerpoint/2010/main" val="109240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Applying Style to a Document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There are various types of predefined styles in </a:t>
            </a:r>
            <a:r>
              <a:rPr lang="en-GB" dirty="0" err="1"/>
              <a:t>LibreOffice</a:t>
            </a:r>
            <a:r>
              <a:rPr lang="en-GB" dirty="0"/>
              <a:t> Writer. </a:t>
            </a:r>
          </a:p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The availability of styles depends on the template on which the document is based. Applying styles to a document in </a:t>
            </a:r>
            <a:r>
              <a:rPr lang="en-GB" dirty="0" err="1"/>
              <a:t>LibreOffice</a:t>
            </a:r>
            <a:r>
              <a:rPr lang="en-GB" dirty="0"/>
              <a:t> Writer helps maintain consistency and enhances the visual appeal of the content. </a:t>
            </a:r>
          </a:p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Applying styles to a document means formatting different parts of your text, such as headings, paragraphs, lists, and tables, consistently and efficiently. </a:t>
            </a:r>
          </a:p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It ensures uniform appearance across the document, making it professional, readable, and easier to edit. </a:t>
            </a:r>
          </a:p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We use this approach to save time, maintain consistency, and quickly update</a:t>
            </a:r>
          </a:p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formatting throughout the document without manually changing each section. </a:t>
            </a:r>
          </a:p>
          <a:p>
            <a:pPr marL="365760"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4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Applying Style to a Document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marL="365760" lvl="1">
              <a:buFont typeface="Wingdings" panose="05000000000000000000" pitchFamily="2" charset="2"/>
              <a:buChar char="Ø"/>
            </a:pPr>
            <a:r>
              <a:rPr lang="en-GB" dirty="0"/>
              <a:t>In </a:t>
            </a:r>
            <a:r>
              <a:rPr lang="en-GB" dirty="0" err="1"/>
              <a:t>LibreOffice</a:t>
            </a:r>
            <a:r>
              <a:rPr lang="en-GB" dirty="0"/>
              <a:t> Writer, you can apply the styles in various ways, which are as follows:</a:t>
            </a:r>
          </a:p>
          <a:p>
            <a:pPr marL="731520" lvl="2">
              <a:buFont typeface="Wingdings" panose="05000000000000000000" pitchFamily="2" charset="2"/>
              <a:buChar char="ü"/>
            </a:pPr>
            <a:r>
              <a:rPr lang="en-GB" dirty="0"/>
              <a:t>Using the Styles Sidebar</a:t>
            </a:r>
          </a:p>
          <a:p>
            <a:pPr marL="731520" lvl="2">
              <a:buFont typeface="Wingdings" panose="05000000000000000000" pitchFamily="2" charset="2"/>
              <a:buChar char="ü"/>
            </a:pPr>
            <a:r>
              <a:rPr lang="en-GB" dirty="0"/>
              <a:t>Using the Fill Format Mode</a:t>
            </a:r>
          </a:p>
          <a:p>
            <a:pPr marL="731520" lvl="2">
              <a:buFont typeface="Wingdings" panose="05000000000000000000" pitchFamily="2" charset="2"/>
              <a:buChar char="ü"/>
            </a:pPr>
            <a:r>
              <a:rPr lang="en-GB" dirty="0"/>
              <a:t>Using the Apply Style list</a:t>
            </a:r>
          </a:p>
          <a:p>
            <a:pPr marL="731520" lvl="2">
              <a:buFont typeface="Wingdings" panose="05000000000000000000" pitchFamily="2" charset="2"/>
              <a:buChar char="ü"/>
            </a:pPr>
            <a:r>
              <a:rPr lang="en-GB" dirty="0"/>
              <a:t>Using the Shortcut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2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Popular Methods of Sustainable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Sustainable development can be achieved by implementing various types of programs or by using certain technologies or methods. These are as follows: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C3DFB25-C60A-4CE1-BA1E-2F60F4CBC0C5}"/>
              </a:ext>
            </a:extLst>
          </p:cNvPr>
          <p:cNvGrpSpPr/>
          <p:nvPr/>
        </p:nvGrpSpPr>
        <p:grpSpPr>
          <a:xfrm>
            <a:off x="-1999645" y="2095153"/>
            <a:ext cx="8812087" cy="4653513"/>
            <a:chOff x="-1999645" y="2067444"/>
            <a:chExt cx="8812087" cy="4653513"/>
          </a:xfrm>
        </p:grpSpPr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2BE1583F-EE83-4F0A-9F6C-0E780998E825}"/>
                </a:ext>
              </a:extLst>
            </p:cNvPr>
            <p:cNvSpPr/>
            <p:nvPr/>
          </p:nvSpPr>
          <p:spPr>
            <a:xfrm>
              <a:off x="-1999645" y="2067444"/>
              <a:ext cx="4653513" cy="4653513"/>
            </a:xfrm>
            <a:prstGeom prst="blockArc">
              <a:avLst>
                <a:gd name="adj1" fmla="val 18900000"/>
                <a:gd name="adj2" fmla="val 2700000"/>
                <a:gd name="adj3" fmla="val 464"/>
              </a:avLst>
            </a:prstGeom>
            <a:ln>
              <a:solidFill>
                <a:srgbClr val="8D0367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AB222E-3337-4CDF-9455-D3E652BE939E}"/>
                </a:ext>
              </a:extLst>
            </p:cNvPr>
            <p:cNvSpPr/>
            <p:nvPr/>
          </p:nvSpPr>
          <p:spPr>
            <a:xfrm>
              <a:off x="2297459" y="2932574"/>
              <a:ext cx="4514983" cy="531424"/>
            </a:xfrm>
            <a:custGeom>
              <a:avLst/>
              <a:gdLst>
                <a:gd name="connsiteX0" fmla="*/ 0 w 4514983"/>
                <a:gd name="connsiteY0" fmla="*/ 0 h 531424"/>
                <a:gd name="connsiteX1" fmla="*/ 4514983 w 4514983"/>
                <a:gd name="connsiteY1" fmla="*/ 0 h 531424"/>
                <a:gd name="connsiteX2" fmla="*/ 4514983 w 4514983"/>
                <a:gd name="connsiteY2" fmla="*/ 531424 h 531424"/>
                <a:gd name="connsiteX3" fmla="*/ 0 w 4514983"/>
                <a:gd name="connsiteY3" fmla="*/ 531424 h 531424"/>
                <a:gd name="connsiteX4" fmla="*/ 0 w 4514983"/>
                <a:gd name="connsiteY4" fmla="*/ 0 h 53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14983" h="531424">
                  <a:moveTo>
                    <a:pt x="0" y="0"/>
                  </a:moveTo>
                  <a:lnTo>
                    <a:pt x="4514983" y="0"/>
                  </a:lnTo>
                  <a:lnTo>
                    <a:pt x="4514983" y="531424"/>
                  </a:lnTo>
                  <a:lnTo>
                    <a:pt x="0" y="5314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D03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1819" tIns="50800" rIns="50800" bIns="508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Rain Water Harvesting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0608C4E-FE7D-4D16-A842-7D1F36BF2E64}"/>
                </a:ext>
              </a:extLst>
            </p:cNvPr>
            <p:cNvSpPr/>
            <p:nvPr/>
          </p:nvSpPr>
          <p:spPr>
            <a:xfrm>
              <a:off x="1965318" y="2866146"/>
              <a:ext cx="664281" cy="664281"/>
            </a:xfrm>
            <a:prstGeom prst="ellipse">
              <a:avLst/>
            </a:prstGeom>
            <a:ln>
              <a:solidFill>
                <a:srgbClr val="8D0367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A0EBB6-7447-4F49-827F-2BF79142F236}"/>
                </a:ext>
              </a:extLst>
            </p:cNvPr>
            <p:cNvSpPr/>
            <p:nvPr/>
          </p:nvSpPr>
          <p:spPr>
            <a:xfrm>
              <a:off x="2602137" y="3729849"/>
              <a:ext cx="4210305" cy="531424"/>
            </a:xfrm>
            <a:custGeom>
              <a:avLst/>
              <a:gdLst>
                <a:gd name="connsiteX0" fmla="*/ 0 w 4210305"/>
                <a:gd name="connsiteY0" fmla="*/ 0 h 531424"/>
                <a:gd name="connsiteX1" fmla="*/ 4210305 w 4210305"/>
                <a:gd name="connsiteY1" fmla="*/ 0 h 531424"/>
                <a:gd name="connsiteX2" fmla="*/ 4210305 w 4210305"/>
                <a:gd name="connsiteY2" fmla="*/ 531424 h 531424"/>
                <a:gd name="connsiteX3" fmla="*/ 0 w 4210305"/>
                <a:gd name="connsiteY3" fmla="*/ 531424 h 531424"/>
                <a:gd name="connsiteX4" fmla="*/ 0 w 4210305"/>
                <a:gd name="connsiteY4" fmla="*/ 0 h 53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10305" h="531424">
                  <a:moveTo>
                    <a:pt x="0" y="0"/>
                  </a:moveTo>
                  <a:lnTo>
                    <a:pt x="4210305" y="0"/>
                  </a:lnTo>
                  <a:lnTo>
                    <a:pt x="4210305" y="531424"/>
                  </a:lnTo>
                  <a:lnTo>
                    <a:pt x="0" y="5314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D03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1819" tIns="50800" rIns="50800" bIns="508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Drip/Sprinkler Irrigation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72F97BF-4FE3-471B-8A56-93C1E78E8701}"/>
                </a:ext>
              </a:extLst>
            </p:cNvPr>
            <p:cNvSpPr/>
            <p:nvPr/>
          </p:nvSpPr>
          <p:spPr>
            <a:xfrm>
              <a:off x="2269996" y="3663421"/>
              <a:ext cx="664281" cy="664281"/>
            </a:xfrm>
            <a:prstGeom prst="ellipse">
              <a:avLst/>
            </a:prstGeom>
            <a:ln>
              <a:solidFill>
                <a:srgbClr val="8D0367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D01F322-C3D2-49CB-995D-85CCB2624FF6}"/>
                </a:ext>
              </a:extLst>
            </p:cNvPr>
            <p:cNvSpPr/>
            <p:nvPr/>
          </p:nvSpPr>
          <p:spPr>
            <a:xfrm>
              <a:off x="2602137" y="4527125"/>
              <a:ext cx="4210305" cy="531424"/>
            </a:xfrm>
            <a:custGeom>
              <a:avLst/>
              <a:gdLst>
                <a:gd name="connsiteX0" fmla="*/ 0 w 4210305"/>
                <a:gd name="connsiteY0" fmla="*/ 0 h 531424"/>
                <a:gd name="connsiteX1" fmla="*/ 4210305 w 4210305"/>
                <a:gd name="connsiteY1" fmla="*/ 0 h 531424"/>
                <a:gd name="connsiteX2" fmla="*/ 4210305 w 4210305"/>
                <a:gd name="connsiteY2" fmla="*/ 531424 h 531424"/>
                <a:gd name="connsiteX3" fmla="*/ 0 w 4210305"/>
                <a:gd name="connsiteY3" fmla="*/ 531424 h 531424"/>
                <a:gd name="connsiteX4" fmla="*/ 0 w 4210305"/>
                <a:gd name="connsiteY4" fmla="*/ 0 h 53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10305" h="531424">
                  <a:moveTo>
                    <a:pt x="0" y="0"/>
                  </a:moveTo>
                  <a:lnTo>
                    <a:pt x="4210305" y="0"/>
                  </a:lnTo>
                  <a:lnTo>
                    <a:pt x="4210305" y="531424"/>
                  </a:lnTo>
                  <a:lnTo>
                    <a:pt x="0" y="5314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D03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1819" tIns="50800" rIns="50800" bIns="508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Vermicomposting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FF99E22-F3E0-4F75-89F4-57C42AA10D64}"/>
                </a:ext>
              </a:extLst>
            </p:cNvPr>
            <p:cNvSpPr/>
            <p:nvPr/>
          </p:nvSpPr>
          <p:spPr>
            <a:xfrm>
              <a:off x="2269996" y="4460697"/>
              <a:ext cx="664281" cy="664281"/>
            </a:xfrm>
            <a:prstGeom prst="ellipse">
              <a:avLst/>
            </a:prstGeom>
            <a:ln>
              <a:solidFill>
                <a:srgbClr val="8D0367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0A49CD4-7D27-4AC0-B1B3-F94E282C2EAF}"/>
                </a:ext>
              </a:extLst>
            </p:cNvPr>
            <p:cNvSpPr/>
            <p:nvPr/>
          </p:nvSpPr>
          <p:spPr>
            <a:xfrm>
              <a:off x="2297459" y="5324400"/>
              <a:ext cx="4514983" cy="531424"/>
            </a:xfrm>
            <a:custGeom>
              <a:avLst/>
              <a:gdLst>
                <a:gd name="connsiteX0" fmla="*/ 0 w 4514983"/>
                <a:gd name="connsiteY0" fmla="*/ 0 h 531424"/>
                <a:gd name="connsiteX1" fmla="*/ 4514983 w 4514983"/>
                <a:gd name="connsiteY1" fmla="*/ 0 h 531424"/>
                <a:gd name="connsiteX2" fmla="*/ 4514983 w 4514983"/>
                <a:gd name="connsiteY2" fmla="*/ 531424 h 531424"/>
                <a:gd name="connsiteX3" fmla="*/ 0 w 4514983"/>
                <a:gd name="connsiteY3" fmla="*/ 531424 h 531424"/>
                <a:gd name="connsiteX4" fmla="*/ 0 w 4514983"/>
                <a:gd name="connsiteY4" fmla="*/ 0 h 53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14983" h="531424">
                  <a:moveTo>
                    <a:pt x="0" y="0"/>
                  </a:moveTo>
                  <a:lnTo>
                    <a:pt x="4514983" y="0"/>
                  </a:lnTo>
                  <a:lnTo>
                    <a:pt x="4514983" y="531424"/>
                  </a:lnTo>
                  <a:lnTo>
                    <a:pt x="0" y="5314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D03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1819" tIns="50800" rIns="50800" bIns="5080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bg1"/>
                  </a:solidFill>
                </a:rPr>
                <a:t>Solar Energy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A490C54-648B-4CFB-BFB5-FE6D2C985BE6}"/>
                </a:ext>
              </a:extLst>
            </p:cNvPr>
            <p:cNvSpPr/>
            <p:nvPr/>
          </p:nvSpPr>
          <p:spPr>
            <a:xfrm>
              <a:off x="1965318" y="5257972"/>
              <a:ext cx="664281" cy="664281"/>
            </a:xfrm>
            <a:prstGeom prst="ellipse">
              <a:avLst/>
            </a:prstGeom>
            <a:ln>
              <a:solidFill>
                <a:srgbClr val="8D0367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15956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65DE8-E8B7-4B79-BD36-A07BF1963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2: Sustainable Development Goals (SDGs)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78A49-1606-4396-BCE1-98939AFBE85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2015, all the members of the United Nations (UN) approved the 17 sustainable development goals (SDGs) to be achieved till year 2030. </a:t>
            </a:r>
          </a:p>
          <a:p>
            <a:r>
              <a:rPr lang="en-US" dirty="0"/>
              <a:t>The following figure shows the global sustainable development goals: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E5F974-34B6-4C44-B36D-D8C6670B1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795866"/>
            <a:ext cx="5914076" cy="340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60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39&quot;&gt;&lt;object type=&quot;3&quot; unique_id=&quot;10040&quot;&gt;&lt;property id=&quot;20148&quot; value=&quot;5&quot;/&gt;&lt;property id=&quot;20300&quot; value=&quot;Slide 1 - &amp;quot;Green Skills – II&amp;quot;&quot;/&gt;&lt;property id=&quot;20307&quot; value=&quot;347&quot;/&gt;&lt;/object&gt;&lt;object type=&quot;3&quot; unique_id=&quot;10054&quot;&gt;&lt;property id=&quot;20148&quot; value=&quot;5&quot;/&gt;&lt;property id=&quot;20300&quot; value=&quot;Slide 14&quot;/&gt;&lt;property id=&quot;20307&quot; value=&quot;258&quot;/&gt;&lt;/object&gt;&lt;object type=&quot;3&quot; unique_id=&quot;10208&quot;&gt;&lt;property id=&quot;20148&quot; value=&quot;5&quot;/&gt;&lt;property id=&quot;20300&quot; value=&quot;Slide 2 - &amp;quot;Learning Objectives&amp;quot;&quot;/&gt;&lt;property id=&quot;20307&quot; value=&quot;348&quot;/&gt;&lt;/object&gt;&lt;object type=&quot;3&quot; unique_id=&quot;10209&quot;&gt;&lt;property id=&quot;20148&quot; value=&quot;5&quot;/&gt;&lt;property id=&quot;20300&quot; value=&quot;Slide 3 - &amp;quot;Introduction&amp;quot;&quot;/&gt;&lt;property id=&quot;20307&quot; value=&quot;349&quot;/&gt;&lt;/object&gt;&lt;object type=&quot;3&quot; unique_id=&quot;11164&quot;&gt;&lt;property id=&quot;20148&quot; value=&quot;5&quot;/&gt;&lt;property id=&quot;20300&quot; value=&quot;Slide 4 - &amp;quot;Session 1: Sustainable Development&amp;quot;&quot;/&gt;&lt;property id=&quot;20307&quot; value=&quot;350&quot;/&gt;&lt;/object&gt;&lt;object type=&quot;3&quot; unique_id=&quot;11165&quot;&gt;&lt;property id=&quot;20148&quot; value=&quot;5&quot;/&gt;&lt;property id=&quot;20300&quot; value=&quot;Slide 5 - &amp;quot;Importance of Sustainable Development&amp;quot;&quot;/&gt;&lt;property id=&quot;20307&quot; value=&quot;351&quot;/&gt;&lt;/object&gt;&lt;object type=&quot;3&quot; unique_id=&quot;11166&quot;&gt;&lt;property id=&quot;20148&quot; value=&quot;5&quot;/&gt;&lt;property id=&quot;20300&quot; value=&quot;Slide 7 - &amp;quot;Popular Methods of Sustainable Development&amp;quot;&quot;/&gt;&lt;property id=&quot;20307&quot; value=&quot;352&quot;/&gt;&lt;/object&gt;&lt;object type=&quot;3&quot; unique_id=&quot;11167&quot;&gt;&lt;property id=&quot;20148&quot; value=&quot;5&quot;/&gt;&lt;property id=&quot;20300&quot; value=&quot;Slide 10 - &amp;quot;Session 3: Green Economy&amp;quot;&quot;/&gt;&lt;property id=&quot;20307&quot; value=&quot;353&quot;/&gt;&lt;/object&gt;&lt;object type=&quot;3&quot; unique_id=&quot;11168&quot;&gt;&lt;property id=&quot;20148&quot; value=&quot;5&quot;/&gt;&lt;property id=&quot;20300&quot; value=&quot;Slide 11 - &amp;quot;Importance of Green Economy&amp;quot;&quot;/&gt;&lt;property id=&quot;20307&quot; value=&quot;354&quot;/&gt;&lt;/object&gt;&lt;object type=&quot;3&quot; unique_id=&quot;11169&quot;&gt;&lt;property id=&quot;20148&quot; value=&quot;5&quot;/&gt;&lt;property id=&quot;20300&quot; value=&quot;Slide 13 - &amp;quot;Session 4: Environmental Citizenship&amp;quot;&quot;/&gt;&lt;property id=&quot;20307&quot; value=&quot;355&quot;/&gt;&lt;/object&gt;&lt;object type=&quot;3&quot; unique_id=&quot;11342&quot;&gt;&lt;property id=&quot;20148&quot; value=&quot;5&quot;/&gt;&lt;property id=&quot;20300&quot; value=&quot;Slide 12 - &amp;quot;Session 4: Environmental Citizenship&amp;quot;&quot;/&gt;&lt;property id=&quot;20307&quot; value=&quot;356&quot;/&gt;&lt;/object&gt;&lt;object type=&quot;3&quot; unique_id=&quot;11396&quot;&gt;&lt;property id=&quot;20148&quot; value=&quot;5&quot;/&gt;&lt;property id=&quot;20300&quot; value=&quot;Slide 8 - &amp;quot;Session 2: Sustainable Development Goals (SDGs)&amp;quot;&quot;/&gt;&lt;property id=&quot;20307&quot; value=&quot;357&quot;/&gt;&lt;/object&gt;&lt;object type=&quot;3&quot; unique_id=&quot;11397&quot;&gt;&lt;property id=&quot;20148&quot; value=&quot;5&quot;/&gt;&lt;property id=&quot;20300&quot; value=&quot;Slide 9 - &amp;quot;Session 2: Sustainable Development Goals (SDGs)&amp;quot;&quot;/&gt;&lt;property id=&quot;20307&quot; value=&quot;358&quot;/&gt;&lt;/object&gt;&lt;object type=&quot;3&quot; unique_id=&quot;27743&quot;&gt;&lt;property id=&quot;20148&quot; value=&quot;5&quot;/&gt;&lt;property id=&quot;20300&quot; value=&quot;Slide 6 - &amp;quot;Problems Related to Sustainable Development&amp;quot;&quot;/&gt;&lt;property id=&quot;20307&quot; value=&quot;359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1052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1_Office Theme</vt:lpstr>
      <vt:lpstr>Digital Documentation (Advanced)</vt:lpstr>
      <vt:lpstr>Learning Objectives</vt:lpstr>
      <vt:lpstr>Introduction</vt:lpstr>
      <vt:lpstr>Session 1: Working with Styles</vt:lpstr>
      <vt:lpstr>Categories of Styles in LibreOffice Writer</vt:lpstr>
      <vt:lpstr>Applying Style to a Document</vt:lpstr>
      <vt:lpstr>Applying Style to a Document</vt:lpstr>
      <vt:lpstr>Popular Methods of Sustainable Development</vt:lpstr>
      <vt:lpstr>Session 2: Sustainable Development Goals (SDGs)</vt:lpstr>
      <vt:lpstr>Session 2: Sustainable Development Goals (SDGs)</vt:lpstr>
      <vt:lpstr>Session 3: Green Economy</vt:lpstr>
      <vt:lpstr>Importance of Green Economy</vt:lpstr>
      <vt:lpstr>Session 4: Environmental Citizenship</vt:lpstr>
      <vt:lpstr>Session 4: Environmental Citizenship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Joydeep Das</cp:lastModifiedBy>
  <cp:revision>159</cp:revision>
  <dcterms:created xsi:type="dcterms:W3CDTF">2019-01-09T09:17:04Z</dcterms:created>
  <dcterms:modified xsi:type="dcterms:W3CDTF">2025-12-29T06:29:34Z</dcterms:modified>
</cp:coreProperties>
</file>