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handoutMasterIdLst>
    <p:handoutMasterId r:id="rId56"/>
  </p:handoutMasterIdLst>
  <p:sldIdLst>
    <p:sldId id="347" r:id="rId2"/>
    <p:sldId id="348" r:id="rId3"/>
    <p:sldId id="349" r:id="rId4"/>
    <p:sldId id="350" r:id="rId5"/>
    <p:sldId id="361" r:id="rId6"/>
    <p:sldId id="351" r:id="rId7"/>
    <p:sldId id="363" r:id="rId8"/>
    <p:sldId id="362" r:id="rId9"/>
    <p:sldId id="364" r:id="rId10"/>
    <p:sldId id="365" r:id="rId11"/>
    <p:sldId id="366" r:id="rId12"/>
    <p:sldId id="367" r:id="rId13"/>
    <p:sldId id="368" r:id="rId14"/>
    <p:sldId id="369" r:id="rId15"/>
    <p:sldId id="370" r:id="rId16"/>
    <p:sldId id="371" r:id="rId17"/>
    <p:sldId id="372" r:id="rId18"/>
    <p:sldId id="373" r:id="rId19"/>
    <p:sldId id="374" r:id="rId20"/>
    <p:sldId id="375" r:id="rId21"/>
    <p:sldId id="376" r:id="rId22"/>
    <p:sldId id="377" r:id="rId23"/>
    <p:sldId id="378" r:id="rId24"/>
    <p:sldId id="379" r:id="rId25"/>
    <p:sldId id="380" r:id="rId26"/>
    <p:sldId id="381" r:id="rId27"/>
    <p:sldId id="382" r:id="rId28"/>
    <p:sldId id="383" r:id="rId29"/>
    <p:sldId id="384" r:id="rId30"/>
    <p:sldId id="385" r:id="rId31"/>
    <p:sldId id="386" r:id="rId32"/>
    <p:sldId id="387" r:id="rId33"/>
    <p:sldId id="388" r:id="rId34"/>
    <p:sldId id="389" r:id="rId35"/>
    <p:sldId id="390" r:id="rId36"/>
    <p:sldId id="391" r:id="rId37"/>
    <p:sldId id="392" r:id="rId38"/>
    <p:sldId id="394" r:id="rId39"/>
    <p:sldId id="393" r:id="rId40"/>
    <p:sldId id="395" r:id="rId41"/>
    <p:sldId id="396" r:id="rId42"/>
    <p:sldId id="397" r:id="rId43"/>
    <p:sldId id="398" r:id="rId44"/>
    <p:sldId id="399" r:id="rId45"/>
    <p:sldId id="400" r:id="rId46"/>
    <p:sldId id="401" r:id="rId47"/>
    <p:sldId id="402" r:id="rId48"/>
    <p:sldId id="403" r:id="rId49"/>
    <p:sldId id="404" r:id="rId50"/>
    <p:sldId id="406" r:id="rId51"/>
    <p:sldId id="405" r:id="rId52"/>
    <p:sldId id="407" r:id="rId53"/>
    <p:sldId id="408" r:id="rId54"/>
    <p:sldId id="409" r:id="rId55"/>
  </p:sldIdLst>
  <p:sldSz cx="9144000" cy="6858000" type="screen4x3"/>
  <p:notesSz cx="6858000" cy="9144000"/>
  <p:custDataLst>
    <p:tags r:id="rId5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0367"/>
    <a:srgbClr val="0094D8"/>
    <a:srgbClr val="0087E2"/>
    <a:srgbClr val="0082DA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660"/>
  </p:normalViewPr>
  <p:slideViewPr>
    <p:cSldViewPr>
      <p:cViewPr varScale="1">
        <p:scale>
          <a:sx n="69" d="100"/>
          <a:sy n="69" d="100"/>
        </p:scale>
        <p:origin x="121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198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gs" Target="tags/tag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7483513-D081-4FEF-B537-829519AAFA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AA3B9E-A93B-49D3-BF76-65FEDC847EB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248ECB-FA55-4CE0-829D-9580B4F2DDFB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5C26B4-D06A-4B7B-BFD0-9E336E0A818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A1FFCB-F295-4C97-B761-AB96695A46B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E8BB8A-B3B9-4E3E-B08F-AD7E640AB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8795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1B8CCB9D-F9E2-49D5-B409-A51594815A23}"/>
              </a:ext>
            </a:extLst>
          </p:cNvPr>
          <p:cNvSpPr/>
          <p:nvPr userDrawn="1"/>
        </p:nvSpPr>
        <p:spPr>
          <a:xfrm>
            <a:off x="1524000" y="716507"/>
            <a:ext cx="7391400" cy="685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3200" b="1" kern="1200" dirty="0">
              <a:solidFill>
                <a:srgbClr val="8D0367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A3CE075-F552-4A13-88DE-D448986E1A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5992"/>
            <a:ext cx="7391400" cy="685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r">
              <a:defRPr lang="en-US" sz="2500" b="1" kern="1200" dirty="0" smtClean="0">
                <a:solidFill>
                  <a:srgbClr val="8D036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313059A-1A05-46A4-A7FC-27767FA9BB9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1600200"/>
            <a:ext cx="8686800" cy="4800600"/>
          </a:xfrm>
        </p:spPr>
        <p:txBody>
          <a:bodyPr>
            <a:normAutofit/>
          </a:bodyPr>
          <a:lstStyle>
            <a:lvl1pPr marL="365760" indent="-365760" algn="just">
              <a:lnSpc>
                <a:spcPct val="120000"/>
              </a:lnSpc>
              <a:spcBef>
                <a:spcPts val="300"/>
              </a:spcBef>
              <a:buClr>
                <a:srgbClr val="8D0367"/>
              </a:buClr>
              <a:buFont typeface="Wingdings" panose="05000000000000000000" pitchFamily="2" charset="2"/>
              <a:buChar char="Ø"/>
              <a:defRPr sz="1800"/>
            </a:lvl1pPr>
            <a:lvl2pPr marL="731520" indent="-365760" algn="just">
              <a:lnSpc>
                <a:spcPct val="120000"/>
              </a:lnSpc>
              <a:spcBef>
                <a:spcPts val="300"/>
              </a:spcBef>
              <a:buClr>
                <a:srgbClr val="8D0367"/>
              </a:buClr>
              <a:buFont typeface="Wingdings" panose="05000000000000000000" pitchFamily="2" charset="2"/>
              <a:buChar char="ü"/>
              <a:defRPr sz="1800"/>
            </a:lvl2pPr>
            <a:lvl3pPr marL="1097280" indent="-365760" algn="just">
              <a:lnSpc>
                <a:spcPct val="120000"/>
              </a:lnSpc>
              <a:spcBef>
                <a:spcPts val="300"/>
              </a:spcBef>
              <a:buClr>
                <a:srgbClr val="8D0367"/>
              </a:buClr>
              <a:buSzPct val="90000"/>
              <a:buFont typeface="Wingdings" panose="05000000000000000000" pitchFamily="2" charset="2"/>
              <a:buChar char="q"/>
              <a:defRPr sz="1800"/>
            </a:lvl3pPr>
            <a:lvl4pPr>
              <a:lnSpc>
                <a:spcPct val="120000"/>
              </a:lnSpc>
              <a:spcBef>
                <a:spcPts val="300"/>
              </a:spcBef>
              <a:defRPr sz="1800"/>
            </a:lvl4pPr>
            <a:lvl5pPr>
              <a:lnSpc>
                <a:spcPct val="120000"/>
              </a:lnSpc>
              <a:spcBef>
                <a:spcPts val="300"/>
              </a:spcBef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393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2B488A-F32F-47C9-B07A-1CF7C464F10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654BCB-365D-4717-9441-0EEAACC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491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400" y="838201"/>
            <a:ext cx="63246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53190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1B8CCB9D-F9E2-49D5-B409-A51594815A23}"/>
              </a:ext>
            </a:extLst>
          </p:cNvPr>
          <p:cNvSpPr/>
          <p:nvPr userDrawn="1"/>
        </p:nvSpPr>
        <p:spPr>
          <a:xfrm>
            <a:off x="1524000" y="716507"/>
            <a:ext cx="7391400" cy="685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3200" b="1" kern="1200" dirty="0">
              <a:solidFill>
                <a:srgbClr val="8D0367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A3CE075-F552-4A13-88DE-D448986E1A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5992"/>
            <a:ext cx="7391400" cy="685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r">
              <a:defRPr lang="en-US" sz="2800" b="1" kern="1200" dirty="0" smtClean="0">
                <a:solidFill>
                  <a:srgbClr val="8D036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313059A-1A05-46A4-A7FC-27767FA9BB9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1600200"/>
            <a:ext cx="8686800" cy="4800600"/>
          </a:xfrm>
        </p:spPr>
        <p:txBody>
          <a:bodyPr>
            <a:normAutofit/>
          </a:bodyPr>
          <a:lstStyle>
            <a:lvl1pPr marL="365760" indent="-365760" algn="just">
              <a:lnSpc>
                <a:spcPct val="120000"/>
              </a:lnSpc>
              <a:spcBef>
                <a:spcPts val="300"/>
              </a:spcBef>
              <a:buClr>
                <a:srgbClr val="8D0367"/>
              </a:buClr>
              <a:buFont typeface="Wingdings" panose="05000000000000000000" pitchFamily="2" charset="2"/>
              <a:buChar char="Ø"/>
              <a:defRPr sz="2000"/>
            </a:lvl1pPr>
            <a:lvl2pPr marL="731520" indent="-365760" algn="just">
              <a:lnSpc>
                <a:spcPct val="120000"/>
              </a:lnSpc>
              <a:spcBef>
                <a:spcPts val="300"/>
              </a:spcBef>
              <a:buClr>
                <a:srgbClr val="8D0367"/>
              </a:buClr>
              <a:buFont typeface="Wingdings" panose="05000000000000000000" pitchFamily="2" charset="2"/>
              <a:buChar char="ü"/>
              <a:defRPr sz="2000"/>
            </a:lvl2pPr>
            <a:lvl3pPr marL="1097280" indent="-365760" algn="just">
              <a:lnSpc>
                <a:spcPct val="120000"/>
              </a:lnSpc>
              <a:spcBef>
                <a:spcPts val="300"/>
              </a:spcBef>
              <a:buClr>
                <a:srgbClr val="8D0367"/>
              </a:buClr>
              <a:buSzPct val="90000"/>
              <a:buFont typeface="Wingdings" panose="05000000000000000000" pitchFamily="2" charset="2"/>
              <a:buChar char="q"/>
              <a:defRPr sz="2000"/>
            </a:lvl3pPr>
            <a:lvl4pPr>
              <a:lnSpc>
                <a:spcPct val="120000"/>
              </a:lnSpc>
              <a:spcBef>
                <a:spcPts val="300"/>
              </a:spcBef>
              <a:defRPr sz="1800"/>
            </a:lvl4pPr>
            <a:lvl5pPr>
              <a:lnSpc>
                <a:spcPct val="120000"/>
              </a:lnSpc>
              <a:spcBef>
                <a:spcPts val="300"/>
              </a:spcBef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14739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400" y="838201"/>
            <a:ext cx="63246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18997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7"/>
          <a:srcRect l="39465" t="17671" r="24618"/>
          <a:stretch/>
        </p:blipFill>
        <p:spPr>
          <a:xfrm>
            <a:off x="23612" y="-1"/>
            <a:ext cx="9076268" cy="6858001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5943" y="6400800"/>
            <a:ext cx="944657" cy="390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30AF0B-A010-4BCE-A0D2-BCD014789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49570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55" r:id="rId4"/>
    <p:sldLayoutId id="2147483660" r:id="rId5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2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b="1" dirty="0">
                <a:solidFill>
                  <a:srgbClr val="8D0367"/>
                </a:solidFill>
              </a:rPr>
              <a:t>Electronic </a:t>
            </a:r>
            <a:r>
              <a:rPr lang="en-US" b="1" dirty="0" smtClean="0">
                <a:solidFill>
                  <a:srgbClr val="8D0367"/>
                </a:solidFill>
              </a:rPr>
              <a:t>Spreadsheet (</a:t>
            </a:r>
            <a:r>
              <a:rPr lang="en-US" b="1" dirty="0">
                <a:solidFill>
                  <a:srgbClr val="8D0367"/>
                </a:solidFill>
              </a:rPr>
              <a:t>Advanced</a:t>
            </a:r>
            <a:r>
              <a:rPr lang="en-US" b="1" dirty="0">
                <a:solidFill>
                  <a:srgbClr val="8D0367"/>
                </a:solidFill>
              </a:rPr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57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+mj-lt"/>
              </a:rPr>
              <a:t>Unit </a:t>
            </a:r>
            <a:r>
              <a:rPr lang="en-US" sz="2400" b="1" dirty="0">
                <a:solidFill>
                  <a:schemeClr val="bg1"/>
                </a:solidFill>
                <a:latin typeface="+mj-lt"/>
              </a:rPr>
              <a:t>7</a:t>
            </a:r>
            <a:endParaRPr lang="en-US" sz="24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091" y="2590800"/>
            <a:ext cx="6607646" cy="3429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987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Creating Subtotals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Perform the following steps to create a subtotal of data in LibreOffice </a:t>
            </a:r>
            <a:r>
              <a:rPr lang="en-GB" dirty="0" err="1"/>
              <a:t>Calc</a:t>
            </a:r>
            <a:r>
              <a:rPr lang="en-GB" dirty="0" smtClean="0"/>
              <a:t>:</a:t>
            </a:r>
          </a:p>
          <a:p>
            <a:pPr lvl="1">
              <a:buFont typeface="+mj-lt"/>
              <a:buAutoNum type="arabicPeriod"/>
            </a:pPr>
            <a:r>
              <a:rPr lang="en-GB" dirty="0"/>
              <a:t>Open the spreadsheet that contains the data for which you want to create subtotals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cell range that you want to use for subtotal calculation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Open </a:t>
            </a:r>
            <a:r>
              <a:rPr lang="en-GB" dirty="0"/>
              <a:t>the Subtotals tool by selecting Data → Subtotals from the Menu bar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required field in the “Group by” drop-down list to define how the data will be grouped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column in the “Calculate subtotals for” list whose subtotal you want to generate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function, such as Sum, in the “Use function” section to calculate the subtotal</a:t>
            </a:r>
            <a:r>
              <a:rPr lang="en-GB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61116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Creating Subtotals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pPr lvl="1">
              <a:buFont typeface="+mj-lt"/>
              <a:buAutoNum type="arabicPeriod" startAt="7"/>
            </a:pPr>
            <a:r>
              <a:rPr lang="en-GB" dirty="0" smtClean="0"/>
              <a:t>Click </a:t>
            </a:r>
            <a:r>
              <a:rPr lang="en-GB" dirty="0"/>
              <a:t>the 2nd Group tab if you want to apply another level of grouping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7"/>
            </a:pPr>
            <a:r>
              <a:rPr lang="en-GB" dirty="0" smtClean="0"/>
              <a:t>Select </a:t>
            </a:r>
            <a:r>
              <a:rPr lang="en-GB" dirty="0"/>
              <a:t>the field in the “Group by” list for the second grouping level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7"/>
            </a:pPr>
            <a:r>
              <a:rPr lang="en-GB" dirty="0" smtClean="0"/>
              <a:t>Select </a:t>
            </a:r>
            <a:r>
              <a:rPr lang="en-GB" dirty="0"/>
              <a:t>the column under “Calculate subtotals for” for the second group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7"/>
            </a:pPr>
            <a:r>
              <a:rPr lang="en-GB" dirty="0" smtClean="0"/>
              <a:t>Select </a:t>
            </a:r>
            <a:r>
              <a:rPr lang="en-GB" dirty="0"/>
              <a:t>the required function for the second subtotal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7"/>
            </a:pPr>
            <a:r>
              <a:rPr lang="en-GB" dirty="0" smtClean="0"/>
              <a:t>Click </a:t>
            </a:r>
            <a:r>
              <a:rPr lang="en-GB" dirty="0"/>
              <a:t>the OK button to display the subtotal results in the sheet.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361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Using What-If Scenario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What-If Scenario allows you to create, edit, and manage scenarios. </a:t>
            </a:r>
            <a:endParaRPr lang="en-GB" dirty="0" smtClean="0"/>
          </a:p>
          <a:p>
            <a:r>
              <a:rPr lang="en-GB" dirty="0" smtClean="0"/>
              <a:t>It </a:t>
            </a:r>
            <a:r>
              <a:rPr lang="en-GB" dirty="0"/>
              <a:t>allows you to save different sets </a:t>
            </a:r>
            <a:r>
              <a:rPr lang="en-GB" dirty="0" smtClean="0"/>
              <a:t>of values </a:t>
            </a:r>
            <a:r>
              <a:rPr lang="en-GB" dirty="0"/>
              <a:t>(or scenarios) so that you can easily view or use them any time. </a:t>
            </a:r>
            <a:endParaRPr lang="en-GB" dirty="0" smtClean="0"/>
          </a:p>
          <a:p>
            <a:r>
              <a:rPr lang="en-GB" dirty="0" smtClean="0"/>
              <a:t>You </a:t>
            </a:r>
            <a:r>
              <a:rPr lang="en-GB" dirty="0"/>
              <a:t>can create several scenarios </a:t>
            </a:r>
            <a:r>
              <a:rPr lang="en-GB" dirty="0" smtClean="0"/>
              <a:t>in a </a:t>
            </a:r>
            <a:r>
              <a:rPr lang="en-GB" dirty="0"/>
              <a:t>sheet. </a:t>
            </a:r>
            <a:endParaRPr lang="en-GB" dirty="0" smtClean="0"/>
          </a:p>
          <a:p>
            <a:r>
              <a:rPr lang="en-GB" dirty="0" smtClean="0"/>
              <a:t>While </a:t>
            </a:r>
            <a:r>
              <a:rPr lang="en-GB" dirty="0"/>
              <a:t>creating a scenario, you can store different sets of input values for any number of </a:t>
            </a:r>
            <a:r>
              <a:rPr lang="en-GB" dirty="0" smtClean="0"/>
              <a:t>variables and </a:t>
            </a:r>
            <a:r>
              <a:rPr lang="en-GB" dirty="0"/>
              <a:t>give a name to each set. </a:t>
            </a:r>
            <a:endParaRPr lang="en-GB" dirty="0" smtClean="0"/>
          </a:p>
          <a:p>
            <a:r>
              <a:rPr lang="en-GB" dirty="0" smtClean="0"/>
              <a:t>You </a:t>
            </a:r>
            <a:r>
              <a:rPr lang="en-GB" dirty="0"/>
              <a:t>can then select a set of values by name and LibreOffice </a:t>
            </a:r>
            <a:r>
              <a:rPr lang="en-GB" dirty="0" err="1"/>
              <a:t>Calc</a:t>
            </a:r>
            <a:r>
              <a:rPr lang="en-GB" dirty="0"/>
              <a:t> displays </a:t>
            </a:r>
            <a:r>
              <a:rPr lang="en-GB" dirty="0" smtClean="0"/>
              <a:t>the result </a:t>
            </a:r>
            <a:r>
              <a:rPr lang="en-GB" dirty="0"/>
              <a:t>by using those values in your sheet.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462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Using What-If Scenario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Perform the following steps to use What-If Scenario</a:t>
            </a:r>
            <a:r>
              <a:rPr lang="en-GB" dirty="0" smtClean="0"/>
              <a:t>:</a:t>
            </a:r>
          </a:p>
          <a:p>
            <a:pPr lvl="1">
              <a:buFont typeface="+mj-lt"/>
              <a:buAutoNum type="arabicPeriod"/>
            </a:pPr>
            <a:r>
              <a:rPr lang="en-GB" dirty="0"/>
              <a:t>Open the spreadsheet that contains the data you want to use for creating </a:t>
            </a:r>
            <a:r>
              <a:rPr lang="en-GB" dirty="0" smtClean="0"/>
              <a:t>scenarios.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Enter </a:t>
            </a:r>
            <a:r>
              <a:rPr lang="en-GB" dirty="0"/>
              <a:t>the required formulas that will calculate the results based on the input values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cell range that contains the input values and the formulas you want to include in the scenario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Open </a:t>
            </a:r>
            <a:r>
              <a:rPr lang="en-GB" dirty="0"/>
              <a:t>the Scenarios tool by selecting Tools → Scenarios from the Menu bar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Type </a:t>
            </a:r>
            <a:r>
              <a:rPr lang="en-GB" dirty="0"/>
              <a:t>a name for the scenario in the dialog box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Display border option if you want the scenario to appear with a coloured outline</a:t>
            </a:r>
            <a:r>
              <a:rPr lang="en-GB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764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Using What-If Scenario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pPr lvl="1">
              <a:buFont typeface="+mj-lt"/>
              <a:buAutoNum type="arabicPeriod" startAt="7"/>
            </a:pPr>
            <a:r>
              <a:rPr lang="en-GB" dirty="0" smtClean="0"/>
              <a:t>Select </a:t>
            </a:r>
            <a:r>
              <a:rPr lang="en-GB" dirty="0"/>
              <a:t>a border colour from the available list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7"/>
            </a:pPr>
            <a:r>
              <a:rPr lang="en-GB" dirty="0" smtClean="0"/>
              <a:t>Clear </a:t>
            </a:r>
            <a:r>
              <a:rPr lang="en-GB" dirty="0"/>
              <a:t>the Copy back option if you do not want changes to update the original scenario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7"/>
            </a:pPr>
            <a:r>
              <a:rPr lang="en-GB" dirty="0" smtClean="0"/>
              <a:t>Select </a:t>
            </a:r>
            <a:r>
              <a:rPr lang="en-GB" dirty="0"/>
              <a:t>the Prevent changes option to restrict editing of the scenario settings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7"/>
            </a:pPr>
            <a:r>
              <a:rPr lang="en-GB" dirty="0" smtClean="0"/>
              <a:t>Click </a:t>
            </a:r>
            <a:r>
              <a:rPr lang="en-GB" dirty="0"/>
              <a:t>the OK button to create the scenario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7"/>
            </a:pPr>
            <a:r>
              <a:rPr lang="en-GB" dirty="0" smtClean="0"/>
              <a:t>Modify </a:t>
            </a:r>
            <a:r>
              <a:rPr lang="en-GB" dirty="0"/>
              <a:t>the input values in the worksheet to prepare the next scenario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7"/>
            </a:pPr>
            <a:r>
              <a:rPr lang="en-GB" dirty="0" smtClean="0"/>
              <a:t>Repeat </a:t>
            </a:r>
            <a:r>
              <a:rPr lang="en-GB" dirty="0"/>
              <a:t>the same steps to create additional scenarios as needed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7"/>
            </a:pPr>
            <a:r>
              <a:rPr lang="en-GB" dirty="0" smtClean="0"/>
              <a:t>Open </a:t>
            </a:r>
            <a:r>
              <a:rPr lang="en-GB" dirty="0"/>
              <a:t>the scenario list from the drop-down arrow and select any scenario to display its values in the sheet.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778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 smtClean="0">
                <a:solidFill>
                  <a:schemeClr val="tx1"/>
                </a:solidFill>
              </a:rPr>
              <a:t>Using What-If Tool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 smtClean="0"/>
              <a:t>The </a:t>
            </a:r>
            <a:r>
              <a:rPr lang="en-GB" dirty="0"/>
              <a:t>Multiple </a:t>
            </a:r>
            <a:r>
              <a:rPr lang="en-GB" dirty="0" smtClean="0"/>
              <a:t>Operations tool is a planning </a:t>
            </a:r>
            <a:r>
              <a:rPr lang="en-GB" dirty="0"/>
              <a:t>tool for what-if questions.</a:t>
            </a:r>
            <a:r>
              <a:rPr lang="en-GB" dirty="0" smtClean="0"/>
              <a:t> </a:t>
            </a:r>
            <a:r>
              <a:rPr lang="en-GB" dirty="0"/>
              <a:t>creates a formula array that is used to test and </a:t>
            </a:r>
            <a:r>
              <a:rPr lang="en-GB" dirty="0" err="1"/>
              <a:t>analyze</a:t>
            </a:r>
            <a:r>
              <a:rPr lang="en-GB" dirty="0"/>
              <a:t> the results on a lot of data. </a:t>
            </a:r>
            <a:endParaRPr lang="en-GB" dirty="0" smtClean="0"/>
          </a:p>
          <a:p>
            <a:r>
              <a:rPr lang="en-GB" dirty="0" smtClean="0"/>
              <a:t>The Multiple Operations </a:t>
            </a:r>
            <a:r>
              <a:rPr lang="en-GB" dirty="0"/>
              <a:t>tool shows how changing one or two variables in a formula will affect the result of </a:t>
            </a:r>
            <a:r>
              <a:rPr lang="en-GB" dirty="0" smtClean="0"/>
              <a:t>the formula</a:t>
            </a:r>
            <a:r>
              <a:rPr lang="en-GB" dirty="0"/>
              <a:t>. </a:t>
            </a:r>
            <a:endParaRPr lang="en-GB" dirty="0" smtClean="0"/>
          </a:p>
          <a:p>
            <a:r>
              <a:rPr lang="en-GB" dirty="0" smtClean="0"/>
              <a:t>This </a:t>
            </a:r>
            <a:r>
              <a:rPr lang="en-GB" dirty="0"/>
              <a:t>tool provides a shortcut to calculate the results of multiple scenarios in one </a:t>
            </a:r>
            <a:r>
              <a:rPr lang="en-GB" dirty="0" smtClean="0"/>
              <a:t>operation and </a:t>
            </a:r>
            <a:r>
              <a:rPr lang="en-GB" dirty="0"/>
              <a:t>store the results of the scenarios in one table. </a:t>
            </a:r>
            <a:endParaRPr lang="en-GB" dirty="0" smtClean="0"/>
          </a:p>
          <a:p>
            <a:r>
              <a:rPr lang="en-GB" dirty="0" smtClean="0"/>
              <a:t>This </a:t>
            </a:r>
            <a:r>
              <a:rPr lang="en-GB" dirty="0"/>
              <a:t>allows you to </a:t>
            </a:r>
            <a:r>
              <a:rPr lang="en-GB" dirty="0" err="1"/>
              <a:t>analyze</a:t>
            </a:r>
            <a:r>
              <a:rPr lang="en-GB" dirty="0"/>
              <a:t> the results and select </a:t>
            </a:r>
            <a:r>
              <a:rPr lang="en-GB" dirty="0" smtClean="0"/>
              <a:t>the optimum </a:t>
            </a:r>
            <a:r>
              <a:rPr lang="en-GB" dirty="0"/>
              <a:t>scenario according to your requirements. </a:t>
            </a:r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/>
              <a:t>cell in which each input value from a </a:t>
            </a:r>
            <a:r>
              <a:rPr lang="en-GB" dirty="0" smtClean="0"/>
              <a:t>formula array </a:t>
            </a:r>
            <a:r>
              <a:rPr lang="en-GB" dirty="0"/>
              <a:t>is substituted is known as an input cell. </a:t>
            </a:r>
            <a:endParaRPr lang="en-GB" dirty="0" smtClean="0"/>
          </a:p>
          <a:p>
            <a:r>
              <a:rPr lang="en-GB" dirty="0" smtClean="0"/>
              <a:t>There </a:t>
            </a:r>
            <a:r>
              <a:rPr lang="en-GB" dirty="0"/>
              <a:t>are two types of input cells, which are row input </a:t>
            </a:r>
            <a:r>
              <a:rPr lang="en-GB" dirty="0" smtClean="0"/>
              <a:t>cell and </a:t>
            </a:r>
            <a:r>
              <a:rPr lang="en-GB" dirty="0"/>
              <a:t>column input cell. </a:t>
            </a:r>
            <a:endParaRPr lang="en-GB" dirty="0" smtClean="0"/>
          </a:p>
          <a:p>
            <a:r>
              <a:rPr lang="en-GB" dirty="0" smtClean="0"/>
              <a:t>In </a:t>
            </a:r>
            <a:r>
              <a:rPr lang="en-GB" dirty="0"/>
              <a:t>LibreOffice </a:t>
            </a:r>
            <a:r>
              <a:rPr lang="en-GB" dirty="0" err="1"/>
              <a:t>Calc</a:t>
            </a:r>
            <a:r>
              <a:rPr lang="en-GB" dirty="0"/>
              <a:t>, you can create two types of formula array, using </a:t>
            </a:r>
            <a:r>
              <a:rPr lang="en-GB" dirty="0" smtClean="0"/>
              <a:t>one-input variable </a:t>
            </a:r>
            <a:r>
              <a:rPr lang="en-GB" dirty="0"/>
              <a:t>and two-input variable.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321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b="0" dirty="0">
                <a:solidFill>
                  <a:schemeClr val="tx1"/>
                </a:solidFill>
              </a:rPr>
              <a:t>Using One-Input Variable</a:t>
            </a:r>
            <a:endParaRPr lang="en-US" sz="2400" b="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A one-input variable-based formula array shows the results of one or more formulas for various values </a:t>
            </a:r>
            <a:r>
              <a:rPr lang="en-GB" dirty="0" smtClean="0"/>
              <a:t>of a </a:t>
            </a:r>
            <a:r>
              <a:rPr lang="en-GB" dirty="0"/>
              <a:t>one-input cell. </a:t>
            </a:r>
            <a:endParaRPr lang="en-GB" dirty="0" smtClean="0"/>
          </a:p>
          <a:p>
            <a:r>
              <a:rPr lang="en-GB" dirty="0" smtClean="0"/>
              <a:t>In </a:t>
            </a:r>
            <a:r>
              <a:rPr lang="en-GB" dirty="0"/>
              <a:t>this formula array, you can specify the value of either the row input cell or the </a:t>
            </a:r>
            <a:r>
              <a:rPr lang="en-GB" dirty="0" smtClean="0"/>
              <a:t>column input </a:t>
            </a:r>
            <a:r>
              <a:rPr lang="en-GB" dirty="0"/>
              <a:t>cell. </a:t>
            </a:r>
            <a:endParaRPr lang="en-GB" dirty="0" smtClean="0"/>
          </a:p>
          <a:p>
            <a:r>
              <a:rPr lang="en-GB" dirty="0" smtClean="0"/>
              <a:t>For example, you have taken </a:t>
            </a:r>
            <a:r>
              <a:rPr lang="en-GB" dirty="0"/>
              <a:t>a loan of a certain amount with a fixed annual rate of interest for a particular duration. </a:t>
            </a:r>
            <a:endParaRPr lang="en-GB" dirty="0" smtClean="0"/>
          </a:p>
          <a:p>
            <a:r>
              <a:rPr lang="en-GB" dirty="0" smtClean="0"/>
              <a:t>Now</a:t>
            </a:r>
            <a:r>
              <a:rPr lang="en-GB" dirty="0"/>
              <a:t>, </a:t>
            </a:r>
            <a:r>
              <a:rPr lang="en-GB" dirty="0" smtClean="0"/>
              <a:t>you want </a:t>
            </a:r>
            <a:r>
              <a:rPr lang="en-GB" dirty="0"/>
              <a:t>to calculate the total interest, total payment, and monthly payment on different interest rates. </a:t>
            </a:r>
            <a:endParaRPr lang="en-GB" dirty="0" smtClean="0"/>
          </a:p>
          <a:p>
            <a:r>
              <a:rPr lang="en-GB" dirty="0" smtClean="0"/>
              <a:t>You can </a:t>
            </a:r>
            <a:r>
              <a:rPr lang="en-GB" dirty="0"/>
              <a:t>u</a:t>
            </a:r>
            <a:r>
              <a:rPr lang="en-GB" dirty="0" smtClean="0"/>
              <a:t>se one input variable for this task.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957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b="0" dirty="0">
                <a:solidFill>
                  <a:schemeClr val="tx1"/>
                </a:solidFill>
              </a:rPr>
              <a:t>Using One-Input Variable</a:t>
            </a:r>
            <a:endParaRPr lang="en-US" sz="2400" b="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Perform the following steps to create formula using one-input variable</a:t>
            </a:r>
            <a:r>
              <a:rPr lang="en-GB" dirty="0" smtClean="0"/>
              <a:t>:</a:t>
            </a:r>
          </a:p>
          <a:p>
            <a:pPr lvl="1">
              <a:buFont typeface="+mj-lt"/>
              <a:buAutoNum type="arabicPeriod"/>
            </a:pPr>
            <a:r>
              <a:rPr lang="en-GB" dirty="0"/>
              <a:t>Open the spreadsheet that contains the data and formulas you want to analyse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Enter </a:t>
            </a:r>
            <a:r>
              <a:rPr lang="en-GB" dirty="0"/>
              <a:t>the required formulas that calculate the total interest, total payment, and monthly payment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cell range where you want the one-input variable table to appear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Open </a:t>
            </a:r>
            <a:r>
              <a:rPr lang="en-GB" dirty="0"/>
              <a:t>the Multiple Operations tool by selecting Data → Multiple Operations from the Menu bar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formula cells in the “Formulas” box so </a:t>
            </a:r>
            <a:r>
              <a:rPr lang="en-GB" dirty="0" err="1"/>
              <a:t>Calc</a:t>
            </a:r>
            <a:r>
              <a:rPr lang="en-GB" dirty="0"/>
              <a:t> knows which results to generate</a:t>
            </a:r>
            <a:r>
              <a:rPr lang="en-GB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5518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b="0" dirty="0">
                <a:solidFill>
                  <a:schemeClr val="tx1"/>
                </a:solidFill>
              </a:rPr>
              <a:t>Using One-Input Variable</a:t>
            </a:r>
            <a:endParaRPr lang="en-US" sz="2400" b="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pPr lvl="1">
              <a:buFont typeface="+mj-lt"/>
              <a:buAutoNum type="arabicPeriod" startAt="6"/>
            </a:pPr>
            <a:r>
              <a:rPr lang="en-GB" dirty="0" smtClean="0"/>
              <a:t>Move </a:t>
            </a:r>
            <a:r>
              <a:rPr lang="en-GB" dirty="0"/>
              <a:t>to the “Column input cell” box and select the cell whose value will vary in the table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6"/>
            </a:pPr>
            <a:r>
              <a:rPr lang="en-GB" dirty="0" smtClean="0"/>
              <a:t>Click </a:t>
            </a:r>
            <a:r>
              <a:rPr lang="en-GB" dirty="0"/>
              <a:t>the OK button to apply the one-input variable operation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6"/>
            </a:pPr>
            <a:r>
              <a:rPr lang="en-GB" dirty="0" smtClean="0"/>
              <a:t>View </a:t>
            </a:r>
            <a:r>
              <a:rPr lang="en-GB" dirty="0"/>
              <a:t>the calculated results that appear in the selected table range.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241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b="0" dirty="0">
                <a:solidFill>
                  <a:schemeClr val="tx1"/>
                </a:solidFill>
              </a:rPr>
              <a:t>Using </a:t>
            </a:r>
            <a:r>
              <a:rPr lang="en-GB" sz="2400" b="0" dirty="0" smtClean="0">
                <a:solidFill>
                  <a:schemeClr val="tx1"/>
                </a:solidFill>
              </a:rPr>
              <a:t>Two-Input </a:t>
            </a:r>
            <a:r>
              <a:rPr lang="en-GB" sz="2400" b="0" dirty="0">
                <a:solidFill>
                  <a:schemeClr val="tx1"/>
                </a:solidFill>
              </a:rPr>
              <a:t>Variable</a:t>
            </a:r>
            <a:endParaRPr lang="en-US" sz="2400" b="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The two-input variable-based formula array shows the result of only one formula for the values of </a:t>
            </a:r>
            <a:r>
              <a:rPr lang="en-GB" dirty="0" smtClean="0"/>
              <a:t>two input cells</a:t>
            </a:r>
            <a:r>
              <a:rPr lang="en-GB" dirty="0"/>
              <a:t>. </a:t>
            </a:r>
            <a:endParaRPr lang="en-GB" dirty="0" smtClean="0"/>
          </a:p>
          <a:p>
            <a:r>
              <a:rPr lang="en-GB" dirty="0" smtClean="0"/>
              <a:t>In </a:t>
            </a:r>
            <a:r>
              <a:rPr lang="en-GB" dirty="0"/>
              <a:t>this formula array, you can specify the value in both the row input cell and the column </a:t>
            </a:r>
            <a:r>
              <a:rPr lang="en-GB" dirty="0" smtClean="0"/>
              <a:t>input cell</a:t>
            </a:r>
            <a:r>
              <a:rPr lang="en-GB" dirty="0"/>
              <a:t>. </a:t>
            </a:r>
            <a:endParaRPr lang="en-GB" dirty="0" smtClean="0"/>
          </a:p>
          <a:p>
            <a:r>
              <a:rPr lang="en-GB" dirty="0" smtClean="0"/>
              <a:t>For example, you </a:t>
            </a:r>
            <a:r>
              <a:rPr lang="en-GB" dirty="0"/>
              <a:t>have taken </a:t>
            </a:r>
            <a:r>
              <a:rPr lang="en-GB" dirty="0" smtClean="0"/>
              <a:t>a loan </a:t>
            </a:r>
            <a:r>
              <a:rPr lang="en-GB" dirty="0"/>
              <a:t>of a certain amount with a fixed annual rate of interest for a particular duration. </a:t>
            </a:r>
            <a:endParaRPr lang="en-GB" dirty="0" smtClean="0"/>
          </a:p>
          <a:p>
            <a:r>
              <a:rPr lang="en-GB" dirty="0" smtClean="0"/>
              <a:t>Now</a:t>
            </a:r>
            <a:r>
              <a:rPr lang="en-GB" dirty="0"/>
              <a:t>, you want </a:t>
            </a:r>
            <a:r>
              <a:rPr lang="en-GB" dirty="0" smtClean="0"/>
              <a:t>to calculate </a:t>
            </a:r>
            <a:r>
              <a:rPr lang="en-GB" dirty="0"/>
              <a:t>the total amount of interest on different interest rates and loan amounts</a:t>
            </a:r>
            <a:r>
              <a:rPr lang="en-GB" dirty="0" smtClean="0"/>
              <a:t>.</a:t>
            </a:r>
          </a:p>
          <a:p>
            <a:r>
              <a:rPr lang="en-GB" dirty="0"/>
              <a:t>You can use </a:t>
            </a:r>
            <a:r>
              <a:rPr lang="en-GB" dirty="0" smtClean="0"/>
              <a:t>two </a:t>
            </a:r>
            <a:r>
              <a:rPr lang="en-GB" dirty="0"/>
              <a:t>input variable for this task.</a:t>
            </a:r>
            <a:endParaRPr lang="en-US" dirty="0"/>
          </a:p>
          <a:p>
            <a:pPr marL="0" indent="0">
              <a:buNone/>
            </a:pPr>
            <a:endParaRPr lang="en-GB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344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89809-2DAB-4AD7-A5C5-F1DCD8F101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B96CE-5B83-4CA3-9254-D4E4121180F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/>
              <a:t>This Unit Covers:</a:t>
            </a:r>
          </a:p>
          <a:p>
            <a:r>
              <a:rPr lang="en-GB" dirty="0"/>
              <a:t>Consolidating </a:t>
            </a:r>
            <a:r>
              <a:rPr lang="en-GB" dirty="0" smtClean="0"/>
              <a:t>and summarizing </a:t>
            </a:r>
            <a:r>
              <a:rPr lang="en-GB" dirty="0"/>
              <a:t>data</a:t>
            </a:r>
          </a:p>
          <a:p>
            <a:r>
              <a:rPr lang="en-GB" dirty="0" smtClean="0"/>
              <a:t>Creating </a:t>
            </a:r>
            <a:r>
              <a:rPr lang="en-GB" dirty="0"/>
              <a:t>and </a:t>
            </a:r>
            <a:r>
              <a:rPr lang="en-GB" dirty="0" smtClean="0"/>
              <a:t>applying subtotals</a:t>
            </a:r>
            <a:endParaRPr lang="en-GB" dirty="0"/>
          </a:p>
          <a:p>
            <a:r>
              <a:rPr lang="en-GB" dirty="0" smtClean="0"/>
              <a:t>Performing analysis using </a:t>
            </a:r>
            <a:r>
              <a:rPr lang="en-GB" dirty="0"/>
              <a:t>What-If tools</a:t>
            </a:r>
          </a:p>
          <a:p>
            <a:r>
              <a:rPr lang="en-GB" dirty="0" smtClean="0"/>
              <a:t>Using </a:t>
            </a:r>
            <a:r>
              <a:rPr lang="en-GB" dirty="0"/>
              <a:t>Goal Seek </a:t>
            </a:r>
            <a:r>
              <a:rPr lang="en-GB" dirty="0" smtClean="0"/>
              <a:t>for target </a:t>
            </a:r>
            <a:r>
              <a:rPr lang="en-GB" dirty="0"/>
              <a:t>value calculation</a:t>
            </a:r>
          </a:p>
          <a:p>
            <a:r>
              <a:rPr lang="en-GB" dirty="0" smtClean="0"/>
              <a:t>Applying </a:t>
            </a:r>
            <a:r>
              <a:rPr lang="en-GB" dirty="0"/>
              <a:t>Solver </a:t>
            </a:r>
            <a:r>
              <a:rPr lang="en-GB" dirty="0" smtClean="0"/>
              <a:t>for complex problem solving</a:t>
            </a:r>
            <a:endParaRPr lang="en-GB" dirty="0"/>
          </a:p>
          <a:p>
            <a:r>
              <a:rPr lang="en-GB" dirty="0" smtClean="0"/>
              <a:t>Linking </a:t>
            </a:r>
            <a:r>
              <a:rPr lang="en-GB" dirty="0"/>
              <a:t>data </a:t>
            </a:r>
            <a:r>
              <a:rPr lang="en-GB" dirty="0" smtClean="0"/>
              <a:t>across multiple </a:t>
            </a:r>
            <a:r>
              <a:rPr lang="en-GB" dirty="0"/>
              <a:t>spreadsheets</a:t>
            </a:r>
          </a:p>
          <a:p>
            <a:r>
              <a:rPr lang="en-GB" dirty="0" smtClean="0"/>
              <a:t>Sharing and collaborating on spreadsheets</a:t>
            </a:r>
            <a:endParaRPr lang="en-GB" dirty="0"/>
          </a:p>
          <a:p>
            <a:r>
              <a:rPr lang="en-GB" dirty="0" smtClean="0"/>
              <a:t>Recording</a:t>
            </a:r>
            <a:r>
              <a:rPr lang="en-GB" dirty="0"/>
              <a:t>, editing, </a:t>
            </a:r>
            <a:r>
              <a:rPr lang="en-GB" dirty="0" smtClean="0"/>
              <a:t>and managing </a:t>
            </a:r>
            <a:r>
              <a:rPr lang="en-GB" dirty="0"/>
              <a:t>macros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683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b="0" dirty="0">
                <a:solidFill>
                  <a:schemeClr val="tx1"/>
                </a:solidFill>
              </a:rPr>
              <a:t>Using </a:t>
            </a:r>
            <a:r>
              <a:rPr lang="en-GB" sz="2400" b="0" dirty="0" smtClean="0">
                <a:solidFill>
                  <a:schemeClr val="tx1"/>
                </a:solidFill>
              </a:rPr>
              <a:t>Two-Input </a:t>
            </a:r>
            <a:r>
              <a:rPr lang="en-GB" sz="2400" b="0" dirty="0">
                <a:solidFill>
                  <a:schemeClr val="tx1"/>
                </a:solidFill>
              </a:rPr>
              <a:t>Variable</a:t>
            </a:r>
            <a:endParaRPr lang="en-US" sz="2400" b="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Perform the following steps to create a formula using a two-input variable</a:t>
            </a:r>
            <a:r>
              <a:rPr lang="en-GB" dirty="0" smtClean="0"/>
              <a:t>:</a:t>
            </a:r>
          </a:p>
          <a:p>
            <a:pPr lvl="1">
              <a:buFont typeface="+mj-lt"/>
              <a:buAutoNum type="arabicPeriod"/>
            </a:pPr>
            <a:r>
              <a:rPr lang="en-GB" dirty="0"/>
              <a:t>Open the spreadsheet that contains the data and the formula you want to analyse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Enter </a:t>
            </a:r>
            <a:r>
              <a:rPr lang="en-GB" dirty="0"/>
              <a:t>the formula that will calculate the result based on the loan amount, interest rate, and duration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cell range where you want the two-input variable table to </a:t>
            </a:r>
            <a:r>
              <a:rPr lang="en-GB" dirty="0" smtClean="0"/>
              <a:t>appear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.</a:t>
            </a:r>
            <a:r>
              <a:rPr lang="en-GB" dirty="0"/>
              <a:t>Open the Multiple Operations tool by selecting Data → Multiple Operations from the Menu bar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formula cell in the “Formulas” box so </a:t>
            </a:r>
            <a:r>
              <a:rPr lang="en-GB" dirty="0" err="1"/>
              <a:t>Calc</a:t>
            </a:r>
            <a:r>
              <a:rPr lang="en-GB" dirty="0"/>
              <a:t> knows which result to calculate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Move </a:t>
            </a:r>
            <a:r>
              <a:rPr lang="en-GB" dirty="0"/>
              <a:t>to the “Row input cell” box and select the cell whose values will vary across the rows</a:t>
            </a:r>
            <a:r>
              <a:rPr lang="en-GB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61559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b="0" dirty="0">
                <a:solidFill>
                  <a:schemeClr val="tx1"/>
                </a:solidFill>
              </a:rPr>
              <a:t>Using </a:t>
            </a:r>
            <a:r>
              <a:rPr lang="en-GB" sz="2400" b="0" dirty="0" smtClean="0">
                <a:solidFill>
                  <a:schemeClr val="tx1"/>
                </a:solidFill>
              </a:rPr>
              <a:t>Two-Input </a:t>
            </a:r>
            <a:r>
              <a:rPr lang="en-GB" sz="2400" b="0" dirty="0">
                <a:solidFill>
                  <a:schemeClr val="tx1"/>
                </a:solidFill>
              </a:rPr>
              <a:t>Variable</a:t>
            </a:r>
            <a:endParaRPr lang="en-US" sz="2400" b="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pPr lvl="1">
              <a:buFont typeface="+mj-lt"/>
              <a:buAutoNum type="arabicPeriod" startAt="7"/>
            </a:pPr>
            <a:r>
              <a:rPr lang="en-GB" dirty="0" smtClean="0"/>
              <a:t>Move </a:t>
            </a:r>
            <a:r>
              <a:rPr lang="en-GB" dirty="0"/>
              <a:t>to the “Column input cell” box and select the cell whose values will vary down the columns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7"/>
            </a:pPr>
            <a:r>
              <a:rPr lang="en-GB" dirty="0" smtClean="0"/>
              <a:t>Click </a:t>
            </a:r>
            <a:r>
              <a:rPr lang="en-GB" dirty="0"/>
              <a:t>the OK button to generate the table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7"/>
            </a:pPr>
            <a:r>
              <a:rPr lang="en-GB" dirty="0" smtClean="0"/>
              <a:t>View </a:t>
            </a:r>
            <a:r>
              <a:rPr lang="en-GB" dirty="0"/>
              <a:t>the calculated results that appear in the selected range based on both varying inputs.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780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Using Goal Seek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The Goal Seek tool is used when you know the result of the formula you are using but not the input </a:t>
            </a:r>
            <a:r>
              <a:rPr lang="en-GB" dirty="0" smtClean="0"/>
              <a:t>value that </a:t>
            </a:r>
            <a:r>
              <a:rPr lang="en-GB" dirty="0"/>
              <a:t>the formula needs to obtain the result. </a:t>
            </a:r>
            <a:endParaRPr lang="en-GB" dirty="0" smtClean="0"/>
          </a:p>
          <a:p>
            <a:r>
              <a:rPr lang="en-GB" dirty="0" smtClean="0"/>
              <a:t>For example, the </a:t>
            </a:r>
            <a:r>
              <a:rPr lang="en-GB" dirty="0"/>
              <a:t>monthly payment of a loan of </a:t>
            </a:r>
            <a:r>
              <a:rPr lang="en-GB" dirty="0" smtClean="0"/>
              <a:t>3000000 </a:t>
            </a:r>
            <a:r>
              <a:rPr lang="en-GB" dirty="0"/>
              <a:t>for a time period of 16 </a:t>
            </a:r>
            <a:r>
              <a:rPr lang="en-GB" dirty="0" smtClean="0"/>
              <a:t>years at </a:t>
            </a:r>
            <a:r>
              <a:rPr lang="en-GB" dirty="0"/>
              <a:t>an annual interest rate of 10% is </a:t>
            </a:r>
            <a:r>
              <a:rPr lang="en-GB" dirty="0" smtClean="0"/>
              <a:t>40625</a:t>
            </a:r>
            <a:r>
              <a:rPr lang="en-GB" dirty="0"/>
              <a:t>. </a:t>
            </a:r>
            <a:endParaRPr lang="en-GB" dirty="0" smtClean="0"/>
          </a:p>
          <a:p>
            <a:r>
              <a:rPr lang="en-GB" dirty="0" smtClean="0"/>
              <a:t>In </a:t>
            </a:r>
            <a:r>
              <a:rPr lang="en-GB" dirty="0"/>
              <a:t>this case, you can use the Goal Seek tool to calculate </a:t>
            </a:r>
            <a:r>
              <a:rPr lang="en-GB" dirty="0" smtClean="0"/>
              <a:t>the total </a:t>
            </a:r>
            <a:r>
              <a:rPr lang="en-GB" dirty="0"/>
              <a:t>amount of loan with different monthly payments and with the same interest rate and time period</a:t>
            </a:r>
            <a:r>
              <a:rPr lang="en-GB" dirty="0" smtClean="0"/>
              <a:t>.</a:t>
            </a:r>
          </a:p>
          <a:p>
            <a:r>
              <a:rPr lang="en-GB" dirty="0"/>
              <a:t>Perform the following steps to use the Goal Seek tool for </a:t>
            </a:r>
            <a:r>
              <a:rPr lang="en-GB" dirty="0" err="1"/>
              <a:t>analyzing</a:t>
            </a:r>
            <a:r>
              <a:rPr lang="en-GB" dirty="0"/>
              <a:t> data</a:t>
            </a:r>
            <a:r>
              <a:rPr lang="en-GB" dirty="0" smtClean="0"/>
              <a:t>:</a:t>
            </a:r>
          </a:p>
          <a:p>
            <a:pPr lvl="1">
              <a:buFont typeface="+mj-lt"/>
              <a:buAutoNum type="arabicPeriod"/>
            </a:pPr>
            <a:r>
              <a:rPr lang="en-GB" dirty="0"/>
              <a:t>Open the spreadsheet that contains the data and the formula for which you want to find the required input value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Enter </a:t>
            </a:r>
            <a:r>
              <a:rPr lang="en-GB" dirty="0"/>
              <a:t>the formula that calculates the result based on the existing input values.</a:t>
            </a:r>
          </a:p>
        </p:txBody>
      </p:sp>
    </p:spTree>
    <p:extLst>
      <p:ext uri="{BB962C8B-B14F-4D97-AF65-F5344CB8AC3E}">
        <p14:creationId xmlns:p14="http://schemas.microsoft.com/office/powerpoint/2010/main" val="571191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Using Goal Seek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pPr lvl="1">
              <a:buFont typeface="+mj-lt"/>
              <a:buAutoNum type="arabicPeriod" startAt="3"/>
            </a:pPr>
            <a:r>
              <a:rPr lang="en-GB" dirty="0" smtClean="0"/>
              <a:t>Open </a:t>
            </a:r>
            <a:r>
              <a:rPr lang="en-GB" dirty="0"/>
              <a:t>the Goal Seek tool by selecting Tools → Goal Seek from the Menu bar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3"/>
            </a:pPr>
            <a:r>
              <a:rPr lang="en-GB" dirty="0" smtClean="0"/>
              <a:t>Select </a:t>
            </a:r>
            <a:r>
              <a:rPr lang="en-GB" dirty="0"/>
              <a:t>the cell that contains the formula in the “Formula cell” box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3"/>
            </a:pPr>
            <a:r>
              <a:rPr lang="en-GB" dirty="0" smtClean="0"/>
              <a:t>Enter </a:t>
            </a:r>
            <a:r>
              <a:rPr lang="en-GB" dirty="0"/>
              <a:t>the result you want to achieve in the “Target value” box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3"/>
            </a:pPr>
            <a:r>
              <a:rPr lang="en-GB" dirty="0" smtClean="0"/>
              <a:t>Select </a:t>
            </a:r>
            <a:r>
              <a:rPr lang="en-GB" dirty="0"/>
              <a:t>the cell whose value needs to be adjusted in the “Variable cell” box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3"/>
            </a:pPr>
            <a:r>
              <a:rPr lang="en-GB" dirty="0" smtClean="0"/>
              <a:t>Click </a:t>
            </a:r>
            <a:r>
              <a:rPr lang="en-GB" dirty="0"/>
              <a:t>the OK button to allow </a:t>
            </a:r>
            <a:r>
              <a:rPr lang="en-GB" dirty="0" err="1"/>
              <a:t>Calc</a:t>
            </a:r>
            <a:r>
              <a:rPr lang="en-GB" dirty="0"/>
              <a:t> to calculate the required input value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3"/>
            </a:pPr>
            <a:r>
              <a:rPr lang="en-GB" dirty="0" smtClean="0"/>
              <a:t>Confirm </a:t>
            </a:r>
            <a:r>
              <a:rPr lang="en-GB" dirty="0"/>
              <a:t>the displayed message to apply the new value to the worksheet.</a:t>
            </a:r>
          </a:p>
        </p:txBody>
      </p:sp>
    </p:spTree>
    <p:extLst>
      <p:ext uri="{BB962C8B-B14F-4D97-AF65-F5344CB8AC3E}">
        <p14:creationId xmlns:p14="http://schemas.microsoft.com/office/powerpoint/2010/main" val="3712150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Using Solver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The Solver tool is used to calculate the result of a particular business data analysis. </a:t>
            </a:r>
            <a:endParaRPr lang="en-GB" dirty="0" smtClean="0"/>
          </a:p>
          <a:p>
            <a:r>
              <a:rPr lang="en-GB" dirty="0" smtClean="0"/>
              <a:t>In </a:t>
            </a:r>
            <a:r>
              <a:rPr lang="en-GB" dirty="0"/>
              <a:t>this process, </a:t>
            </a:r>
            <a:r>
              <a:rPr lang="en-GB" dirty="0" smtClean="0"/>
              <a:t>you specify </a:t>
            </a:r>
            <a:r>
              <a:rPr lang="en-GB" dirty="0"/>
              <a:t>a parent value and then bind conditions such as less than or greater than and so on to </a:t>
            </a:r>
            <a:r>
              <a:rPr lang="en-GB" dirty="0" smtClean="0"/>
              <a:t>different cells </a:t>
            </a:r>
            <a:r>
              <a:rPr lang="en-GB" dirty="0"/>
              <a:t>to see which range of cells, product, or profitability meets the optimum result in accordance to </a:t>
            </a:r>
            <a:r>
              <a:rPr lang="en-GB" dirty="0" smtClean="0"/>
              <a:t>the parent </a:t>
            </a:r>
            <a:r>
              <a:rPr lang="en-GB" dirty="0"/>
              <a:t>value. </a:t>
            </a:r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/>
              <a:t>Solver tool works similar to the Goal Seek tool, but unlike the Goal Seek tool, Solver </a:t>
            </a:r>
            <a:r>
              <a:rPr lang="en-GB" dirty="0" smtClean="0"/>
              <a:t>is capable </a:t>
            </a:r>
            <a:r>
              <a:rPr lang="en-GB" dirty="0"/>
              <a:t>of displaying output in multiple cells. </a:t>
            </a:r>
            <a:endParaRPr lang="en-GB" dirty="0" smtClean="0"/>
          </a:p>
          <a:p>
            <a:r>
              <a:rPr lang="en-GB" dirty="0" smtClean="0"/>
              <a:t>In </a:t>
            </a:r>
            <a:r>
              <a:rPr lang="en-GB" dirty="0"/>
              <a:t>other words, when you use the Solver tool, the </a:t>
            </a:r>
            <a:r>
              <a:rPr lang="en-GB" dirty="0" smtClean="0"/>
              <a:t>values specified </a:t>
            </a:r>
            <a:r>
              <a:rPr lang="en-GB" dirty="0"/>
              <a:t>in decision variable cells are also affected. </a:t>
            </a:r>
            <a:endParaRPr lang="en-GB" dirty="0" smtClean="0"/>
          </a:p>
          <a:p>
            <a:r>
              <a:rPr lang="en-GB" dirty="0" smtClean="0"/>
              <a:t>However</a:t>
            </a:r>
            <a:r>
              <a:rPr lang="en-GB" dirty="0"/>
              <a:t>, when you use the Goal Seek tool, only </a:t>
            </a:r>
            <a:r>
              <a:rPr lang="en-GB" dirty="0" smtClean="0"/>
              <a:t>the value </a:t>
            </a:r>
            <a:r>
              <a:rPr lang="en-GB" dirty="0"/>
              <a:t>of a single cell is affected.</a:t>
            </a:r>
          </a:p>
        </p:txBody>
      </p:sp>
    </p:spTree>
    <p:extLst>
      <p:ext uri="{BB962C8B-B14F-4D97-AF65-F5344CB8AC3E}">
        <p14:creationId xmlns:p14="http://schemas.microsoft.com/office/powerpoint/2010/main" val="565443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Using Solver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Perform the following steps to use the Solver tool</a:t>
            </a:r>
            <a:r>
              <a:rPr lang="en-GB" dirty="0" smtClean="0"/>
              <a:t>:</a:t>
            </a:r>
          </a:p>
          <a:p>
            <a:pPr lvl="1">
              <a:buFont typeface="+mj-lt"/>
              <a:buAutoNum type="arabicPeriod"/>
            </a:pPr>
            <a:r>
              <a:rPr lang="en-GB" dirty="0"/>
              <a:t>Open the spreadsheet that contains the data you want to analyse with Solver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Enter </a:t>
            </a:r>
            <a:r>
              <a:rPr lang="en-GB" dirty="0"/>
              <a:t>the formula that represents the target value you want to maximise, minimise, or set to a specific value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Open </a:t>
            </a:r>
            <a:r>
              <a:rPr lang="en-GB" dirty="0"/>
              <a:t>the Solver tool by selecting Tools → Solver from the Menu bar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cell containing the target formula in the “Target cell” box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required option (maximum, minimum, or value) under “Optimize result to</a:t>
            </a:r>
            <a:r>
              <a:rPr lang="en-GB" dirty="0" smtClean="0"/>
              <a:t>.”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cells that can be changed in the “By changing cells” box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Add </a:t>
            </a:r>
            <a:r>
              <a:rPr lang="en-GB" dirty="0"/>
              <a:t>a constraint by selecting a cell in the “Cell reference” box and setting the required condition using the operator and value fields</a:t>
            </a:r>
            <a:r>
              <a:rPr lang="en-GB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7525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Using Solver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pPr lvl="1">
              <a:buFont typeface="+mj-lt"/>
              <a:buAutoNum type="arabicPeriod" startAt="8"/>
            </a:pPr>
            <a:r>
              <a:rPr lang="en-GB" dirty="0" smtClean="0"/>
              <a:t>Repeat </a:t>
            </a:r>
            <a:r>
              <a:rPr lang="en-GB" dirty="0"/>
              <a:t>the constraint process if multiple conditions are needed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8"/>
            </a:pPr>
            <a:r>
              <a:rPr lang="en-GB" dirty="0" smtClean="0"/>
              <a:t>Click </a:t>
            </a:r>
            <a:r>
              <a:rPr lang="en-GB" dirty="0"/>
              <a:t>the Solve button to let </a:t>
            </a:r>
            <a:r>
              <a:rPr lang="en-GB" dirty="0" err="1"/>
              <a:t>Calc</a:t>
            </a:r>
            <a:r>
              <a:rPr lang="en-GB" dirty="0"/>
              <a:t> find the best possible values based on the conditions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8"/>
            </a:pPr>
            <a:r>
              <a:rPr lang="en-GB" dirty="0" smtClean="0"/>
              <a:t>Click </a:t>
            </a:r>
            <a:r>
              <a:rPr lang="en-GB" dirty="0"/>
              <a:t>the Keep Result button to apply the solution to the worksheet.</a:t>
            </a:r>
          </a:p>
        </p:txBody>
      </p:sp>
    </p:spTree>
    <p:extLst>
      <p:ext uri="{BB962C8B-B14F-4D97-AF65-F5344CB8AC3E}">
        <p14:creationId xmlns:p14="http://schemas.microsoft.com/office/powerpoint/2010/main" val="415580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Session </a:t>
            </a:r>
            <a:r>
              <a:rPr lang="en-US" dirty="0" smtClean="0"/>
              <a:t>2: </a:t>
            </a:r>
            <a:r>
              <a:rPr lang="en-US" dirty="0"/>
              <a:t>Linking Data and Spreadsheets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Linking is the process to get data from external spreadsheet or sheet into a currently open or </a:t>
            </a:r>
            <a:r>
              <a:rPr lang="en-GB" dirty="0" smtClean="0"/>
              <a:t>active spreadsheet </a:t>
            </a:r>
            <a:r>
              <a:rPr lang="en-GB" dirty="0"/>
              <a:t>or sheet by using cell references. </a:t>
            </a:r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/>
              <a:t>change in the source spreadsheet or sheet also </a:t>
            </a:r>
            <a:r>
              <a:rPr lang="en-GB" dirty="0" smtClean="0"/>
              <a:t>gets reflected </a:t>
            </a:r>
            <a:r>
              <a:rPr lang="en-GB" dirty="0"/>
              <a:t>in the destination spreadsheet or sheet data.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1063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Using Multiple Sheets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A new spreadsheet contains three sheets, named Sheet1 </a:t>
            </a:r>
            <a:r>
              <a:rPr lang="en-GB" dirty="0" smtClean="0"/>
              <a:t>by default </a:t>
            </a:r>
            <a:r>
              <a:rPr lang="en-GB" dirty="0"/>
              <a:t>and, if required, you can add more sheets in a </a:t>
            </a:r>
            <a:r>
              <a:rPr lang="en-GB" dirty="0" smtClean="0"/>
              <a:t>spreadsheet and </a:t>
            </a:r>
            <a:r>
              <a:rPr lang="en-GB" dirty="0"/>
              <a:t>rename them according to your needs. </a:t>
            </a:r>
            <a:endParaRPr lang="en-GB" dirty="0" smtClean="0"/>
          </a:p>
          <a:p>
            <a:r>
              <a:rPr lang="en-GB" dirty="0" smtClean="0"/>
              <a:t>You </a:t>
            </a:r>
            <a:r>
              <a:rPr lang="en-GB" dirty="0"/>
              <a:t>can rename </a:t>
            </a:r>
            <a:r>
              <a:rPr lang="en-GB" dirty="0" smtClean="0"/>
              <a:t>these sheets </a:t>
            </a:r>
            <a:r>
              <a:rPr lang="en-GB" dirty="0"/>
              <a:t>to accurately reflect their content. Before you perform </a:t>
            </a:r>
            <a:r>
              <a:rPr lang="en-GB" dirty="0" smtClean="0"/>
              <a:t>any of </a:t>
            </a:r>
            <a:r>
              <a:rPr lang="en-GB" dirty="0"/>
              <a:t>these tasks, you need to select the sheet you want to work </a:t>
            </a:r>
            <a:r>
              <a:rPr lang="en-GB" dirty="0" smtClean="0"/>
              <a:t>on from </a:t>
            </a:r>
            <a:r>
              <a:rPr lang="en-GB" dirty="0"/>
              <a:t>the Sheet </a:t>
            </a:r>
            <a:r>
              <a:rPr lang="en-GB" dirty="0" smtClean="0"/>
              <a:t>tab.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9491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b="0" dirty="0">
                <a:solidFill>
                  <a:schemeClr val="tx1"/>
                </a:solidFill>
              </a:rPr>
              <a:t>Adding a New Sheet</a:t>
            </a:r>
            <a:endParaRPr lang="en-US" sz="2400" b="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In LibreOffice </a:t>
            </a:r>
            <a:r>
              <a:rPr lang="en-GB" dirty="0" err="1"/>
              <a:t>Calc</a:t>
            </a:r>
            <a:r>
              <a:rPr lang="en-GB" dirty="0"/>
              <a:t>, you can add a new sheet by using the following ways:</a:t>
            </a:r>
          </a:p>
          <a:p>
            <a:pPr lvl="1"/>
            <a:r>
              <a:rPr lang="en-GB" dirty="0"/>
              <a:t>By selecting the Sheet </a:t>
            </a:r>
            <a:r>
              <a:rPr lang="en-GB" dirty="0" smtClean="0"/>
              <a:t>→ </a:t>
            </a:r>
            <a:r>
              <a:rPr lang="en-GB" dirty="0"/>
              <a:t>Insert Sheet option from the Menu bar.</a:t>
            </a:r>
          </a:p>
          <a:p>
            <a:pPr lvl="1"/>
            <a:r>
              <a:rPr lang="en-GB" dirty="0"/>
              <a:t>By right-clicking the Sheet tab and then selecting the Insert Sheet option from the context menu.</a:t>
            </a:r>
          </a:p>
          <a:p>
            <a:pPr lvl="1"/>
            <a:r>
              <a:rPr lang="en-GB" dirty="0"/>
              <a:t>By clicking the + sign in the Sheet tab</a:t>
            </a:r>
            <a:r>
              <a:rPr lang="en-GB" dirty="0" smtClean="0"/>
              <a:t>.</a:t>
            </a:r>
          </a:p>
          <a:p>
            <a:r>
              <a:rPr lang="en-GB" dirty="0"/>
              <a:t>With the help of the Insert Sheet dialog </a:t>
            </a:r>
            <a:r>
              <a:rPr lang="en-GB" dirty="0" smtClean="0"/>
              <a:t>box, you </a:t>
            </a:r>
            <a:r>
              <a:rPr lang="en-GB" dirty="0"/>
              <a:t>can add the defined number of </a:t>
            </a:r>
            <a:r>
              <a:rPr lang="en-GB" dirty="0" smtClean="0"/>
              <a:t>sheets before </a:t>
            </a:r>
            <a:r>
              <a:rPr lang="en-GB" dirty="0"/>
              <a:t>or after the currently selected </a:t>
            </a:r>
            <a:r>
              <a:rPr lang="en-GB" dirty="0" smtClean="0"/>
              <a:t>sheet in </a:t>
            </a:r>
            <a:r>
              <a:rPr lang="en-GB" dirty="0"/>
              <a:t>the Sheet tab.</a:t>
            </a:r>
          </a:p>
          <a:p>
            <a:r>
              <a:rPr lang="en-GB" dirty="0"/>
              <a:t>LibreOffice </a:t>
            </a:r>
            <a:r>
              <a:rPr lang="en-GB" dirty="0" err="1"/>
              <a:t>Calc</a:t>
            </a:r>
            <a:r>
              <a:rPr lang="en-GB" dirty="0"/>
              <a:t> allows you to add a </a:t>
            </a:r>
            <a:r>
              <a:rPr lang="en-GB" dirty="0" smtClean="0"/>
              <a:t>sheet from </a:t>
            </a:r>
            <a:r>
              <a:rPr lang="en-GB" dirty="0"/>
              <a:t>a different spreadsheet file.</a:t>
            </a:r>
          </a:p>
        </p:txBody>
      </p:sp>
    </p:spTree>
    <p:extLst>
      <p:ext uri="{BB962C8B-B14F-4D97-AF65-F5344CB8AC3E}">
        <p14:creationId xmlns:p14="http://schemas.microsoft.com/office/powerpoint/2010/main" val="634317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89809-2DAB-4AD7-A5C5-F1DCD8F101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B96CE-5B83-4CA3-9254-D4E4121180F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GB" dirty="0"/>
              <a:t>LibreOffice </a:t>
            </a:r>
            <a:r>
              <a:rPr lang="en-GB" dirty="0" err="1"/>
              <a:t>Calc</a:t>
            </a:r>
            <a:r>
              <a:rPr lang="en-GB" dirty="0"/>
              <a:t> is a spreadsheet application that allows you to </a:t>
            </a:r>
            <a:r>
              <a:rPr lang="en-GB" dirty="0" smtClean="0"/>
              <a:t>store, </a:t>
            </a:r>
            <a:r>
              <a:rPr lang="en-GB" dirty="0" err="1" smtClean="0"/>
              <a:t>analyze</a:t>
            </a:r>
            <a:r>
              <a:rPr lang="en-GB" dirty="0"/>
              <a:t>, manipulate, and visualize data. </a:t>
            </a:r>
            <a:endParaRPr lang="en-GB" dirty="0" smtClean="0"/>
          </a:p>
          <a:p>
            <a:r>
              <a:rPr lang="en-GB" dirty="0" smtClean="0"/>
              <a:t>LibreOffice </a:t>
            </a:r>
            <a:r>
              <a:rPr lang="en-GB" dirty="0" err="1"/>
              <a:t>Calc</a:t>
            </a:r>
            <a:r>
              <a:rPr lang="en-GB" dirty="0"/>
              <a:t> provides a </a:t>
            </a:r>
            <a:r>
              <a:rPr lang="en-GB" dirty="0" smtClean="0"/>
              <a:t>wide variety </a:t>
            </a:r>
            <a:r>
              <a:rPr lang="en-GB" dirty="0"/>
              <a:t>of formulas and functions that you can use to perform </a:t>
            </a:r>
            <a:r>
              <a:rPr lang="en-GB" dirty="0" smtClean="0"/>
              <a:t>complex calculations </a:t>
            </a:r>
            <a:r>
              <a:rPr lang="en-GB" dirty="0"/>
              <a:t>with ease. </a:t>
            </a:r>
            <a:endParaRPr lang="en-GB" dirty="0" smtClean="0"/>
          </a:p>
          <a:p>
            <a:r>
              <a:rPr lang="en-GB" dirty="0" smtClean="0"/>
              <a:t>LibreOffice </a:t>
            </a:r>
            <a:r>
              <a:rPr lang="en-GB" dirty="0" err="1"/>
              <a:t>Calc</a:t>
            </a:r>
            <a:r>
              <a:rPr lang="en-GB" dirty="0"/>
              <a:t> provides </a:t>
            </a:r>
            <a:r>
              <a:rPr lang="en-GB" dirty="0" smtClean="0"/>
              <a:t>various advanced </a:t>
            </a:r>
            <a:r>
              <a:rPr lang="en-GB" dirty="0"/>
              <a:t>features for </a:t>
            </a:r>
            <a:r>
              <a:rPr lang="en-GB" dirty="0" err="1"/>
              <a:t>analyzing</a:t>
            </a:r>
            <a:r>
              <a:rPr lang="en-GB" dirty="0"/>
              <a:t> data, such as consolidating data, </a:t>
            </a:r>
            <a:r>
              <a:rPr lang="en-GB" dirty="0" smtClean="0"/>
              <a:t>What-If Scenario</a:t>
            </a:r>
            <a:r>
              <a:rPr lang="en-GB" dirty="0"/>
              <a:t>, Goal Seek, and Solver.</a:t>
            </a:r>
          </a:p>
          <a:p>
            <a:r>
              <a:rPr lang="en-GB" dirty="0" smtClean="0"/>
              <a:t>LibreOffice </a:t>
            </a:r>
            <a:r>
              <a:rPr lang="en-GB" dirty="0" err="1"/>
              <a:t>Calc</a:t>
            </a:r>
            <a:r>
              <a:rPr lang="en-GB" dirty="0"/>
              <a:t> provides various features, such as </a:t>
            </a:r>
            <a:r>
              <a:rPr lang="en-GB" dirty="0" smtClean="0"/>
              <a:t>linking data </a:t>
            </a:r>
            <a:r>
              <a:rPr lang="en-GB" dirty="0"/>
              <a:t>and spreadsheet, sharing spreadsheet, and reviewing data of </a:t>
            </a:r>
            <a:r>
              <a:rPr lang="en-GB" dirty="0" smtClean="0"/>
              <a:t>a spreadsheet</a:t>
            </a:r>
            <a:r>
              <a:rPr lang="en-GB" dirty="0"/>
              <a:t>. </a:t>
            </a:r>
            <a:endParaRPr lang="en-GB" dirty="0" smtClean="0"/>
          </a:p>
          <a:p>
            <a:r>
              <a:rPr lang="en-GB" dirty="0" smtClean="0"/>
              <a:t>LibreOffice </a:t>
            </a:r>
            <a:r>
              <a:rPr lang="en-GB" dirty="0" err="1"/>
              <a:t>Calc</a:t>
            </a:r>
            <a:r>
              <a:rPr lang="en-GB" dirty="0"/>
              <a:t> also provides another important </a:t>
            </a:r>
            <a:r>
              <a:rPr lang="en-GB" dirty="0" smtClean="0"/>
              <a:t>feature, namely </a:t>
            </a:r>
            <a:r>
              <a:rPr lang="en-GB" dirty="0"/>
              <a:t>Macro, which reduces time wasted on performing repeated task.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259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b="0" dirty="0">
                <a:solidFill>
                  <a:schemeClr val="tx1"/>
                </a:solidFill>
              </a:rPr>
              <a:t>Renaming a Sheet</a:t>
            </a:r>
            <a:endParaRPr lang="en-US" sz="2400" b="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LibreOffice </a:t>
            </a:r>
            <a:r>
              <a:rPr lang="en-GB" dirty="0" err="1"/>
              <a:t>Calc</a:t>
            </a:r>
            <a:r>
              <a:rPr lang="en-GB" dirty="0"/>
              <a:t> provides default names for the sheets you create. </a:t>
            </a:r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/>
              <a:t>names of the sheets appear in </a:t>
            </a:r>
            <a:r>
              <a:rPr lang="en-GB" dirty="0" smtClean="0"/>
              <a:t>the Sheet </a:t>
            </a:r>
            <a:r>
              <a:rPr lang="en-GB" dirty="0"/>
              <a:t>tab of the </a:t>
            </a:r>
            <a:r>
              <a:rPr lang="en-GB" dirty="0" err="1"/>
              <a:t>Calc</a:t>
            </a:r>
            <a:r>
              <a:rPr lang="en-GB" dirty="0"/>
              <a:t> window. However, these names (Sheet1, Sheet2, Sheet3, and so on) are not </a:t>
            </a:r>
            <a:r>
              <a:rPr lang="en-GB" dirty="0" smtClean="0"/>
              <a:t>very descriptive</a:t>
            </a:r>
            <a:r>
              <a:rPr lang="en-GB" dirty="0"/>
              <a:t>. </a:t>
            </a:r>
            <a:endParaRPr lang="en-GB" dirty="0" smtClean="0"/>
          </a:p>
          <a:p>
            <a:r>
              <a:rPr lang="en-GB" dirty="0" smtClean="0"/>
              <a:t>You </a:t>
            </a:r>
            <a:r>
              <a:rPr lang="en-GB" dirty="0"/>
              <a:t>can easily rename these sheets to reflect their content more clearly.</a:t>
            </a:r>
          </a:p>
          <a:p>
            <a:r>
              <a:rPr lang="en-GB" dirty="0"/>
              <a:t>In LibreOffice </a:t>
            </a:r>
            <a:r>
              <a:rPr lang="en-GB" dirty="0" err="1"/>
              <a:t>Calc</a:t>
            </a:r>
            <a:r>
              <a:rPr lang="en-GB" dirty="0"/>
              <a:t>, you can rename a sheet by using the following ways:</a:t>
            </a:r>
          </a:p>
          <a:p>
            <a:pPr lvl="1"/>
            <a:r>
              <a:rPr lang="en-GB" dirty="0"/>
              <a:t>By right clicking the sheet in the Sheet tab and then selecting the Rename Sheet option from </a:t>
            </a:r>
            <a:r>
              <a:rPr lang="en-GB" dirty="0" smtClean="0"/>
              <a:t>the context </a:t>
            </a:r>
            <a:r>
              <a:rPr lang="en-GB" dirty="0"/>
              <a:t>menu.</a:t>
            </a:r>
          </a:p>
          <a:p>
            <a:pPr lvl="1"/>
            <a:r>
              <a:rPr lang="en-GB" dirty="0"/>
              <a:t>By double-clicking the sheet in the Sheet tab.</a:t>
            </a:r>
          </a:p>
        </p:txBody>
      </p:sp>
    </p:spTree>
    <p:extLst>
      <p:ext uri="{BB962C8B-B14F-4D97-AF65-F5344CB8AC3E}">
        <p14:creationId xmlns:p14="http://schemas.microsoft.com/office/powerpoint/2010/main" val="395641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Referencing Other Sheets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LibreOffice </a:t>
            </a:r>
            <a:r>
              <a:rPr lang="en-GB" dirty="0" err="1"/>
              <a:t>Calc</a:t>
            </a:r>
            <a:r>
              <a:rPr lang="en-GB" dirty="0"/>
              <a:t> allows you to use the reference of cell from one sheet to another within a spreadsheet.</a:t>
            </a:r>
          </a:p>
          <a:p>
            <a:r>
              <a:rPr lang="en-GB" dirty="0"/>
              <a:t>You can do this by either using mouse or using keyboard.</a:t>
            </a:r>
          </a:p>
          <a:p>
            <a:r>
              <a:rPr lang="en-GB" dirty="0" smtClean="0"/>
              <a:t>Perform </a:t>
            </a:r>
            <a:r>
              <a:rPr lang="en-GB" dirty="0"/>
              <a:t>the following steps to reference other sheets in a spreadsheet</a:t>
            </a:r>
            <a:r>
              <a:rPr lang="en-GB" dirty="0" smtClean="0"/>
              <a:t>:</a:t>
            </a:r>
          </a:p>
          <a:p>
            <a:pPr lvl="1">
              <a:buFont typeface="+mj-lt"/>
              <a:buAutoNum type="arabicPeriod"/>
            </a:pPr>
            <a:r>
              <a:rPr lang="en-GB" dirty="0"/>
              <a:t>Open the spreadsheet that contains the sheets you want to link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Create </a:t>
            </a:r>
            <a:r>
              <a:rPr lang="en-GB" dirty="0"/>
              <a:t>or open the sheet where you want the referenced value to appear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cell where you want to display the referenced data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Type </a:t>
            </a:r>
            <a:r>
              <a:rPr lang="en-GB" dirty="0"/>
              <a:t>the equal sign (=) to start the formula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Click </a:t>
            </a:r>
            <a:r>
              <a:rPr lang="en-GB" dirty="0"/>
              <a:t>the sheet tab that contains the source data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cell whose value you want to reference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Click </a:t>
            </a:r>
            <a:r>
              <a:rPr lang="en-GB" dirty="0"/>
              <a:t>the Accept button or press Enter to complete the reference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View </a:t>
            </a:r>
            <a:r>
              <a:rPr lang="en-GB" dirty="0"/>
              <a:t>the referenced value, which now appears in the destination sheet.</a:t>
            </a:r>
          </a:p>
        </p:txBody>
      </p:sp>
    </p:spTree>
    <p:extLst>
      <p:ext uri="{BB962C8B-B14F-4D97-AF65-F5344CB8AC3E}">
        <p14:creationId xmlns:p14="http://schemas.microsoft.com/office/powerpoint/2010/main" val="1262580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Referencing Other Documents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LibreOffice </a:t>
            </a:r>
            <a:r>
              <a:rPr lang="en-GB" dirty="0" err="1"/>
              <a:t>Calc</a:t>
            </a:r>
            <a:r>
              <a:rPr lang="en-GB" dirty="0"/>
              <a:t> allows you to use the reference of cell from one spreadsheet to another. </a:t>
            </a:r>
            <a:endParaRPr lang="en-GB" dirty="0" smtClean="0"/>
          </a:p>
          <a:p>
            <a:r>
              <a:rPr lang="en-GB" dirty="0"/>
              <a:t>Perform the following steps to link cells across spreadsheet</a:t>
            </a:r>
            <a:r>
              <a:rPr lang="en-GB" dirty="0" smtClean="0"/>
              <a:t>: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Open </a:t>
            </a:r>
            <a:r>
              <a:rPr lang="en-GB" dirty="0"/>
              <a:t>the spreadsheet in which you want to display the linked value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cell where you want the referenced data from another document to appear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Type </a:t>
            </a:r>
            <a:r>
              <a:rPr lang="en-GB" dirty="0"/>
              <a:t>the equal sign (=) to begin the formula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Open </a:t>
            </a:r>
            <a:r>
              <a:rPr lang="en-GB" dirty="0"/>
              <a:t>the Window menu from the Menu bar to view all open spreadsheet files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spreadsheet file that contains the source data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Click </a:t>
            </a:r>
            <a:r>
              <a:rPr lang="en-GB" dirty="0"/>
              <a:t>the sheet tab in the source file that holds the required value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cell you want to reference from the other document</a:t>
            </a:r>
            <a:r>
              <a:rPr lang="en-GB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7218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Referencing Other Documents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pPr lvl="1">
              <a:buFont typeface="+mj-lt"/>
              <a:buAutoNum type="arabicPeriod" startAt="8"/>
            </a:pPr>
            <a:r>
              <a:rPr lang="en-GB" dirty="0" smtClean="0"/>
              <a:t>Press </a:t>
            </a:r>
            <a:r>
              <a:rPr lang="en-GB" dirty="0"/>
              <a:t>Enter to complete the formula and return to the destination sheet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8"/>
            </a:pPr>
            <a:r>
              <a:rPr lang="en-GB" dirty="0" smtClean="0"/>
              <a:t>View </a:t>
            </a:r>
            <a:r>
              <a:rPr lang="en-GB" dirty="0"/>
              <a:t>the referenced value, which now appears in the target spreadsheet and updates automatically when the source file changes.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426152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Understanding Hyperlinks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In LibreOffice </a:t>
            </a:r>
            <a:r>
              <a:rPr lang="en-GB" dirty="0" err="1"/>
              <a:t>Calc</a:t>
            </a:r>
            <a:r>
              <a:rPr lang="en-GB" dirty="0"/>
              <a:t>, a hyperlink allows you to jump to a Web page, email message, or document. </a:t>
            </a:r>
            <a:endParaRPr lang="en-GB" dirty="0" smtClean="0"/>
          </a:p>
          <a:p>
            <a:r>
              <a:rPr lang="en-GB" dirty="0" smtClean="0"/>
              <a:t>In </a:t>
            </a:r>
            <a:r>
              <a:rPr lang="en-GB" dirty="0" err="1" smtClean="0"/>
              <a:t>Calc</a:t>
            </a:r>
            <a:r>
              <a:rPr lang="en-GB" dirty="0" smtClean="0"/>
              <a:t>, you </a:t>
            </a:r>
            <a:r>
              <a:rPr lang="en-GB" dirty="0"/>
              <a:t>can store the hyperlinks in the sheets either as absolute hyperlinks or relative hyperlinks. </a:t>
            </a:r>
            <a:endParaRPr lang="en-GB" dirty="0" smtClean="0"/>
          </a:p>
          <a:p>
            <a:r>
              <a:rPr lang="en-GB" dirty="0" smtClean="0"/>
              <a:t>An absolute hyperlink </a:t>
            </a:r>
            <a:r>
              <a:rPr lang="en-GB" dirty="0"/>
              <a:t>stops working if the location of the target file is changed; whereas, a relative hyperlink </a:t>
            </a:r>
            <a:r>
              <a:rPr lang="en-GB" dirty="0" smtClean="0"/>
              <a:t>stops working </a:t>
            </a:r>
            <a:r>
              <a:rPr lang="en-GB" dirty="0"/>
              <a:t>if the location of the source as well as target files is changed. </a:t>
            </a:r>
            <a:endParaRPr lang="en-GB" dirty="0" smtClean="0"/>
          </a:p>
          <a:p>
            <a:r>
              <a:rPr lang="en-GB" dirty="0" smtClean="0"/>
              <a:t>You </a:t>
            </a:r>
            <a:r>
              <a:rPr lang="en-GB" dirty="0"/>
              <a:t>can create, edit, and </a:t>
            </a:r>
            <a:r>
              <a:rPr lang="en-GB" dirty="0" smtClean="0"/>
              <a:t>remove a </a:t>
            </a:r>
            <a:r>
              <a:rPr lang="en-GB" dirty="0"/>
              <a:t>hyperlink. You can create a hyperlink in two ways:</a:t>
            </a:r>
          </a:p>
          <a:p>
            <a:pPr lvl="1"/>
            <a:r>
              <a:rPr lang="en-GB" dirty="0"/>
              <a:t>By selecting the Insert W Hyperlink option from the Menu bar.</a:t>
            </a:r>
          </a:p>
          <a:p>
            <a:pPr lvl="1"/>
            <a:r>
              <a:rPr lang="en-GB" dirty="0"/>
              <a:t>By clicking the Hyperlink button on the Standard toolbar.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67493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Understanding Hyperlinks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 smtClean="0"/>
              <a:t>Perform </a:t>
            </a:r>
            <a:r>
              <a:rPr lang="en-GB" dirty="0"/>
              <a:t>the following steps to create a hyperlink in </a:t>
            </a:r>
            <a:r>
              <a:rPr lang="en-GB" dirty="0" err="1"/>
              <a:t>Calc</a:t>
            </a:r>
            <a:r>
              <a:rPr lang="en-GB" dirty="0" smtClean="0"/>
              <a:t>:</a:t>
            </a:r>
          </a:p>
          <a:p>
            <a:pPr lvl="1">
              <a:buFont typeface="+mj-lt"/>
              <a:buAutoNum type="arabicPeriod"/>
            </a:pPr>
            <a:r>
              <a:rPr lang="en-GB" dirty="0"/>
              <a:t>Open the spreadsheet in which you want to insert a hyperlink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cell where you want the hyperlink to appear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Open </a:t>
            </a:r>
            <a:r>
              <a:rPr lang="en-GB" dirty="0"/>
              <a:t>the Hyperlink dialog box by selecting Insert → Hyperlink from the Menu bar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Click </a:t>
            </a:r>
            <a:r>
              <a:rPr lang="en-GB" dirty="0"/>
              <a:t>the Document button to create a hyperlink that connects to another document or sheet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Click </a:t>
            </a:r>
            <a:r>
              <a:rPr lang="en-GB" dirty="0"/>
              <a:t>the “Target in Document” button to view the available sheets or locations within the file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Expand </a:t>
            </a:r>
            <a:r>
              <a:rPr lang="en-GB" dirty="0"/>
              <a:t>the Sheets section and select the sheet you want to link to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Click </a:t>
            </a:r>
            <a:r>
              <a:rPr lang="en-GB" dirty="0"/>
              <a:t>the Apply button to set the target for the </a:t>
            </a:r>
            <a:r>
              <a:rPr lang="en-GB" dirty="0" smtClean="0"/>
              <a:t>hyperlink.</a:t>
            </a:r>
          </a:p>
        </p:txBody>
      </p:sp>
    </p:spTree>
    <p:extLst>
      <p:ext uri="{BB962C8B-B14F-4D97-AF65-F5344CB8AC3E}">
        <p14:creationId xmlns:p14="http://schemas.microsoft.com/office/powerpoint/2010/main" val="61523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Understanding Hyperlinks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pPr lvl="1">
              <a:buFont typeface="+mj-lt"/>
              <a:buAutoNum type="arabicPeriod" startAt="8"/>
            </a:pPr>
            <a:r>
              <a:rPr lang="en-GB" dirty="0" smtClean="0"/>
              <a:t>Close the Target in </a:t>
            </a:r>
            <a:r>
              <a:rPr lang="en-GB" dirty="0"/>
              <a:t>Document dialog box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8"/>
            </a:pPr>
            <a:r>
              <a:rPr lang="en-GB" dirty="0" smtClean="0"/>
              <a:t>Click </a:t>
            </a:r>
            <a:r>
              <a:rPr lang="en-GB" dirty="0"/>
              <a:t>the Apply button again in the Hyperlink dialog box to add the hyperlink to the selected cell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8"/>
            </a:pPr>
            <a:r>
              <a:rPr lang="en-GB" dirty="0" smtClean="0"/>
              <a:t>Close </a:t>
            </a:r>
            <a:r>
              <a:rPr lang="en-GB" dirty="0"/>
              <a:t>the Hyperlink dialog box and click the hyperlink in the sheet to test it.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279062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Linking External Data into Spreadsheet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In LibreOffice </a:t>
            </a:r>
            <a:r>
              <a:rPr lang="en-GB" dirty="0" err="1"/>
              <a:t>Calc</a:t>
            </a:r>
            <a:r>
              <a:rPr lang="en-GB" dirty="0"/>
              <a:t>, you can link sheets as well as spreadsheets. </a:t>
            </a:r>
            <a:endParaRPr lang="en-GB" dirty="0" smtClean="0"/>
          </a:p>
          <a:p>
            <a:r>
              <a:rPr lang="en-GB" dirty="0" smtClean="0"/>
              <a:t>By </a:t>
            </a:r>
            <a:r>
              <a:rPr lang="en-GB" dirty="0"/>
              <a:t>linking sheets and spreadsheets, </a:t>
            </a:r>
            <a:r>
              <a:rPr lang="en-GB" dirty="0" smtClean="0"/>
              <a:t>you can </a:t>
            </a:r>
            <a:r>
              <a:rPr lang="en-GB" dirty="0"/>
              <a:t>avoid manual copying and pasting data and get error-free result. </a:t>
            </a:r>
            <a:endParaRPr lang="en-GB" dirty="0" smtClean="0"/>
          </a:p>
          <a:p>
            <a:r>
              <a:rPr lang="en-GB" dirty="0" smtClean="0"/>
              <a:t>In </a:t>
            </a:r>
            <a:r>
              <a:rPr lang="en-GB" dirty="0"/>
              <a:t>LibreOffice </a:t>
            </a:r>
            <a:r>
              <a:rPr lang="en-GB" dirty="0" err="1"/>
              <a:t>Calc</a:t>
            </a:r>
            <a:r>
              <a:rPr lang="en-GB" dirty="0"/>
              <a:t>, you can link </a:t>
            </a:r>
            <a:r>
              <a:rPr lang="en-GB" dirty="0" smtClean="0"/>
              <a:t>the tables </a:t>
            </a:r>
            <a:r>
              <a:rPr lang="en-GB" dirty="0"/>
              <a:t>of HTML Web page as well as the data specified in a particular range from an LibreOffice </a:t>
            </a:r>
            <a:r>
              <a:rPr lang="en-GB" dirty="0" err="1"/>
              <a:t>Calc</a:t>
            </a:r>
            <a:r>
              <a:rPr lang="en-GB" dirty="0"/>
              <a:t> </a:t>
            </a:r>
            <a:r>
              <a:rPr lang="en-GB" dirty="0" smtClean="0"/>
              <a:t>or Microsoft </a:t>
            </a:r>
            <a:r>
              <a:rPr lang="en-GB" dirty="0"/>
              <a:t>Excel spreadsheet. </a:t>
            </a:r>
            <a:endParaRPr lang="en-GB" dirty="0" smtClean="0"/>
          </a:p>
          <a:p>
            <a:r>
              <a:rPr lang="en-GB" dirty="0" smtClean="0"/>
              <a:t>In </a:t>
            </a:r>
            <a:r>
              <a:rPr lang="en-GB" dirty="0"/>
              <a:t>LibreOffice </a:t>
            </a:r>
            <a:r>
              <a:rPr lang="en-GB" dirty="0" err="1"/>
              <a:t>Calc</a:t>
            </a:r>
            <a:r>
              <a:rPr lang="en-GB" dirty="0"/>
              <a:t>, you can link the external data into spreadsheet by:</a:t>
            </a:r>
          </a:p>
          <a:p>
            <a:pPr lvl="1"/>
            <a:r>
              <a:rPr lang="en-GB" dirty="0"/>
              <a:t>Using the External Data dialog box</a:t>
            </a:r>
          </a:p>
          <a:p>
            <a:pPr lvl="1"/>
            <a:r>
              <a:rPr lang="en-GB" dirty="0"/>
              <a:t>Using Navigator</a:t>
            </a:r>
          </a:p>
          <a:p>
            <a:r>
              <a:rPr lang="en-GB" dirty="0"/>
              <a:t>You can use the External Data dialog box to link the external data when you know about the name </a:t>
            </a:r>
            <a:r>
              <a:rPr lang="en-GB" dirty="0" smtClean="0"/>
              <a:t>of the </a:t>
            </a:r>
            <a:r>
              <a:rPr lang="en-GB" dirty="0"/>
              <a:t>table or the range. </a:t>
            </a:r>
            <a:endParaRPr lang="en-GB" dirty="0" smtClean="0"/>
          </a:p>
          <a:p>
            <a:r>
              <a:rPr lang="en-GB" dirty="0" smtClean="0"/>
              <a:t>If </a:t>
            </a:r>
            <a:r>
              <a:rPr lang="en-GB" dirty="0"/>
              <a:t>you have a large number of tables and ranges in a spreadsheet and you want </a:t>
            </a:r>
            <a:r>
              <a:rPr lang="en-GB" dirty="0" smtClean="0"/>
              <a:t>to know </a:t>
            </a:r>
            <a:r>
              <a:rPr lang="en-GB" dirty="0"/>
              <a:t>which table or range is to be linked, then you can use the Navigator.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57501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Linking External Data into Spreadsheet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Perform the following steps to link the external data into a spreadsheet by using the External Data </a:t>
            </a:r>
            <a:r>
              <a:rPr lang="en-GB" dirty="0" smtClean="0"/>
              <a:t>dialog </a:t>
            </a:r>
            <a:r>
              <a:rPr lang="en-US" dirty="0" smtClean="0"/>
              <a:t>box:</a:t>
            </a:r>
          </a:p>
          <a:p>
            <a:pPr lvl="1">
              <a:buFont typeface="+mj-lt"/>
              <a:buAutoNum type="arabicPeriod"/>
            </a:pPr>
            <a:r>
              <a:rPr lang="en-GB" dirty="0"/>
              <a:t>Open the spreadsheet in which you want to insert external data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cell where you want the linked data to appear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Open </a:t>
            </a:r>
            <a:r>
              <a:rPr lang="en-GB" dirty="0"/>
              <a:t>the External Data dialog box by selecting Sheet → External Links from the Menu bar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Click </a:t>
            </a:r>
            <a:r>
              <a:rPr lang="en-GB" dirty="0"/>
              <a:t>the Browse button to open the Insert dialog box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spreadsheet file that contains the table or range you want to link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View </a:t>
            </a:r>
            <a:r>
              <a:rPr lang="en-GB" dirty="0"/>
              <a:t>the list of available tables or named ranges that appear in the dialog box</a:t>
            </a:r>
            <a:r>
              <a:rPr lang="en-GB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28785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Linking External Data into Spreadsheet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pPr lvl="1">
              <a:buFont typeface="+mj-lt"/>
              <a:buAutoNum type="arabicPeriod" startAt="7"/>
            </a:pPr>
            <a:r>
              <a:rPr lang="en-GB" dirty="0" smtClean="0"/>
              <a:t>Select </a:t>
            </a:r>
            <a:r>
              <a:rPr lang="en-GB" dirty="0"/>
              <a:t>the table or range you want to link to the active spreadsheet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7"/>
            </a:pPr>
            <a:r>
              <a:rPr lang="en-GB" dirty="0" smtClean="0"/>
              <a:t>Click </a:t>
            </a:r>
            <a:r>
              <a:rPr lang="en-GB" dirty="0"/>
              <a:t>the OK button to insert the linked external data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7"/>
            </a:pPr>
            <a:r>
              <a:rPr lang="en-GB" dirty="0" smtClean="0"/>
              <a:t>View </a:t>
            </a:r>
            <a:r>
              <a:rPr lang="en-GB" dirty="0"/>
              <a:t>the data, which now appears in your spreadsheet and updates automatically when the source file changes</a:t>
            </a:r>
            <a:r>
              <a:rPr lang="en-GB" dirty="0" smtClean="0"/>
              <a:t>.</a:t>
            </a:r>
          </a:p>
          <a:p>
            <a:r>
              <a:rPr lang="en-GB" dirty="0"/>
              <a:t>P</a:t>
            </a:r>
            <a:r>
              <a:rPr lang="en-GB" dirty="0" smtClean="0"/>
              <a:t>erform </a:t>
            </a:r>
            <a:r>
              <a:rPr lang="en-GB" dirty="0"/>
              <a:t>the following steps to link external data using Navigator</a:t>
            </a:r>
            <a:r>
              <a:rPr lang="en-GB" dirty="0" smtClean="0"/>
              <a:t>: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Open </a:t>
            </a:r>
            <a:r>
              <a:rPr lang="en-GB" dirty="0"/>
              <a:t>the source spreadsheet that contains the data you want to link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Open </a:t>
            </a:r>
            <a:r>
              <a:rPr lang="en-GB" dirty="0"/>
              <a:t>the target spreadsheet in which the external data will be linked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Press </a:t>
            </a:r>
            <a:r>
              <a:rPr lang="en-GB" dirty="0"/>
              <a:t>F5 to open the Navigator dialog box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source spreadsheet from the Navigator’s drop-down list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Expand </a:t>
            </a:r>
            <a:r>
              <a:rPr lang="en-GB" dirty="0"/>
              <a:t>the Range names section to view all named ranges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Open </a:t>
            </a:r>
            <a:r>
              <a:rPr lang="en-GB" dirty="0"/>
              <a:t>the Drag Mode options and set it to “Insert as Link</a:t>
            </a:r>
            <a:r>
              <a:rPr lang="en-GB" dirty="0" smtClean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808431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Session 1: </a:t>
            </a:r>
            <a:r>
              <a:rPr lang="en-US" dirty="0"/>
              <a:t>Data Analysis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Data analysis is an integral function of LibreOffice </a:t>
            </a:r>
            <a:r>
              <a:rPr lang="en-GB" dirty="0" err="1"/>
              <a:t>Calc</a:t>
            </a:r>
            <a:r>
              <a:rPr lang="en-GB" dirty="0"/>
              <a:t> and refers to the process of collecting data </a:t>
            </a:r>
            <a:r>
              <a:rPr lang="en-GB" dirty="0" smtClean="0"/>
              <a:t>from a </a:t>
            </a:r>
            <a:r>
              <a:rPr lang="en-GB" dirty="0"/>
              <a:t>source, summarizing the data, and extracting useful information from </a:t>
            </a:r>
            <a:r>
              <a:rPr lang="en-GB" dirty="0" smtClean="0"/>
              <a:t>it.</a:t>
            </a:r>
          </a:p>
          <a:p>
            <a:r>
              <a:rPr lang="en-GB" dirty="0" smtClean="0"/>
              <a:t>A </a:t>
            </a:r>
            <a:r>
              <a:rPr lang="en-GB" dirty="0"/>
              <a:t>data source may be a </a:t>
            </a:r>
            <a:r>
              <a:rPr lang="en-GB" dirty="0" smtClean="0"/>
              <a:t>cell range </a:t>
            </a:r>
            <a:r>
              <a:rPr lang="en-GB" dirty="0"/>
              <a:t>in a sheet, a table, or data imported into a sheet from an external source. </a:t>
            </a:r>
            <a:endParaRPr lang="en-GB" dirty="0" smtClean="0"/>
          </a:p>
          <a:p>
            <a:r>
              <a:rPr lang="en-GB" dirty="0" smtClean="0"/>
              <a:t>LibreOffice </a:t>
            </a:r>
            <a:r>
              <a:rPr lang="en-GB" dirty="0" err="1"/>
              <a:t>Calc</a:t>
            </a:r>
            <a:r>
              <a:rPr lang="en-GB" dirty="0"/>
              <a:t> </a:t>
            </a:r>
            <a:r>
              <a:rPr lang="en-GB" dirty="0" smtClean="0"/>
              <a:t>provides special </a:t>
            </a:r>
            <a:r>
              <a:rPr lang="en-GB" dirty="0"/>
              <a:t>features to perform data analysis</a:t>
            </a:r>
            <a:r>
              <a:rPr lang="en-GB" dirty="0" smtClean="0"/>
              <a:t>.</a:t>
            </a:r>
          </a:p>
          <a:p>
            <a:r>
              <a:rPr lang="en-US" dirty="0"/>
              <a:t>These </a:t>
            </a:r>
            <a:r>
              <a:rPr lang="en-US" dirty="0" smtClean="0"/>
              <a:t>are:</a:t>
            </a:r>
          </a:p>
          <a:p>
            <a:pPr lvl="1"/>
            <a:r>
              <a:rPr lang="en-GB" b="1" dirty="0"/>
              <a:t>Data Consolidation: </a:t>
            </a:r>
            <a:r>
              <a:rPr lang="en-GB" dirty="0"/>
              <a:t>Consolidation refers to the process of summarizing or creating a report </a:t>
            </a:r>
            <a:r>
              <a:rPr lang="en-GB" dirty="0" smtClean="0"/>
              <a:t>from the </a:t>
            </a:r>
            <a:r>
              <a:rPr lang="en-GB" dirty="0"/>
              <a:t>data present in one or more source sheets to a target sheet. </a:t>
            </a:r>
            <a:endParaRPr lang="en-GB" dirty="0" smtClean="0"/>
          </a:p>
          <a:p>
            <a:pPr lvl="1"/>
            <a:r>
              <a:rPr lang="en-GB" b="1" dirty="0" smtClean="0"/>
              <a:t>Subtotal</a:t>
            </a:r>
            <a:r>
              <a:rPr lang="en-GB" b="1" dirty="0"/>
              <a:t>: </a:t>
            </a:r>
            <a:r>
              <a:rPr lang="en-GB" dirty="0"/>
              <a:t>Subtotal is used to calculate the subtotal in a cell range.</a:t>
            </a:r>
          </a:p>
          <a:p>
            <a:pPr lvl="1"/>
            <a:r>
              <a:rPr lang="en-GB" b="1" dirty="0"/>
              <a:t>What-If Scenario: </a:t>
            </a:r>
            <a:r>
              <a:rPr lang="en-GB" dirty="0"/>
              <a:t>What-If Scenario allows you to create and save scenarios that use different </a:t>
            </a:r>
            <a:r>
              <a:rPr lang="en-GB" dirty="0" smtClean="0"/>
              <a:t>input variables </a:t>
            </a:r>
            <a:r>
              <a:rPr lang="en-GB" dirty="0"/>
              <a:t>to produce results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4113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Linking External Data into Spreadsheet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pPr lvl="1">
              <a:buFont typeface="+mj-lt"/>
              <a:buAutoNum type="arabicPeriod" startAt="7"/>
            </a:pPr>
            <a:r>
              <a:rPr lang="en-GB" dirty="0" smtClean="0"/>
              <a:t>Drag </a:t>
            </a:r>
            <a:r>
              <a:rPr lang="en-GB" dirty="0"/>
              <a:t>the desired range name into the target spreadsheet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7"/>
            </a:pPr>
            <a:r>
              <a:rPr lang="en-GB" dirty="0" smtClean="0"/>
              <a:t>Switch </a:t>
            </a:r>
            <a:r>
              <a:rPr lang="en-GB" dirty="0"/>
              <a:t>the Navigator view to the target spreadsheet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7"/>
            </a:pPr>
            <a:r>
              <a:rPr lang="en-GB" dirty="0" smtClean="0"/>
              <a:t>Expand </a:t>
            </a:r>
            <a:r>
              <a:rPr lang="en-GB" dirty="0"/>
              <a:t>the Linked areas section to confirm that the link has been created.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593971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Session </a:t>
            </a:r>
            <a:r>
              <a:rPr lang="en-US" dirty="0"/>
              <a:t>3</a:t>
            </a:r>
            <a:r>
              <a:rPr lang="en-US" dirty="0" smtClean="0"/>
              <a:t>: </a:t>
            </a:r>
            <a:r>
              <a:rPr lang="en-US" dirty="0"/>
              <a:t>Sharing a Spreadsheet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Sharing a spreadsheet in LibreOffice </a:t>
            </a:r>
            <a:r>
              <a:rPr lang="en-GB" dirty="0" err="1"/>
              <a:t>Calc</a:t>
            </a:r>
            <a:r>
              <a:rPr lang="en-GB" dirty="0"/>
              <a:t> means allowing more than one person to work on the </a:t>
            </a:r>
            <a:r>
              <a:rPr lang="en-GB" dirty="0" smtClean="0"/>
              <a:t>same spreadsheet </a:t>
            </a:r>
            <a:r>
              <a:rPr lang="en-GB" dirty="0"/>
              <a:t>and check it together. </a:t>
            </a:r>
            <a:endParaRPr lang="en-GB" dirty="0" smtClean="0"/>
          </a:p>
          <a:p>
            <a:r>
              <a:rPr lang="en-GB" dirty="0" smtClean="0"/>
              <a:t>Sharing </a:t>
            </a:r>
            <a:r>
              <a:rPr lang="en-GB" dirty="0"/>
              <a:t>a spreadsheet makes it available so that different people </a:t>
            </a:r>
            <a:r>
              <a:rPr lang="en-GB" dirty="0" smtClean="0"/>
              <a:t>can open </a:t>
            </a:r>
            <a:r>
              <a:rPr lang="en-GB" dirty="0"/>
              <a:t>it and make changes. </a:t>
            </a:r>
            <a:endParaRPr lang="en-GB" dirty="0" smtClean="0"/>
          </a:p>
          <a:p>
            <a:r>
              <a:rPr lang="en-GB" dirty="0" smtClean="0"/>
              <a:t>This </a:t>
            </a:r>
            <a:r>
              <a:rPr lang="en-GB" dirty="0"/>
              <a:t>is useful when a group of students, teachers, or office workers </a:t>
            </a:r>
            <a:r>
              <a:rPr lang="en-GB" dirty="0" smtClean="0"/>
              <a:t>need to </a:t>
            </a:r>
            <a:r>
              <a:rPr lang="en-GB" dirty="0"/>
              <a:t>add or update data in the same file without sending multiple copies. </a:t>
            </a:r>
            <a:endParaRPr lang="en-GB" dirty="0" smtClean="0"/>
          </a:p>
          <a:p>
            <a:r>
              <a:rPr lang="en-GB" dirty="0" smtClean="0"/>
              <a:t>Opening </a:t>
            </a:r>
            <a:r>
              <a:rPr lang="en-GB" dirty="0"/>
              <a:t>and saving a </a:t>
            </a:r>
            <a:r>
              <a:rPr lang="en-GB" dirty="0" smtClean="0"/>
              <a:t>shared spreadsheet </a:t>
            </a:r>
            <a:r>
              <a:rPr lang="en-GB" dirty="0"/>
              <a:t>ensures that all changes made by users are saved in one common document.</a:t>
            </a:r>
          </a:p>
          <a:p>
            <a:r>
              <a:rPr lang="en-GB" dirty="0"/>
              <a:t>You can share a spreadsheet by saving it in a shared folder, using cloud storage, or sending it via email.</a:t>
            </a:r>
          </a:p>
          <a:p>
            <a:r>
              <a:rPr lang="en-GB" dirty="0"/>
              <a:t>LibreOffice </a:t>
            </a:r>
            <a:r>
              <a:rPr lang="en-GB" dirty="0" err="1"/>
              <a:t>Calc</a:t>
            </a:r>
            <a:r>
              <a:rPr lang="en-GB" dirty="0"/>
              <a:t> also provides options to protect certain cells or the entire sheet, so others cannot </a:t>
            </a:r>
            <a:r>
              <a:rPr lang="en-GB" dirty="0" smtClean="0"/>
              <a:t>change important </a:t>
            </a:r>
            <a:r>
              <a:rPr lang="en-GB" dirty="0"/>
              <a:t>data. </a:t>
            </a:r>
            <a:endParaRPr lang="en-GB" dirty="0" smtClean="0"/>
          </a:p>
          <a:p>
            <a:r>
              <a:rPr lang="en-GB" dirty="0" smtClean="0"/>
              <a:t>Sharing </a:t>
            </a:r>
            <a:r>
              <a:rPr lang="en-GB" dirty="0"/>
              <a:t>makes teamwork easier, helps avoid mistakes, and saves time.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734306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Session </a:t>
            </a:r>
            <a:r>
              <a:rPr lang="en-US" dirty="0"/>
              <a:t>3</a:t>
            </a:r>
            <a:r>
              <a:rPr lang="en-US" dirty="0" smtClean="0"/>
              <a:t>: </a:t>
            </a:r>
            <a:r>
              <a:rPr lang="en-US" dirty="0"/>
              <a:t>Sharing a Spreadsheet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 smtClean="0"/>
              <a:t>It </a:t>
            </a:r>
            <a:r>
              <a:rPr lang="en-GB" dirty="0"/>
              <a:t>ensures </a:t>
            </a:r>
            <a:r>
              <a:rPr lang="en-GB" dirty="0" smtClean="0"/>
              <a:t>that everyone </a:t>
            </a:r>
            <a:r>
              <a:rPr lang="en-GB" dirty="0"/>
              <a:t>works on the latest version of the spreadsheet. </a:t>
            </a:r>
            <a:endParaRPr lang="en-GB" dirty="0" smtClean="0"/>
          </a:p>
          <a:p>
            <a:r>
              <a:rPr lang="en-GB" dirty="0" smtClean="0"/>
              <a:t>In </a:t>
            </a:r>
            <a:r>
              <a:rPr lang="en-GB" dirty="0"/>
              <a:t>LibreOffice </a:t>
            </a:r>
            <a:r>
              <a:rPr lang="en-GB" dirty="0" err="1"/>
              <a:t>Calc</a:t>
            </a:r>
            <a:r>
              <a:rPr lang="en-GB" dirty="0"/>
              <a:t>, you can share </a:t>
            </a:r>
            <a:r>
              <a:rPr lang="en-GB" dirty="0" smtClean="0"/>
              <a:t>spreadsheets in </a:t>
            </a:r>
            <a:r>
              <a:rPr lang="en-GB" dirty="0"/>
              <a:t>the following ways:</a:t>
            </a:r>
          </a:p>
          <a:p>
            <a:pPr lvl="1"/>
            <a:r>
              <a:rPr lang="en-GB" dirty="0"/>
              <a:t>Local sharing (Network </a:t>
            </a:r>
            <a:r>
              <a:rPr lang="en-GB" dirty="0" smtClean="0"/>
              <a:t>folder)</a:t>
            </a:r>
          </a:p>
          <a:p>
            <a:pPr lvl="1"/>
            <a:r>
              <a:rPr lang="en-GB" dirty="0" smtClean="0"/>
              <a:t>Email sharing</a:t>
            </a:r>
          </a:p>
          <a:p>
            <a:pPr lvl="1"/>
            <a:r>
              <a:rPr lang="en-GB" dirty="0" smtClean="0"/>
              <a:t>Cloud sharing</a:t>
            </a:r>
          </a:p>
          <a:p>
            <a:pPr lvl="1"/>
            <a:r>
              <a:rPr lang="en-GB" dirty="0" smtClean="0"/>
              <a:t>Linking </a:t>
            </a:r>
            <a:r>
              <a:rPr lang="en-GB" dirty="0"/>
              <a:t>between </a:t>
            </a:r>
            <a:r>
              <a:rPr lang="en-GB" dirty="0" smtClean="0"/>
              <a:t>documents</a:t>
            </a:r>
          </a:p>
          <a:p>
            <a:pPr lvl="1"/>
            <a:r>
              <a:rPr lang="en-GB" dirty="0" smtClean="0"/>
              <a:t>Read-only sharing</a:t>
            </a:r>
          </a:p>
          <a:p>
            <a:r>
              <a:rPr lang="en-GB" dirty="0"/>
              <a:t>In LibreOffice </a:t>
            </a:r>
            <a:r>
              <a:rPr lang="en-GB" dirty="0" err="1"/>
              <a:t>Calc</a:t>
            </a:r>
            <a:r>
              <a:rPr lang="en-GB" dirty="0"/>
              <a:t>, setting up a spreadsheet for sharing allows multiple users to view or edit the </a:t>
            </a:r>
            <a:r>
              <a:rPr lang="en-GB" dirty="0" smtClean="0"/>
              <a:t>same file </a:t>
            </a:r>
            <a:r>
              <a:rPr lang="en-GB" dirty="0"/>
              <a:t>safely. </a:t>
            </a:r>
            <a:endParaRPr lang="en-GB" dirty="0" smtClean="0"/>
          </a:p>
          <a:p>
            <a:r>
              <a:rPr lang="en-GB" dirty="0" smtClean="0"/>
              <a:t>You </a:t>
            </a:r>
            <a:r>
              <a:rPr lang="en-GB" dirty="0"/>
              <a:t>can prepare the spreadsheet by organizing data clearly, protecting important cells, </a:t>
            </a:r>
            <a:r>
              <a:rPr lang="en-GB" dirty="0" smtClean="0"/>
              <a:t>and enabling </a:t>
            </a:r>
            <a:r>
              <a:rPr lang="en-GB" dirty="0"/>
              <a:t>sharing options. </a:t>
            </a:r>
            <a:endParaRPr lang="en-GB" dirty="0" smtClean="0"/>
          </a:p>
          <a:p>
            <a:r>
              <a:rPr lang="en-GB" dirty="0" smtClean="0"/>
              <a:t>Users </a:t>
            </a:r>
            <a:r>
              <a:rPr lang="en-GB" dirty="0"/>
              <a:t>can track changes, add comments, and collaborate in real-time or </a:t>
            </a:r>
            <a:r>
              <a:rPr lang="en-GB" dirty="0" smtClean="0"/>
              <a:t>via email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0411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Session </a:t>
            </a:r>
            <a:r>
              <a:rPr lang="en-US" dirty="0"/>
              <a:t>3</a:t>
            </a:r>
            <a:r>
              <a:rPr lang="en-US" dirty="0" smtClean="0"/>
              <a:t>: </a:t>
            </a:r>
            <a:r>
              <a:rPr lang="en-US" dirty="0"/>
              <a:t>Sharing a Spreadsheet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Perform the following steps to share a spreadsheet on a network location</a:t>
            </a:r>
            <a:r>
              <a:rPr lang="en-GB" dirty="0" smtClean="0"/>
              <a:t>:</a:t>
            </a:r>
          </a:p>
          <a:p>
            <a:pPr lvl="1">
              <a:buFont typeface="+mj-lt"/>
              <a:buAutoNum type="arabicPeriod"/>
            </a:pPr>
            <a:r>
              <a:rPr lang="en-GB" dirty="0"/>
              <a:t>Open the spreadsheet that you want to make available for multiple </a:t>
            </a:r>
            <a:r>
              <a:rPr lang="en-GB" dirty="0" smtClean="0"/>
              <a:t>users. Open </a:t>
            </a:r>
            <a:r>
              <a:rPr lang="en-GB" dirty="0"/>
              <a:t>the Tools menu from the Menu bar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Share Spreadsheet option to open the Share Document dialog box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“Share this spreadsheet with other users” checkbox to enable shared mode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Click </a:t>
            </a:r>
            <a:r>
              <a:rPr lang="en-GB" dirty="0"/>
              <a:t>the OK button to confirm the sharing settings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Confirm </a:t>
            </a:r>
            <a:r>
              <a:rPr lang="en-GB" dirty="0"/>
              <a:t>the prompt asking to save the file to activate sharing by clicking Yes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Save </a:t>
            </a:r>
            <a:r>
              <a:rPr lang="en-GB" dirty="0"/>
              <a:t>the spreadsheet, which will now display “(Shared)” in the title bar to indicate shared mode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Allow </a:t>
            </a:r>
            <a:r>
              <a:rPr lang="en-GB" dirty="0"/>
              <a:t>multiple users on the network to open, edit, and work on the same spreadsheet simultaneously.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292604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Opening a Shared Spreadsheet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 smtClean="0"/>
              <a:t>When </a:t>
            </a:r>
            <a:r>
              <a:rPr lang="en-GB" dirty="0"/>
              <a:t>you open a </a:t>
            </a:r>
            <a:r>
              <a:rPr lang="en-GB" dirty="0" smtClean="0"/>
              <a:t>spreadsheet document </a:t>
            </a:r>
            <a:r>
              <a:rPr lang="en-GB" dirty="0"/>
              <a:t>that is in shared </a:t>
            </a:r>
            <a:r>
              <a:rPr lang="en-GB" dirty="0" smtClean="0"/>
              <a:t>mode, a </a:t>
            </a:r>
            <a:r>
              <a:rPr lang="en-GB" dirty="0"/>
              <a:t>message appears stating that </a:t>
            </a:r>
            <a:r>
              <a:rPr lang="en-GB" dirty="0" smtClean="0"/>
              <a:t>the document </a:t>
            </a:r>
            <a:r>
              <a:rPr lang="en-GB" dirty="0"/>
              <a:t>is in shared mode </a:t>
            </a:r>
            <a:r>
              <a:rPr lang="en-GB" dirty="0" smtClean="0"/>
              <a:t>and that </a:t>
            </a:r>
            <a:r>
              <a:rPr lang="en-GB" dirty="0"/>
              <a:t>some features are not </a:t>
            </a:r>
            <a:r>
              <a:rPr lang="en-GB" dirty="0" smtClean="0"/>
              <a:t>available in </a:t>
            </a:r>
            <a:r>
              <a:rPr lang="en-GB" dirty="0"/>
              <a:t>this mode. </a:t>
            </a:r>
            <a:endParaRPr lang="en-GB" dirty="0" smtClean="0"/>
          </a:p>
          <a:p>
            <a:r>
              <a:rPr lang="en-GB" dirty="0" smtClean="0"/>
              <a:t>After </a:t>
            </a:r>
            <a:r>
              <a:rPr lang="en-GB" dirty="0"/>
              <a:t>clicking OK, </a:t>
            </a:r>
            <a:r>
              <a:rPr lang="en-GB" dirty="0" smtClean="0"/>
              <a:t>the document </a:t>
            </a:r>
            <a:r>
              <a:rPr lang="en-GB" dirty="0"/>
              <a:t>is opened in shared mode.</a:t>
            </a:r>
          </a:p>
          <a:p>
            <a:r>
              <a:rPr lang="en-GB" dirty="0"/>
              <a:t>You can </a:t>
            </a:r>
            <a:r>
              <a:rPr lang="en-GB" dirty="0" smtClean="0"/>
              <a:t>also select </a:t>
            </a:r>
            <a:r>
              <a:rPr lang="en-GB" dirty="0"/>
              <a:t>the option to </a:t>
            </a:r>
            <a:r>
              <a:rPr lang="en-GB" dirty="0" smtClean="0"/>
              <a:t>not show </a:t>
            </a:r>
            <a:r>
              <a:rPr lang="en-GB" dirty="0"/>
              <a:t>the warning </a:t>
            </a:r>
            <a:r>
              <a:rPr lang="en-GB" dirty="0" smtClean="0"/>
              <a:t>again.</a:t>
            </a:r>
          </a:p>
        </p:txBody>
      </p:sp>
    </p:spTree>
    <p:extLst>
      <p:ext uri="{BB962C8B-B14F-4D97-AF65-F5344CB8AC3E}">
        <p14:creationId xmlns:p14="http://schemas.microsoft.com/office/powerpoint/2010/main" val="2098510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Saving a Shared Spreadsheet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When working on a shared spreadsheet, more than one user can make changes to the same file at </a:t>
            </a:r>
            <a:r>
              <a:rPr lang="en-GB" dirty="0" smtClean="0"/>
              <a:t>the same </a:t>
            </a:r>
            <a:r>
              <a:rPr lang="en-GB" dirty="0"/>
              <a:t>time. </a:t>
            </a:r>
            <a:endParaRPr lang="en-GB" dirty="0" smtClean="0"/>
          </a:p>
          <a:p>
            <a:r>
              <a:rPr lang="en-GB" dirty="0" smtClean="0"/>
              <a:t>Therefore</a:t>
            </a:r>
            <a:r>
              <a:rPr lang="en-GB" dirty="0"/>
              <a:t>, saving becomes an important process to ensure that all updates are </a:t>
            </a:r>
            <a:r>
              <a:rPr lang="en-GB" dirty="0" smtClean="0"/>
              <a:t>properly recorded</a:t>
            </a:r>
            <a:r>
              <a:rPr lang="en-GB" dirty="0"/>
              <a:t>. </a:t>
            </a:r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/>
              <a:t>software checks whether any other user has made modifications since the file was </a:t>
            </a:r>
            <a:r>
              <a:rPr lang="en-GB" dirty="0" smtClean="0"/>
              <a:t>opened and </a:t>
            </a:r>
            <a:r>
              <a:rPr lang="en-GB" dirty="0"/>
              <a:t>manages any conflicts that may arise. </a:t>
            </a:r>
            <a:endParaRPr lang="en-GB" dirty="0" smtClean="0"/>
          </a:p>
          <a:p>
            <a:r>
              <a:rPr lang="en-GB" dirty="0" smtClean="0"/>
              <a:t>Depending </a:t>
            </a:r>
            <a:r>
              <a:rPr lang="en-GB" dirty="0"/>
              <a:t>on these conditions, different situations can </a:t>
            </a:r>
            <a:r>
              <a:rPr lang="en-GB" dirty="0" smtClean="0"/>
              <a:t>occur while </a:t>
            </a:r>
            <a:r>
              <a:rPr lang="en-GB" dirty="0"/>
              <a:t>saving a shared spreadsheet.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71823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Session </a:t>
            </a:r>
            <a:r>
              <a:rPr lang="en-US" dirty="0" smtClean="0"/>
              <a:t>4: </a:t>
            </a:r>
            <a:r>
              <a:rPr lang="en-US" dirty="0"/>
              <a:t>Reviewing Spreadsheet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Sometimes, many people review a spreadsheet before it is marked as final or submitted for printing.</a:t>
            </a:r>
          </a:p>
          <a:p>
            <a:r>
              <a:rPr lang="en-GB" dirty="0"/>
              <a:t>During the review, each reviewer can give suggestions in the form of comments or directly modify </a:t>
            </a:r>
            <a:r>
              <a:rPr lang="en-GB" dirty="0" smtClean="0"/>
              <a:t>the content</a:t>
            </a:r>
            <a:r>
              <a:rPr lang="en-GB" dirty="0"/>
              <a:t>. </a:t>
            </a:r>
            <a:endParaRPr lang="en-GB" dirty="0" smtClean="0"/>
          </a:p>
          <a:p>
            <a:r>
              <a:rPr lang="en-GB" dirty="0" smtClean="0"/>
              <a:t>After </a:t>
            </a:r>
            <a:r>
              <a:rPr lang="en-GB" dirty="0"/>
              <a:t>reviewing, a final draft of the spreadsheet is prepared, incorporating all the </a:t>
            </a:r>
            <a:r>
              <a:rPr lang="en-GB" dirty="0" smtClean="0"/>
              <a:t>suggestions and </a:t>
            </a:r>
            <a:r>
              <a:rPr lang="en-GB" dirty="0"/>
              <a:t>changes. </a:t>
            </a:r>
            <a:endParaRPr lang="en-GB" dirty="0" smtClean="0"/>
          </a:p>
          <a:p>
            <a:r>
              <a:rPr lang="en-GB" dirty="0" smtClean="0"/>
              <a:t>Reviewing </a:t>
            </a:r>
            <a:r>
              <a:rPr lang="en-GB" dirty="0"/>
              <a:t>a spreadsheet helps check the data carefully, correct mistakes, and ensure </a:t>
            </a:r>
            <a:r>
              <a:rPr lang="en-GB" dirty="0" smtClean="0"/>
              <a:t>the information </a:t>
            </a:r>
            <a:r>
              <a:rPr lang="en-GB" dirty="0"/>
              <a:t>is accurate. </a:t>
            </a:r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/>
              <a:t>Record Changes feature is important when multiple users work on the </a:t>
            </a:r>
            <a:r>
              <a:rPr lang="en-GB" dirty="0" smtClean="0"/>
              <a:t>same file</a:t>
            </a:r>
            <a:r>
              <a:rPr lang="en-GB" dirty="0"/>
              <a:t>, as it tracks who made which changes, making it easy to accept or reject modifications. </a:t>
            </a:r>
            <a:endParaRPr lang="en-GB" dirty="0" smtClean="0"/>
          </a:p>
          <a:p>
            <a:r>
              <a:rPr lang="en-GB" dirty="0" smtClean="0"/>
              <a:t>Users </a:t>
            </a:r>
            <a:r>
              <a:rPr lang="en-GB" dirty="0"/>
              <a:t>can </a:t>
            </a:r>
            <a:r>
              <a:rPr lang="en-GB" dirty="0" smtClean="0"/>
              <a:t>also add</a:t>
            </a:r>
            <a:r>
              <a:rPr lang="en-GB" dirty="0"/>
              <a:t>, edit, or format comments, which are short notes providing suggestions, explanations, or </a:t>
            </a:r>
            <a:r>
              <a:rPr lang="en-GB" dirty="0" smtClean="0"/>
              <a:t>feedback about </a:t>
            </a:r>
            <a:r>
              <a:rPr lang="en-GB" dirty="0"/>
              <a:t>specific data.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659378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665992"/>
            <a:ext cx="7772400" cy="6858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Session </a:t>
            </a:r>
            <a:r>
              <a:rPr lang="en-US" dirty="0"/>
              <a:t>5</a:t>
            </a:r>
            <a:r>
              <a:rPr lang="en-US" dirty="0" smtClean="0"/>
              <a:t>: </a:t>
            </a:r>
            <a:r>
              <a:rPr lang="en-GB" dirty="0"/>
              <a:t>Working with Macros in </a:t>
            </a:r>
            <a:r>
              <a:rPr lang="en-GB" dirty="0" smtClean="0"/>
              <a:t>a Spreadsheet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A macro can be defined as a set of commands or actions that are recorded and then executed in </a:t>
            </a:r>
            <a:r>
              <a:rPr lang="en-GB" dirty="0" smtClean="0"/>
              <a:t>a spreadsheet </a:t>
            </a:r>
            <a:r>
              <a:rPr lang="en-GB" dirty="0"/>
              <a:t>when required. </a:t>
            </a:r>
            <a:endParaRPr lang="en-GB" dirty="0" smtClean="0"/>
          </a:p>
          <a:p>
            <a:r>
              <a:rPr lang="en-GB" dirty="0" smtClean="0"/>
              <a:t>Macro </a:t>
            </a:r>
            <a:r>
              <a:rPr lang="en-GB" dirty="0"/>
              <a:t>provides the facility to reuse the recorded action in a spreadsheet several times when required, thereby making your work easier. </a:t>
            </a:r>
            <a:endParaRPr lang="en-GB" dirty="0" smtClean="0"/>
          </a:p>
          <a:p>
            <a:r>
              <a:rPr lang="en-GB" dirty="0" smtClean="0"/>
              <a:t>By </a:t>
            </a:r>
            <a:r>
              <a:rPr lang="en-GB" dirty="0"/>
              <a:t>using macros, you can reduce </a:t>
            </a:r>
            <a:r>
              <a:rPr lang="en-GB" dirty="0" smtClean="0"/>
              <a:t>the wastage </a:t>
            </a:r>
            <a:r>
              <a:rPr lang="en-GB" dirty="0"/>
              <a:t>of time in performing repeated tasks.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04701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Using the Macro Recorder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Recording a macro in LibreOffice </a:t>
            </a:r>
            <a:r>
              <a:rPr lang="en-GB" dirty="0" err="1"/>
              <a:t>Calc</a:t>
            </a:r>
            <a:r>
              <a:rPr lang="en-GB" dirty="0"/>
              <a:t> allows you to automate repetitive tasks, saving time, and </a:t>
            </a:r>
            <a:r>
              <a:rPr lang="en-GB" dirty="0" smtClean="0"/>
              <a:t>reducing errors</a:t>
            </a:r>
            <a:r>
              <a:rPr lang="en-GB" dirty="0"/>
              <a:t>. </a:t>
            </a:r>
            <a:endParaRPr lang="en-GB" dirty="0" smtClean="0"/>
          </a:p>
          <a:p>
            <a:r>
              <a:rPr lang="en-GB" dirty="0" smtClean="0"/>
              <a:t>LibreOffice </a:t>
            </a:r>
            <a:r>
              <a:rPr lang="en-GB" dirty="0"/>
              <a:t>provides a built-in Macro Recorder that captures the sequence of actions </a:t>
            </a:r>
            <a:r>
              <a:rPr lang="en-GB" dirty="0" smtClean="0"/>
              <a:t>performed in </a:t>
            </a:r>
            <a:r>
              <a:rPr lang="en-GB" dirty="0"/>
              <a:t>a spreadsheet and converts them into Basic programming language commands.</a:t>
            </a:r>
          </a:p>
          <a:p>
            <a:r>
              <a:rPr lang="en-GB" dirty="0"/>
              <a:t>This feature is especially useful for users who often execute the same steps, such as adjusting </a:t>
            </a:r>
            <a:r>
              <a:rPr lang="en-GB" dirty="0" smtClean="0"/>
              <a:t>column widths</a:t>
            </a:r>
            <a:r>
              <a:rPr lang="en-GB" dirty="0"/>
              <a:t>, setting styles, or performing calculations across multiple sheets. </a:t>
            </a:r>
            <a:endParaRPr lang="en-GB" dirty="0" smtClean="0"/>
          </a:p>
          <a:p>
            <a:r>
              <a:rPr lang="en-GB" dirty="0" smtClean="0"/>
              <a:t>Instead </a:t>
            </a:r>
            <a:r>
              <a:rPr lang="en-GB" dirty="0"/>
              <a:t>of repeating </a:t>
            </a:r>
            <a:r>
              <a:rPr lang="en-GB" dirty="0" smtClean="0"/>
              <a:t>these actions </a:t>
            </a:r>
            <a:r>
              <a:rPr lang="en-GB" dirty="0"/>
              <a:t>manually, the recorded macro can be saved and run whenever required.</a:t>
            </a:r>
          </a:p>
          <a:p>
            <a:r>
              <a:rPr lang="en-GB" dirty="0"/>
              <a:t>The Macro Recorder captures most basic operations but has some limitations. </a:t>
            </a:r>
            <a:endParaRPr lang="en-GB" dirty="0" smtClean="0"/>
          </a:p>
          <a:p>
            <a:r>
              <a:rPr lang="en-GB" dirty="0" smtClean="0"/>
              <a:t>It </a:t>
            </a:r>
            <a:r>
              <a:rPr lang="en-GB" dirty="0"/>
              <a:t>does not record </a:t>
            </a:r>
            <a:r>
              <a:rPr lang="en-GB" dirty="0" smtClean="0"/>
              <a:t>every </a:t>
            </a:r>
            <a:r>
              <a:rPr lang="en-GB" dirty="0" err="1" smtClean="0"/>
              <a:t>Calc</a:t>
            </a:r>
            <a:r>
              <a:rPr lang="en-GB" dirty="0" smtClean="0"/>
              <a:t> </a:t>
            </a:r>
            <a:r>
              <a:rPr lang="en-GB" dirty="0"/>
              <a:t>feature, such as conditional formatting or advanced functions.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7297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Using the Macro Recorder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 smtClean="0"/>
              <a:t>However</a:t>
            </a:r>
            <a:r>
              <a:rPr lang="en-GB" dirty="0"/>
              <a:t>, for common tasks, </a:t>
            </a:r>
            <a:r>
              <a:rPr lang="en-GB" dirty="0" smtClean="0"/>
              <a:t>it provides </a:t>
            </a:r>
            <a:r>
              <a:rPr lang="en-GB" dirty="0"/>
              <a:t>a simple way to automate processes without learning programming. </a:t>
            </a:r>
            <a:endParaRPr lang="en-GB" dirty="0" smtClean="0"/>
          </a:p>
          <a:p>
            <a:r>
              <a:rPr lang="en-GB" dirty="0" smtClean="0"/>
              <a:t>After </a:t>
            </a:r>
            <a:r>
              <a:rPr lang="en-GB" dirty="0"/>
              <a:t>recording, </a:t>
            </a:r>
            <a:r>
              <a:rPr lang="en-GB" dirty="0" smtClean="0"/>
              <a:t>macros can </a:t>
            </a:r>
            <a:r>
              <a:rPr lang="en-GB" dirty="0"/>
              <a:t>be edited or assigned to toolbar buttons or keyboard shortcuts for quick access</a:t>
            </a:r>
            <a:r>
              <a:rPr lang="en-GB" dirty="0" smtClean="0"/>
              <a:t>.</a:t>
            </a:r>
          </a:p>
          <a:p>
            <a:r>
              <a:rPr lang="en-GB" dirty="0"/>
              <a:t>Perform the following steps to use the macro recorder in LibreOffice </a:t>
            </a:r>
            <a:r>
              <a:rPr lang="en-GB" dirty="0" err="1"/>
              <a:t>Calc</a:t>
            </a:r>
            <a:r>
              <a:rPr lang="en-GB" dirty="0" smtClean="0"/>
              <a:t>:</a:t>
            </a:r>
          </a:p>
          <a:p>
            <a:pPr lvl="1">
              <a:buFont typeface="+mj-lt"/>
              <a:buAutoNum type="arabicPeriod"/>
            </a:pPr>
            <a:r>
              <a:rPr lang="en-GB" dirty="0"/>
              <a:t>Open a new or existing spreadsheet where you want to record the macro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Enter </a:t>
            </a:r>
            <a:r>
              <a:rPr lang="en-GB" dirty="0"/>
              <a:t>the data that you want to use during the recording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cell or range that will be part of the recorded actions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Open </a:t>
            </a:r>
            <a:r>
              <a:rPr lang="en-GB" dirty="0"/>
              <a:t>the macro recorder by selecting Tools → Macros → Record Macro from the Menu bar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Perform </a:t>
            </a:r>
            <a:r>
              <a:rPr lang="en-GB" dirty="0"/>
              <a:t>the actions you want to record, such as copying data or using Paste Special</a:t>
            </a:r>
            <a:r>
              <a:rPr lang="en-GB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5945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Session 1: </a:t>
            </a:r>
            <a:r>
              <a:rPr lang="en-US" dirty="0"/>
              <a:t>Data Analysis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pPr lvl="1"/>
            <a:r>
              <a:rPr lang="en-GB" b="1" dirty="0" smtClean="0"/>
              <a:t>What-If </a:t>
            </a:r>
            <a:r>
              <a:rPr lang="en-GB" b="1" dirty="0"/>
              <a:t>Tool: </a:t>
            </a:r>
            <a:r>
              <a:rPr lang="en-GB" dirty="0"/>
              <a:t>What-If Tool allows you to see how making changes in the input values in a </a:t>
            </a:r>
            <a:r>
              <a:rPr lang="en-GB" dirty="0" smtClean="0"/>
              <a:t>table affect </a:t>
            </a:r>
            <a:r>
              <a:rPr lang="en-GB" dirty="0"/>
              <a:t>the result. </a:t>
            </a:r>
            <a:r>
              <a:rPr lang="en-GB" dirty="0"/>
              <a:t>You can use this feature to calculate and compare the outcome of different </a:t>
            </a:r>
            <a:r>
              <a:rPr lang="en-GB" dirty="0" smtClean="0"/>
              <a:t>inputs </a:t>
            </a:r>
            <a:r>
              <a:rPr lang="en-US" dirty="0" smtClean="0"/>
              <a:t>of </a:t>
            </a:r>
            <a:r>
              <a:rPr lang="en-US" dirty="0"/>
              <a:t>a formula.</a:t>
            </a:r>
            <a:endParaRPr lang="en-GB" dirty="0" smtClean="0"/>
          </a:p>
          <a:p>
            <a:pPr lvl="1"/>
            <a:r>
              <a:rPr lang="en-GB" b="1" dirty="0" smtClean="0"/>
              <a:t>Goal </a:t>
            </a:r>
            <a:r>
              <a:rPr lang="en-GB" b="1" dirty="0"/>
              <a:t>Seek: </a:t>
            </a:r>
            <a:r>
              <a:rPr lang="en-GB" dirty="0"/>
              <a:t>Goal Seek finds the correct input to produce the desired output. For example, if </a:t>
            </a:r>
            <a:r>
              <a:rPr lang="en-GB" dirty="0" smtClean="0"/>
              <a:t>you know </a:t>
            </a:r>
            <a:r>
              <a:rPr lang="en-GB" dirty="0"/>
              <a:t>the result that you want from a formula, but not the input value the formula needs to get </a:t>
            </a:r>
            <a:r>
              <a:rPr lang="en-GB" dirty="0" smtClean="0"/>
              <a:t>that result</a:t>
            </a:r>
            <a:r>
              <a:rPr lang="en-GB" dirty="0"/>
              <a:t>, then you can use the Goal Seek tool.</a:t>
            </a:r>
          </a:p>
          <a:p>
            <a:pPr lvl="1"/>
            <a:r>
              <a:rPr lang="en-GB" b="1" dirty="0"/>
              <a:t>Solver: </a:t>
            </a:r>
            <a:r>
              <a:rPr lang="en-GB" dirty="0"/>
              <a:t>Solver is used to determine the values in multiple input cells to produce the </a:t>
            </a:r>
            <a:r>
              <a:rPr lang="en-GB" dirty="0" smtClean="0"/>
              <a:t>desired result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323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Using the Macro Recorder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pPr lvl="1">
              <a:buFont typeface="+mj-lt"/>
              <a:buAutoNum type="arabicPeriod" startAt="6"/>
            </a:pPr>
            <a:r>
              <a:rPr lang="en-GB" dirty="0" smtClean="0"/>
              <a:t>Open </a:t>
            </a:r>
            <a:r>
              <a:rPr lang="en-GB" dirty="0"/>
              <a:t>the Paste Special dialog box through Edit → Paste Special → Paste Special if needed during your steps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6"/>
            </a:pPr>
            <a:r>
              <a:rPr lang="en-GB" dirty="0" smtClean="0"/>
              <a:t>Select </a:t>
            </a:r>
            <a:r>
              <a:rPr lang="en-GB" dirty="0"/>
              <a:t>the required options in the Paste Special dialog box and apply them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6"/>
            </a:pPr>
            <a:r>
              <a:rPr lang="en-GB" dirty="0" smtClean="0"/>
              <a:t>Continue </a:t>
            </a:r>
            <a:r>
              <a:rPr lang="en-GB" dirty="0"/>
              <a:t>performing all actions that should be included in the macro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6"/>
            </a:pPr>
            <a:r>
              <a:rPr lang="en-GB" dirty="0" smtClean="0"/>
              <a:t>Click </a:t>
            </a:r>
            <a:r>
              <a:rPr lang="en-GB" dirty="0"/>
              <a:t>the Stop Recording button in the Record Macro dialog box to end the recording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6"/>
            </a:pPr>
            <a:r>
              <a:rPr lang="en-GB" dirty="0" smtClean="0"/>
              <a:t>Save </a:t>
            </a:r>
            <a:r>
              <a:rPr lang="en-GB" dirty="0"/>
              <a:t>the macro in the desired location when prompted</a:t>
            </a:r>
            <a:r>
              <a:rPr lang="en-GB" dirty="0" smtClean="0"/>
              <a:t>.</a:t>
            </a:r>
          </a:p>
          <a:p>
            <a:r>
              <a:rPr lang="en-GB" dirty="0"/>
              <a:t>You can also view the code of the created macro by performing the following steps</a:t>
            </a:r>
            <a:r>
              <a:rPr lang="en-GB" dirty="0" smtClean="0"/>
              <a:t>:</a:t>
            </a:r>
          </a:p>
          <a:p>
            <a:pPr lvl="1">
              <a:buFont typeface="+mj-lt"/>
              <a:buAutoNum type="arabicPeriod"/>
            </a:pPr>
            <a:r>
              <a:rPr lang="en-GB" dirty="0"/>
              <a:t>Select the Tools → Macros → Organize Macros → Basic option from the Menu bar</a:t>
            </a:r>
            <a:r>
              <a:rPr lang="en-GB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2461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Using the Macro Recorder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pPr lvl="1">
              <a:buFont typeface="+mj-lt"/>
              <a:buAutoNum type="arabicPeriod" startAt="2"/>
            </a:pPr>
            <a:r>
              <a:rPr lang="en-GB" dirty="0" smtClean="0"/>
              <a:t>Expand </a:t>
            </a:r>
            <a:r>
              <a:rPr lang="en-GB" dirty="0"/>
              <a:t>the current document by clicking the + (expand) button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2"/>
            </a:pPr>
            <a:r>
              <a:rPr lang="en-GB" dirty="0" smtClean="0"/>
              <a:t>Select </a:t>
            </a:r>
            <a:r>
              <a:rPr lang="en-GB" dirty="0"/>
              <a:t>the Standard library under the current document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2"/>
            </a:pPr>
            <a:r>
              <a:rPr lang="en-GB" dirty="0" smtClean="0"/>
              <a:t>Select </a:t>
            </a:r>
            <a:r>
              <a:rPr lang="en-GB" dirty="0"/>
              <a:t>the macro whose code you want to view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2"/>
            </a:pPr>
            <a:r>
              <a:rPr lang="en-GB" dirty="0" smtClean="0"/>
              <a:t>Click </a:t>
            </a:r>
            <a:r>
              <a:rPr lang="en-GB" dirty="0"/>
              <a:t>the Edit button in the LibreOffice Basic Macros dialog box to open the macro code.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860864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Creating Your Own Macro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Besides macro recording, LibreOffice </a:t>
            </a:r>
            <a:r>
              <a:rPr lang="en-GB" dirty="0" err="1"/>
              <a:t>Calc</a:t>
            </a:r>
            <a:r>
              <a:rPr lang="en-GB" dirty="0"/>
              <a:t> allows you to create custom macros. </a:t>
            </a:r>
            <a:endParaRPr lang="en-GB" dirty="0" smtClean="0"/>
          </a:p>
          <a:p>
            <a:r>
              <a:rPr lang="en-GB" dirty="0" smtClean="0"/>
              <a:t>Custom </a:t>
            </a:r>
            <a:r>
              <a:rPr lang="en-GB" dirty="0"/>
              <a:t>macros are </a:t>
            </a:r>
            <a:r>
              <a:rPr lang="en-GB" dirty="0" smtClean="0"/>
              <a:t>useful when </a:t>
            </a:r>
            <a:r>
              <a:rPr lang="en-GB" dirty="0"/>
              <a:t>you want to automate specific tasks or create personalized functions that are not available </a:t>
            </a:r>
            <a:r>
              <a:rPr lang="en-GB" dirty="0" smtClean="0"/>
              <a:t>by default</a:t>
            </a:r>
            <a:r>
              <a:rPr lang="en-GB" dirty="0"/>
              <a:t>. </a:t>
            </a:r>
            <a:endParaRPr lang="en-GB" dirty="0" smtClean="0"/>
          </a:p>
          <a:p>
            <a:r>
              <a:rPr lang="en-GB" dirty="0" smtClean="0"/>
              <a:t>You </a:t>
            </a:r>
            <a:r>
              <a:rPr lang="en-GB" dirty="0"/>
              <a:t>can write these macros manually using LibreOffice Basic, a programming language </a:t>
            </a:r>
            <a:r>
              <a:rPr lang="en-GB" dirty="0" smtClean="0"/>
              <a:t>similar to </a:t>
            </a:r>
            <a:r>
              <a:rPr lang="en-GB" dirty="0"/>
              <a:t>Visual Basic</a:t>
            </a:r>
            <a:r>
              <a:rPr lang="en-GB" dirty="0" smtClean="0"/>
              <a:t>.</a:t>
            </a:r>
          </a:p>
          <a:p>
            <a:r>
              <a:rPr lang="en-GB" dirty="0"/>
              <a:t>Perform the following steps to create a custom macro</a:t>
            </a:r>
            <a:r>
              <a:rPr lang="en-GB" dirty="0" smtClean="0"/>
              <a:t>:</a:t>
            </a:r>
          </a:p>
          <a:p>
            <a:pPr lvl="1">
              <a:buFont typeface="+mj-lt"/>
              <a:buAutoNum type="arabicPeriod"/>
            </a:pPr>
            <a:r>
              <a:rPr lang="en-GB" dirty="0"/>
              <a:t>Open a new or existing spreadsheet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Save </a:t>
            </a:r>
            <a:r>
              <a:rPr lang="en-GB" dirty="0"/>
              <a:t>the spreadsheet with a suitable name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Tools → Macros → Organize Macros → Basic from the Menu bar to open the Basic Macros dialog box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Click </a:t>
            </a:r>
            <a:r>
              <a:rPr lang="en-GB" dirty="0"/>
              <a:t>the Organizer button to open the Basic Macro Organizer dialog box</a:t>
            </a:r>
            <a:r>
              <a:rPr lang="en-GB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16871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Creating Your Own Macro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pPr lvl="1">
              <a:buFont typeface="+mj-lt"/>
              <a:buAutoNum type="arabicPeriod" startAt="5"/>
            </a:pPr>
            <a:r>
              <a:rPr lang="en-GB" dirty="0" smtClean="0"/>
              <a:t>Click </a:t>
            </a:r>
            <a:r>
              <a:rPr lang="en-GB" dirty="0"/>
              <a:t>the Libraries tab in the Basic Macro Organizer dialog box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5"/>
            </a:pPr>
            <a:r>
              <a:rPr lang="en-GB" dirty="0" smtClean="0"/>
              <a:t>Select </a:t>
            </a:r>
            <a:r>
              <a:rPr lang="en-GB" dirty="0"/>
              <a:t>the spreadsheet name in the Location drop-down list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5"/>
            </a:pPr>
            <a:r>
              <a:rPr lang="en-GB" dirty="0" smtClean="0"/>
              <a:t>Click </a:t>
            </a:r>
            <a:r>
              <a:rPr lang="en-GB" dirty="0"/>
              <a:t>the New button to create a new library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5"/>
            </a:pPr>
            <a:r>
              <a:rPr lang="en-GB" dirty="0" smtClean="0"/>
              <a:t>Type </a:t>
            </a:r>
            <a:r>
              <a:rPr lang="en-GB" dirty="0"/>
              <a:t>the name of the library in the Name text box and click OK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5"/>
            </a:pPr>
            <a:r>
              <a:rPr lang="en-GB" dirty="0" smtClean="0"/>
              <a:t>Click </a:t>
            </a:r>
            <a:r>
              <a:rPr lang="en-GB" dirty="0"/>
              <a:t>the Edit button to open the LibreOffice Basic window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5"/>
            </a:pPr>
            <a:r>
              <a:rPr lang="en-GB" dirty="0" smtClean="0"/>
              <a:t>Modify </a:t>
            </a:r>
            <a:r>
              <a:rPr lang="en-GB" dirty="0"/>
              <a:t>the code of the macro according to your requirement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5"/>
            </a:pPr>
            <a:r>
              <a:rPr lang="en-GB" dirty="0" smtClean="0"/>
              <a:t>Click </a:t>
            </a:r>
            <a:r>
              <a:rPr lang="en-GB" dirty="0"/>
              <a:t>the Save button on the Standard toolbar to save the macro</a:t>
            </a:r>
            <a:r>
              <a:rPr lang="en-GB" dirty="0" smtClean="0"/>
              <a:t>.</a:t>
            </a:r>
          </a:p>
          <a:p>
            <a:pPr lvl="1">
              <a:buFont typeface="+mj-lt"/>
              <a:buAutoNum type="arabicPeriod" startAt="5"/>
            </a:pPr>
            <a:r>
              <a:rPr lang="en-GB" dirty="0" smtClean="0"/>
              <a:t>Click </a:t>
            </a:r>
            <a:r>
              <a:rPr lang="en-GB" dirty="0"/>
              <a:t>the Close button to close the Basic window.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574076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kern="1200" dirty="0">
                <a:solidFill>
                  <a:srgbClr val="8D0367"/>
                </a:solidFill>
                <a:latin typeface="+mj-lt"/>
                <a:ea typeface="+mj-ea"/>
                <a:cs typeface="+mj-cs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730201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Consolidating Data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Consolidation is the process of combining data from multiple sheets or spreadsheets into a </a:t>
            </a:r>
            <a:r>
              <a:rPr lang="en-GB" dirty="0" smtClean="0"/>
              <a:t>single summary </a:t>
            </a:r>
            <a:r>
              <a:rPr lang="en-GB" dirty="0"/>
              <a:t>sheet. </a:t>
            </a:r>
            <a:endParaRPr lang="en-GB" dirty="0" smtClean="0"/>
          </a:p>
          <a:p>
            <a:r>
              <a:rPr lang="en-GB" dirty="0" smtClean="0"/>
              <a:t>It </a:t>
            </a:r>
            <a:r>
              <a:rPr lang="en-GB" dirty="0"/>
              <a:t>helps in creating reports that summarize and </a:t>
            </a:r>
            <a:r>
              <a:rPr lang="en-GB" dirty="0" err="1"/>
              <a:t>analyze</a:t>
            </a:r>
            <a:r>
              <a:rPr lang="en-GB" dirty="0"/>
              <a:t> data from different source </a:t>
            </a:r>
            <a:r>
              <a:rPr lang="en-GB" dirty="0" smtClean="0"/>
              <a:t>sheets by </a:t>
            </a:r>
            <a:r>
              <a:rPr lang="en-GB" dirty="0"/>
              <a:t>applying functions such as SUM, AVERAGE, COUNT, MAX, or MIN. </a:t>
            </a:r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/>
              <a:t>source sheets can be in </a:t>
            </a:r>
            <a:r>
              <a:rPr lang="en-GB" dirty="0" smtClean="0"/>
              <a:t>the same </a:t>
            </a:r>
            <a:r>
              <a:rPr lang="en-GB" dirty="0"/>
              <a:t>spreadsheet or in other spreadsheets, but the destination or master sheet where the </a:t>
            </a:r>
            <a:r>
              <a:rPr lang="en-GB" dirty="0" smtClean="0"/>
              <a:t>consolidated data </a:t>
            </a:r>
            <a:r>
              <a:rPr lang="en-GB" dirty="0"/>
              <a:t>appears remains the same.</a:t>
            </a:r>
          </a:p>
          <a:p>
            <a:r>
              <a:rPr lang="en-GB" dirty="0"/>
              <a:t>This feature simplifies data analysis by aggregating information from various sources, making it </a:t>
            </a:r>
            <a:r>
              <a:rPr lang="en-GB" dirty="0" smtClean="0"/>
              <a:t>easier to </a:t>
            </a:r>
            <a:r>
              <a:rPr lang="en-GB" dirty="0"/>
              <a:t>identify trends and make informed decisions. </a:t>
            </a:r>
            <a:endParaRPr lang="en-GB" dirty="0" smtClean="0"/>
          </a:p>
          <a:p>
            <a:r>
              <a:rPr lang="en-GB" dirty="0" smtClean="0"/>
              <a:t>Any </a:t>
            </a:r>
            <a:r>
              <a:rPr lang="en-GB" dirty="0"/>
              <a:t>changes made to the data in the </a:t>
            </a:r>
            <a:r>
              <a:rPr lang="en-GB" dirty="0" smtClean="0"/>
              <a:t>source sheets </a:t>
            </a:r>
            <a:r>
              <a:rPr lang="en-GB" dirty="0"/>
              <a:t>are automatically reflected in the consolidated data of the destination sheet.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04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Consolidating Data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Perform the following steps to consolidate data in LibreOffice </a:t>
            </a:r>
            <a:r>
              <a:rPr lang="en-GB" dirty="0" err="1"/>
              <a:t>Calc</a:t>
            </a:r>
            <a:r>
              <a:rPr lang="en-GB" dirty="0"/>
              <a:t>: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Open </a:t>
            </a:r>
            <a:r>
              <a:rPr lang="en-GB" dirty="0"/>
              <a:t>the spreadsheet that contains the source data on different sheets.  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cell range you want to name and type a name in the Name Box.  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Go </a:t>
            </a:r>
            <a:r>
              <a:rPr lang="en-GB" dirty="0"/>
              <a:t>to the sheet where you want to display the consolidated results and select the starting cell.  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Open </a:t>
            </a:r>
            <a:r>
              <a:rPr lang="en-GB" dirty="0"/>
              <a:t>the Consolidate tool by selecting Data → Consolidate from the Menu bar.  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required function, such as Sum, from the Function drop-down list.  </a:t>
            </a:r>
          </a:p>
          <a:p>
            <a:pPr lvl="1">
              <a:buFont typeface="+mj-lt"/>
              <a:buAutoNum type="arabicPeriod"/>
            </a:pPr>
            <a:r>
              <a:rPr lang="en-GB" dirty="0" smtClean="0"/>
              <a:t>Select </a:t>
            </a:r>
            <a:r>
              <a:rPr lang="en-GB" dirty="0"/>
              <a:t>the source data range and click the Add button to include it in the consolidation ranges list. Repeat this for all source sheets.  </a:t>
            </a:r>
          </a:p>
        </p:txBody>
      </p:sp>
    </p:spTree>
    <p:extLst>
      <p:ext uri="{BB962C8B-B14F-4D97-AF65-F5344CB8AC3E}">
        <p14:creationId xmlns:p14="http://schemas.microsoft.com/office/powerpoint/2010/main" val="3613144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Consolidating Data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pPr lvl="1">
              <a:buFont typeface="+mj-lt"/>
              <a:buAutoNum type="arabicPeriod" startAt="7"/>
            </a:pPr>
            <a:r>
              <a:rPr lang="en-GB" dirty="0" smtClean="0"/>
              <a:t>Select </a:t>
            </a:r>
            <a:r>
              <a:rPr lang="en-GB" dirty="0"/>
              <a:t>the destination cell in the “Copy results to” section or keep it undefined if the selected cell is correct.  </a:t>
            </a:r>
          </a:p>
          <a:p>
            <a:pPr lvl="1">
              <a:buFont typeface="+mj-lt"/>
              <a:buAutoNum type="arabicPeriod" startAt="7"/>
            </a:pPr>
            <a:r>
              <a:rPr lang="en-GB" dirty="0" smtClean="0"/>
              <a:t>Click </a:t>
            </a:r>
            <a:r>
              <a:rPr lang="en-GB" dirty="0"/>
              <a:t>the More button and select the row labels and column labels checkboxes to consolidate based on headings.  </a:t>
            </a:r>
          </a:p>
          <a:p>
            <a:pPr lvl="1">
              <a:buFont typeface="+mj-lt"/>
              <a:buAutoNum type="arabicPeriod" startAt="7"/>
            </a:pPr>
            <a:r>
              <a:rPr lang="en-GB" dirty="0" smtClean="0"/>
              <a:t>Click </a:t>
            </a:r>
            <a:r>
              <a:rPr lang="en-GB" dirty="0"/>
              <a:t>the OK button to complete the consolidation and view the summarized data.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404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EB93-D00A-4FFB-B1D1-8EB9B97A3B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/>
                </a:solidFill>
              </a:rPr>
              <a:t>Creating Subtotals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0359E-B41D-43E8-BE58-8AB38394AE5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Subtotal is a function that is used to calculate the subtotal in a cell range. </a:t>
            </a:r>
            <a:endParaRPr lang="en-GB" dirty="0" smtClean="0"/>
          </a:p>
          <a:p>
            <a:r>
              <a:rPr lang="en-GB" dirty="0" smtClean="0"/>
              <a:t>This </a:t>
            </a:r>
            <a:r>
              <a:rPr lang="en-GB" dirty="0"/>
              <a:t>function has the </a:t>
            </a:r>
            <a:r>
              <a:rPr lang="en-GB" dirty="0" smtClean="0"/>
              <a:t>ability to </a:t>
            </a:r>
            <a:r>
              <a:rPr lang="en-GB" dirty="0"/>
              <a:t>use different functions such as Sum, Average, Product, Count, Min for </a:t>
            </a:r>
            <a:r>
              <a:rPr lang="en-GB" dirty="0" smtClean="0"/>
              <a:t>subtotalling. </a:t>
            </a:r>
          </a:p>
          <a:p>
            <a:r>
              <a:rPr lang="en-GB" dirty="0" smtClean="0"/>
              <a:t>In </a:t>
            </a:r>
            <a:r>
              <a:rPr lang="en-GB" dirty="0"/>
              <a:t>LibreOffice </a:t>
            </a:r>
            <a:r>
              <a:rPr lang="en-GB" dirty="0" err="1" smtClean="0"/>
              <a:t>Calc</a:t>
            </a:r>
            <a:r>
              <a:rPr lang="en-GB" dirty="0" smtClean="0"/>
              <a:t>, when </a:t>
            </a:r>
            <a:r>
              <a:rPr lang="en-GB" dirty="0"/>
              <a:t>you use this feature, you get a subtotal and grand total of the selected cell range.</a:t>
            </a:r>
          </a:p>
          <a:p>
            <a:r>
              <a:rPr lang="en-GB" dirty="0"/>
              <a:t>Due to the usability of the function, it has a graphical interface, which is accessed by selecting </a:t>
            </a:r>
            <a:r>
              <a:rPr lang="en-GB" dirty="0" smtClean="0"/>
              <a:t>the Data → </a:t>
            </a:r>
            <a:r>
              <a:rPr lang="en-GB" dirty="0"/>
              <a:t>Subtotals options from the Menu bar.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899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2&quot; unique_id=&quot;10039&quot;&gt;&lt;object type=&quot;3&quot; unique_id=&quot;10040&quot;&gt;&lt;property id=&quot;20148&quot; value=&quot;5&quot;/&gt;&lt;property id=&quot;20300&quot; value=&quot;Slide 1 - &amp;quot;Green Skills – II&amp;quot;&quot;/&gt;&lt;property id=&quot;20307&quot; value=&quot;347&quot;/&gt;&lt;/object&gt;&lt;object type=&quot;3&quot; unique_id=&quot;10054&quot;&gt;&lt;property id=&quot;20148&quot; value=&quot;5&quot;/&gt;&lt;property id=&quot;20300&quot; value=&quot;Slide 14&quot;/&gt;&lt;property id=&quot;20307&quot; value=&quot;258&quot;/&gt;&lt;/object&gt;&lt;object type=&quot;3&quot; unique_id=&quot;10208&quot;&gt;&lt;property id=&quot;20148&quot; value=&quot;5&quot;/&gt;&lt;property id=&quot;20300&quot; value=&quot;Slide 2 - &amp;quot;Learning Objectives&amp;quot;&quot;/&gt;&lt;property id=&quot;20307&quot; value=&quot;348&quot;/&gt;&lt;/object&gt;&lt;object type=&quot;3&quot; unique_id=&quot;10209&quot;&gt;&lt;property id=&quot;20148&quot; value=&quot;5&quot;/&gt;&lt;property id=&quot;20300&quot; value=&quot;Slide 3 - &amp;quot;Introduction&amp;quot;&quot;/&gt;&lt;property id=&quot;20307&quot; value=&quot;349&quot;/&gt;&lt;/object&gt;&lt;object type=&quot;3&quot; unique_id=&quot;11164&quot;&gt;&lt;property id=&quot;20148&quot; value=&quot;5&quot;/&gt;&lt;property id=&quot;20300&quot; value=&quot;Slide 4 - &amp;quot;Session 1: Sustainable Development&amp;quot;&quot;/&gt;&lt;property id=&quot;20307&quot; value=&quot;350&quot;/&gt;&lt;/object&gt;&lt;object type=&quot;3&quot; unique_id=&quot;11165&quot;&gt;&lt;property id=&quot;20148&quot; value=&quot;5&quot;/&gt;&lt;property id=&quot;20300&quot; value=&quot;Slide 5 - &amp;quot;Importance of Sustainable Development&amp;quot;&quot;/&gt;&lt;property id=&quot;20307&quot; value=&quot;351&quot;/&gt;&lt;/object&gt;&lt;object type=&quot;3&quot; unique_id=&quot;11166&quot;&gt;&lt;property id=&quot;20148&quot; value=&quot;5&quot;/&gt;&lt;property id=&quot;20300&quot; value=&quot;Slide 7 - &amp;quot;Popular Methods of Sustainable Development&amp;quot;&quot;/&gt;&lt;property id=&quot;20307&quot; value=&quot;352&quot;/&gt;&lt;/object&gt;&lt;object type=&quot;3&quot; unique_id=&quot;11167&quot;&gt;&lt;property id=&quot;20148&quot; value=&quot;5&quot;/&gt;&lt;property id=&quot;20300&quot; value=&quot;Slide 10 - &amp;quot;Session 3: Green Economy&amp;quot;&quot;/&gt;&lt;property id=&quot;20307&quot; value=&quot;353&quot;/&gt;&lt;/object&gt;&lt;object type=&quot;3&quot; unique_id=&quot;11168&quot;&gt;&lt;property id=&quot;20148&quot; value=&quot;5&quot;/&gt;&lt;property id=&quot;20300&quot; value=&quot;Slide 11 - &amp;quot;Importance of Green Economy&amp;quot;&quot;/&gt;&lt;property id=&quot;20307&quot; value=&quot;354&quot;/&gt;&lt;/object&gt;&lt;object type=&quot;3&quot; unique_id=&quot;11169&quot;&gt;&lt;property id=&quot;20148&quot; value=&quot;5&quot;/&gt;&lt;property id=&quot;20300&quot; value=&quot;Slide 13 - &amp;quot;Session 4: Environmental Citizenship&amp;quot;&quot;/&gt;&lt;property id=&quot;20307&quot; value=&quot;355&quot;/&gt;&lt;/object&gt;&lt;object type=&quot;3&quot; unique_id=&quot;11342&quot;&gt;&lt;property id=&quot;20148&quot; value=&quot;5&quot;/&gt;&lt;property id=&quot;20300&quot; value=&quot;Slide 12 - &amp;quot;Session 4: Environmental Citizenship&amp;quot;&quot;/&gt;&lt;property id=&quot;20307&quot; value=&quot;356&quot;/&gt;&lt;/object&gt;&lt;object type=&quot;3&quot; unique_id=&quot;11396&quot;&gt;&lt;property id=&quot;20148&quot; value=&quot;5&quot;/&gt;&lt;property id=&quot;20300&quot; value=&quot;Slide 8 - &amp;quot;Session 2: Sustainable Development Goals (SDGs)&amp;quot;&quot;/&gt;&lt;property id=&quot;20307&quot; value=&quot;357&quot;/&gt;&lt;/object&gt;&lt;object type=&quot;3&quot; unique_id=&quot;11397&quot;&gt;&lt;property id=&quot;20148&quot; value=&quot;5&quot;/&gt;&lt;property id=&quot;20300&quot; value=&quot;Slide 9 - &amp;quot;Session 2: Sustainable Development Goals (SDGs)&amp;quot;&quot;/&gt;&lt;property id=&quot;20307&quot; value=&quot;358&quot;/&gt;&lt;/object&gt;&lt;object type=&quot;3&quot; unique_id=&quot;27743&quot;&gt;&lt;property id=&quot;20148&quot; value=&quot;5&quot;/&gt;&lt;property id=&quot;20300&quot; value=&quot;Slide 6 - &amp;quot;Problems Related to Sustainable Development&amp;quot;&quot;/&gt;&lt;property id=&quot;20307&quot; value=&quot;359&quot;/&gt;&lt;/object&gt;&lt;/object&gt;&lt;object type=&quot;8&quot; unique_id=&quot;10071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1_Office Them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13157</TotalTime>
  <Words>5217</Words>
  <Application>Microsoft Office PowerPoint</Application>
  <PresentationFormat>On-screen Show (4:3)</PresentationFormat>
  <Paragraphs>358</Paragraphs>
  <Slides>54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9" baseType="lpstr">
      <vt:lpstr>Arial</vt:lpstr>
      <vt:lpstr>Calibri</vt:lpstr>
      <vt:lpstr>Century Schoolbook</vt:lpstr>
      <vt:lpstr>Wingdings</vt:lpstr>
      <vt:lpstr>1_Office Theme</vt:lpstr>
      <vt:lpstr>Electronic Spreadsheet (Advanced)</vt:lpstr>
      <vt:lpstr>Learning Objectives</vt:lpstr>
      <vt:lpstr>Introduction</vt:lpstr>
      <vt:lpstr>Session 1: Data Analysis</vt:lpstr>
      <vt:lpstr>Session 1: Data Analysis</vt:lpstr>
      <vt:lpstr>Consolidating Data</vt:lpstr>
      <vt:lpstr>Consolidating Data</vt:lpstr>
      <vt:lpstr>Consolidating Data</vt:lpstr>
      <vt:lpstr>Creating Subtotals</vt:lpstr>
      <vt:lpstr>Creating Subtotals</vt:lpstr>
      <vt:lpstr>Creating Subtotals</vt:lpstr>
      <vt:lpstr>Using What-If Scenario</vt:lpstr>
      <vt:lpstr>Using What-If Scenario</vt:lpstr>
      <vt:lpstr>Using What-If Scenario</vt:lpstr>
      <vt:lpstr>Using What-If Tool </vt:lpstr>
      <vt:lpstr>Using One-Input Variable</vt:lpstr>
      <vt:lpstr>Using One-Input Variable</vt:lpstr>
      <vt:lpstr>Using One-Input Variable</vt:lpstr>
      <vt:lpstr>Using Two-Input Variable</vt:lpstr>
      <vt:lpstr>Using Two-Input Variable</vt:lpstr>
      <vt:lpstr>Using Two-Input Variable</vt:lpstr>
      <vt:lpstr>Using Goal Seek</vt:lpstr>
      <vt:lpstr>Using Goal Seek</vt:lpstr>
      <vt:lpstr>Using Solver</vt:lpstr>
      <vt:lpstr>Using Solver</vt:lpstr>
      <vt:lpstr>Using Solver</vt:lpstr>
      <vt:lpstr>Session 2: Linking Data and Spreadsheets</vt:lpstr>
      <vt:lpstr>Using Multiple Sheets</vt:lpstr>
      <vt:lpstr>Adding a New Sheet</vt:lpstr>
      <vt:lpstr>Renaming a Sheet</vt:lpstr>
      <vt:lpstr>Referencing Other Sheets</vt:lpstr>
      <vt:lpstr>Referencing Other Documents</vt:lpstr>
      <vt:lpstr>Referencing Other Documents</vt:lpstr>
      <vt:lpstr>Understanding Hyperlinks</vt:lpstr>
      <vt:lpstr>Understanding Hyperlinks</vt:lpstr>
      <vt:lpstr>Understanding Hyperlinks</vt:lpstr>
      <vt:lpstr>Linking External Data into Spreadsheet</vt:lpstr>
      <vt:lpstr>Linking External Data into Spreadsheet</vt:lpstr>
      <vt:lpstr>Linking External Data into Spreadsheet</vt:lpstr>
      <vt:lpstr>Linking External Data into Spreadsheet</vt:lpstr>
      <vt:lpstr>Session 3: Sharing a Spreadsheet</vt:lpstr>
      <vt:lpstr>Session 3: Sharing a Spreadsheet</vt:lpstr>
      <vt:lpstr>Session 3: Sharing a Spreadsheet</vt:lpstr>
      <vt:lpstr>Opening a Shared Spreadsheet</vt:lpstr>
      <vt:lpstr>Saving a Shared Spreadsheet</vt:lpstr>
      <vt:lpstr>Session 4: Reviewing Spreadsheet</vt:lpstr>
      <vt:lpstr>Session 5: Working with Macros in a Spreadsheet</vt:lpstr>
      <vt:lpstr>Using the Macro Recorder</vt:lpstr>
      <vt:lpstr>Using the Macro Recorder</vt:lpstr>
      <vt:lpstr>Using the Macro Recorder</vt:lpstr>
      <vt:lpstr>Using the Macro Recorder</vt:lpstr>
      <vt:lpstr>Creating Your Own Macro</vt:lpstr>
      <vt:lpstr>Creating Your Own Macro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Charu</dc:creator>
  <cp:lastModifiedBy>admin</cp:lastModifiedBy>
  <cp:revision>180</cp:revision>
  <dcterms:created xsi:type="dcterms:W3CDTF">2019-01-09T09:17:04Z</dcterms:created>
  <dcterms:modified xsi:type="dcterms:W3CDTF">2025-12-09T05:56:06Z</dcterms:modified>
</cp:coreProperties>
</file>