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handoutMasterIdLst>
    <p:handoutMasterId r:id="rId40"/>
  </p:handoutMasterIdLst>
  <p:sldIdLst>
    <p:sldId id="347" r:id="rId2"/>
    <p:sldId id="348" r:id="rId3"/>
    <p:sldId id="372" r:id="rId4"/>
    <p:sldId id="373" r:id="rId5"/>
    <p:sldId id="374" r:id="rId6"/>
    <p:sldId id="375" r:id="rId7"/>
    <p:sldId id="376" r:id="rId8"/>
    <p:sldId id="377" r:id="rId9"/>
    <p:sldId id="378" r:id="rId10"/>
    <p:sldId id="379" r:id="rId11"/>
    <p:sldId id="380" r:id="rId12"/>
    <p:sldId id="381" r:id="rId13"/>
    <p:sldId id="382" r:id="rId14"/>
    <p:sldId id="383" r:id="rId15"/>
    <p:sldId id="384" r:id="rId16"/>
    <p:sldId id="385" r:id="rId17"/>
    <p:sldId id="386" r:id="rId18"/>
    <p:sldId id="387" r:id="rId19"/>
    <p:sldId id="388" r:id="rId20"/>
    <p:sldId id="389" r:id="rId21"/>
    <p:sldId id="390" r:id="rId22"/>
    <p:sldId id="391" r:id="rId23"/>
    <p:sldId id="392" r:id="rId24"/>
    <p:sldId id="393" r:id="rId25"/>
    <p:sldId id="394" r:id="rId26"/>
    <p:sldId id="395" r:id="rId27"/>
    <p:sldId id="396" r:id="rId28"/>
    <p:sldId id="397" r:id="rId29"/>
    <p:sldId id="398" r:id="rId30"/>
    <p:sldId id="399" r:id="rId31"/>
    <p:sldId id="400" r:id="rId32"/>
    <p:sldId id="401" r:id="rId33"/>
    <p:sldId id="402" r:id="rId34"/>
    <p:sldId id="403" r:id="rId35"/>
    <p:sldId id="404" r:id="rId36"/>
    <p:sldId id="405" r:id="rId37"/>
    <p:sldId id="406" r:id="rId38"/>
    <p:sldId id="371" r:id="rId39"/>
  </p:sldIdLst>
  <p:sldSz cx="9144000" cy="6858000" type="screen4x3"/>
  <p:notesSz cx="6858000" cy="9144000"/>
  <p:custDataLst>
    <p:tags r:id="rId4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0367"/>
    <a:srgbClr val="0094D8"/>
    <a:srgbClr val="0087E2"/>
    <a:srgbClr val="0082DA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2" autoAdjust="0"/>
    <p:restoredTop sz="94660"/>
  </p:normalViewPr>
  <p:slideViewPr>
    <p:cSldViewPr>
      <p:cViewPr varScale="1">
        <p:scale>
          <a:sx n="69" d="100"/>
          <a:sy n="69" d="100"/>
        </p:scale>
        <p:origin x="121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198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7483513-D081-4FEF-B537-829519AAFA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AA3B9E-A93B-49D3-BF76-65FEDC847EB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248ECB-FA55-4CE0-829D-9580B4F2DDFB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5C26B4-D06A-4B7B-BFD0-9E336E0A818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A1FFCB-F295-4C97-B761-AB96695A46B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E8BB8A-B3B9-4E3E-B08F-AD7E640AB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8795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1B8CCB9D-F9E2-49D5-B409-A51594815A23}"/>
              </a:ext>
            </a:extLst>
          </p:cNvPr>
          <p:cNvSpPr/>
          <p:nvPr userDrawn="1"/>
        </p:nvSpPr>
        <p:spPr>
          <a:xfrm>
            <a:off x="1524000" y="716507"/>
            <a:ext cx="7391400" cy="685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3200" b="1" kern="1200" dirty="0">
              <a:solidFill>
                <a:srgbClr val="8D0367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A3CE075-F552-4A13-88DE-D448986E1A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5992"/>
            <a:ext cx="7391400" cy="685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r">
              <a:defRPr lang="en-US" sz="2500" b="1" kern="1200" dirty="0" smtClean="0">
                <a:solidFill>
                  <a:srgbClr val="8D036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313059A-1A05-46A4-A7FC-27767FA9BB9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1600200"/>
            <a:ext cx="8686800" cy="4800600"/>
          </a:xfrm>
        </p:spPr>
        <p:txBody>
          <a:bodyPr>
            <a:normAutofit/>
          </a:bodyPr>
          <a:lstStyle>
            <a:lvl1pPr marL="365760" indent="-365760" algn="just">
              <a:lnSpc>
                <a:spcPct val="120000"/>
              </a:lnSpc>
              <a:spcBef>
                <a:spcPts val="300"/>
              </a:spcBef>
              <a:buClr>
                <a:srgbClr val="8D0367"/>
              </a:buClr>
              <a:buFont typeface="Wingdings" panose="05000000000000000000" pitchFamily="2" charset="2"/>
              <a:buChar char="Ø"/>
              <a:defRPr sz="1800"/>
            </a:lvl1pPr>
            <a:lvl2pPr marL="731520" indent="-365760" algn="just">
              <a:lnSpc>
                <a:spcPct val="120000"/>
              </a:lnSpc>
              <a:spcBef>
                <a:spcPts val="300"/>
              </a:spcBef>
              <a:buClr>
                <a:srgbClr val="8D0367"/>
              </a:buClr>
              <a:buFont typeface="Wingdings" panose="05000000000000000000" pitchFamily="2" charset="2"/>
              <a:buChar char="ü"/>
              <a:defRPr sz="1800"/>
            </a:lvl2pPr>
            <a:lvl3pPr marL="1097280" indent="-365760" algn="just">
              <a:lnSpc>
                <a:spcPct val="120000"/>
              </a:lnSpc>
              <a:spcBef>
                <a:spcPts val="300"/>
              </a:spcBef>
              <a:buClr>
                <a:srgbClr val="8D0367"/>
              </a:buClr>
              <a:buSzPct val="90000"/>
              <a:buFont typeface="Wingdings" panose="05000000000000000000" pitchFamily="2" charset="2"/>
              <a:buChar char="q"/>
              <a:defRPr sz="1800"/>
            </a:lvl3pPr>
            <a:lvl4pPr>
              <a:lnSpc>
                <a:spcPct val="120000"/>
              </a:lnSpc>
              <a:spcBef>
                <a:spcPts val="300"/>
              </a:spcBef>
              <a:defRPr sz="1800"/>
            </a:lvl4pPr>
            <a:lvl5pPr>
              <a:lnSpc>
                <a:spcPct val="120000"/>
              </a:lnSpc>
              <a:spcBef>
                <a:spcPts val="300"/>
              </a:spcBef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393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D2B488A-F32F-47C9-B07A-1CF7C464F10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654BCB-365D-4717-9441-0EEAACC0E8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491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400" y="838201"/>
            <a:ext cx="63246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53190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1B8CCB9D-F9E2-49D5-B409-A51594815A23}"/>
              </a:ext>
            </a:extLst>
          </p:cNvPr>
          <p:cNvSpPr/>
          <p:nvPr userDrawn="1"/>
        </p:nvSpPr>
        <p:spPr>
          <a:xfrm>
            <a:off x="1524000" y="716507"/>
            <a:ext cx="7391400" cy="6858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3200" b="1" kern="1200" dirty="0">
              <a:solidFill>
                <a:srgbClr val="8D0367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A3CE075-F552-4A13-88DE-D448986E1A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65992"/>
            <a:ext cx="7391400" cy="6858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r">
              <a:defRPr lang="en-US" sz="2800" b="1" kern="1200" dirty="0" smtClean="0">
                <a:solidFill>
                  <a:srgbClr val="8D0367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313059A-1A05-46A4-A7FC-27767FA9BB9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228600" y="1600200"/>
            <a:ext cx="8686800" cy="4800600"/>
          </a:xfrm>
        </p:spPr>
        <p:txBody>
          <a:bodyPr>
            <a:normAutofit/>
          </a:bodyPr>
          <a:lstStyle>
            <a:lvl1pPr marL="365760" indent="-365760" algn="just">
              <a:lnSpc>
                <a:spcPct val="120000"/>
              </a:lnSpc>
              <a:spcBef>
                <a:spcPts val="300"/>
              </a:spcBef>
              <a:buClr>
                <a:srgbClr val="8D0367"/>
              </a:buClr>
              <a:buFont typeface="Wingdings" panose="05000000000000000000" pitchFamily="2" charset="2"/>
              <a:buChar char="Ø"/>
              <a:defRPr sz="2000"/>
            </a:lvl1pPr>
            <a:lvl2pPr marL="731520" indent="-365760" algn="just">
              <a:lnSpc>
                <a:spcPct val="120000"/>
              </a:lnSpc>
              <a:spcBef>
                <a:spcPts val="300"/>
              </a:spcBef>
              <a:buClr>
                <a:srgbClr val="8D0367"/>
              </a:buClr>
              <a:buFont typeface="Wingdings" panose="05000000000000000000" pitchFamily="2" charset="2"/>
              <a:buChar char="ü"/>
              <a:defRPr sz="2000"/>
            </a:lvl2pPr>
            <a:lvl3pPr marL="1097280" indent="-365760" algn="just">
              <a:lnSpc>
                <a:spcPct val="120000"/>
              </a:lnSpc>
              <a:spcBef>
                <a:spcPts val="300"/>
              </a:spcBef>
              <a:buClr>
                <a:srgbClr val="8D0367"/>
              </a:buClr>
              <a:buSzPct val="90000"/>
              <a:buFont typeface="Wingdings" panose="05000000000000000000" pitchFamily="2" charset="2"/>
              <a:buChar char="q"/>
              <a:defRPr sz="2000"/>
            </a:lvl3pPr>
            <a:lvl4pPr>
              <a:lnSpc>
                <a:spcPct val="120000"/>
              </a:lnSpc>
              <a:spcBef>
                <a:spcPts val="300"/>
              </a:spcBef>
              <a:defRPr sz="1800"/>
            </a:lvl4pPr>
            <a:lvl5pPr>
              <a:lnSpc>
                <a:spcPct val="120000"/>
              </a:lnSpc>
              <a:spcBef>
                <a:spcPts val="300"/>
              </a:spcBef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14739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400" y="838201"/>
            <a:ext cx="6324600" cy="9144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18997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384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8"/>
          <a:srcRect l="39465" t="17671" r="24618"/>
          <a:stretch/>
        </p:blipFill>
        <p:spPr>
          <a:xfrm>
            <a:off x="23612" y="-1"/>
            <a:ext cx="9076268" cy="6858001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5943" y="6400800"/>
            <a:ext cx="944657" cy="390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30AF0B-A010-4BCE-A0D2-BCD014789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49570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55" r:id="rId4"/>
    <p:sldLayoutId id="2147483660" r:id="rId5"/>
    <p:sldLayoutId id="2147483665" r:id="rId6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2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2209800" y="838201"/>
            <a:ext cx="6934200" cy="914400"/>
          </a:xfrm>
        </p:spPr>
        <p:txBody>
          <a:bodyPr>
            <a:noAutofit/>
          </a:bodyPr>
          <a:lstStyle/>
          <a:p>
            <a:r>
              <a:rPr lang="en-GB" b="1" dirty="0">
                <a:solidFill>
                  <a:srgbClr val="8D0367"/>
                </a:solidFill>
              </a:rPr>
              <a:t>Database Management</a:t>
            </a:r>
            <a:br>
              <a:rPr lang="en-GB" b="1" dirty="0">
                <a:solidFill>
                  <a:srgbClr val="8D0367"/>
                </a:solidFill>
              </a:rPr>
            </a:br>
            <a:r>
              <a:rPr lang="en-GB" b="1" dirty="0">
                <a:solidFill>
                  <a:srgbClr val="8D0367"/>
                </a:solidFill>
              </a:rPr>
              <a:t>System</a:t>
            </a:r>
            <a:endParaRPr lang="en-US" b="1" dirty="0">
              <a:solidFill>
                <a:srgbClr val="8D0367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457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+mj-lt"/>
              </a:rPr>
              <a:t>Unit </a:t>
            </a:r>
            <a:r>
              <a:rPr lang="en-US" sz="2400" b="1" dirty="0">
                <a:solidFill>
                  <a:schemeClr val="bg1"/>
                </a:solidFill>
                <a:latin typeface="+mj-lt"/>
              </a:rPr>
              <a:t>8</a:t>
            </a:r>
            <a:endParaRPr lang="en-US" sz="2400" b="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2819400"/>
            <a:ext cx="6459648" cy="3513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987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Relational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Organizes data in tables with rows and columns.</a:t>
            </a:r>
          </a:p>
          <a:p>
            <a:pPr lvl="1"/>
            <a:r>
              <a:t>Uses keys to link tables.</a:t>
            </a:r>
          </a:p>
          <a:p>
            <a:pPr lvl="1"/>
            <a:r>
              <a:t>Most widely used model.</a:t>
            </a:r>
          </a:p>
        </p:txBody>
      </p:sp>
    </p:spTree>
    <p:extLst>
      <p:ext uri="{BB962C8B-B14F-4D97-AF65-F5344CB8AC3E}">
        <p14:creationId xmlns:p14="http://schemas.microsoft.com/office/powerpoint/2010/main" val="25182792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LibreOffice Base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LibreOffice Base is a free database management tool.</a:t>
            </a:r>
          </a:p>
          <a:p>
            <a:pPr lvl="1"/>
            <a:r>
              <a:t>Allows creation of tables, queries, forms, and reports.</a:t>
            </a:r>
          </a:p>
          <a:p>
            <a:pPr lvl="1"/>
            <a:r>
              <a:t>Supports templates and relationships.</a:t>
            </a:r>
          </a:p>
        </p:txBody>
      </p:sp>
    </p:spTree>
    <p:extLst>
      <p:ext uri="{BB962C8B-B14F-4D97-AF65-F5344CB8AC3E}">
        <p14:creationId xmlns:p14="http://schemas.microsoft.com/office/powerpoint/2010/main" val="2574167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 Types in 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Text, Numeric, Currency, Date/Time, Boolean, Binary.</a:t>
            </a:r>
          </a:p>
          <a:p>
            <a:pPr lvl="1"/>
            <a:r>
              <a:t>Each field must have a correct data type.</a:t>
            </a:r>
          </a:p>
        </p:txBody>
      </p:sp>
    </p:spTree>
    <p:extLst>
      <p:ext uri="{BB962C8B-B14F-4D97-AF65-F5344CB8AC3E}">
        <p14:creationId xmlns:p14="http://schemas.microsoft.com/office/powerpoint/2010/main" val="2194811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Text Data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Memo stores long text.</a:t>
            </a:r>
          </a:p>
          <a:p>
            <a:pPr lvl="1"/>
            <a:r>
              <a:t>Text (fix) stores fixed-length strings.</a:t>
            </a:r>
          </a:p>
          <a:p>
            <a:pPr lvl="1"/>
            <a:r>
              <a:t>Text stores variable-length strings.</a:t>
            </a:r>
          </a:p>
        </p:txBody>
      </p:sp>
    </p:spTree>
    <p:extLst>
      <p:ext uri="{BB962C8B-B14F-4D97-AF65-F5344CB8AC3E}">
        <p14:creationId xmlns:p14="http://schemas.microsoft.com/office/powerpoint/2010/main" val="1174332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Numeric Data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Used for mathematical operations.</a:t>
            </a:r>
          </a:p>
          <a:p>
            <a:pPr lvl="1"/>
            <a:r>
              <a:t>Examples: Integer, Decimal, Float, Real, Double.</a:t>
            </a:r>
          </a:p>
        </p:txBody>
      </p:sp>
    </p:spTree>
    <p:extLst>
      <p:ext uri="{BB962C8B-B14F-4D97-AF65-F5344CB8AC3E}">
        <p14:creationId xmlns:p14="http://schemas.microsoft.com/office/powerpoint/2010/main" val="7815283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Opening LibreOffice 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Press Windows key → Search LibreOffice Base.</a:t>
            </a:r>
          </a:p>
          <a:p>
            <a:pPr lvl="1"/>
            <a:r>
              <a:t>Database Wizard opens.</a:t>
            </a:r>
          </a:p>
          <a:p>
            <a:pPr lvl="1"/>
            <a:r>
              <a:t>Choose options → Click Finish.</a:t>
            </a:r>
          </a:p>
          <a:p>
            <a:pPr lvl="1"/>
            <a:r>
              <a:t>To close: File → Close.</a:t>
            </a:r>
          </a:p>
        </p:txBody>
      </p:sp>
    </p:spTree>
    <p:extLst>
      <p:ext uri="{BB962C8B-B14F-4D97-AF65-F5344CB8AC3E}">
        <p14:creationId xmlns:p14="http://schemas.microsoft.com/office/powerpoint/2010/main" val="40696327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LibreOffice Base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Contains Title Bar, Menu Bar, Toolbar, Database Objects pane.</a:t>
            </a:r>
          </a:p>
          <a:p>
            <a:pPr lvl="1"/>
            <a:r>
              <a:t>Tasks Pane, Workspace, Status Bar.</a:t>
            </a:r>
          </a:p>
        </p:txBody>
      </p:sp>
    </p:spTree>
    <p:extLst>
      <p:ext uri="{BB962C8B-B14F-4D97-AF65-F5344CB8AC3E}">
        <p14:creationId xmlns:p14="http://schemas.microsoft.com/office/powerpoint/2010/main" val="18181941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Creating a Table Using Wizard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Wizard guides beginners step-by-step.</a:t>
            </a:r>
          </a:p>
          <a:p>
            <a:pPr lvl="1"/>
            <a:r>
              <a:t>Choose fields → Set types → Define primary key.</a:t>
            </a:r>
          </a:p>
          <a:p>
            <a:pPr lvl="1"/>
            <a:r>
              <a:t>Finish to create table.</a:t>
            </a:r>
          </a:p>
        </p:txBody>
      </p:sp>
    </p:spTree>
    <p:extLst>
      <p:ext uri="{BB962C8B-B14F-4D97-AF65-F5344CB8AC3E}">
        <p14:creationId xmlns:p14="http://schemas.microsoft.com/office/powerpoint/2010/main" val="40886472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Creating a Table Using Design 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Gives full control of structure.</a:t>
            </a:r>
          </a:p>
          <a:p>
            <a:pPr lvl="1"/>
            <a:r>
              <a:t>Manually define field names and data types.</a:t>
            </a:r>
          </a:p>
          <a:p>
            <a:pPr lvl="1"/>
            <a:r>
              <a:t>Right-click a field → Set Primary Key.</a:t>
            </a:r>
          </a:p>
        </p:txBody>
      </p:sp>
    </p:spTree>
    <p:extLst>
      <p:ext uri="{BB962C8B-B14F-4D97-AF65-F5344CB8AC3E}">
        <p14:creationId xmlns:p14="http://schemas.microsoft.com/office/powerpoint/2010/main" val="42773018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Entering and Editing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Each row is a record; each column is a field.</a:t>
            </a:r>
          </a:p>
          <a:p>
            <a:pPr lvl="1"/>
            <a:r>
              <a:t>Click cell to enter data.</a:t>
            </a:r>
          </a:p>
          <a:p>
            <a:pPr lvl="1"/>
            <a:r>
              <a:t>Data can be edited anytime.</a:t>
            </a:r>
          </a:p>
        </p:txBody>
      </p:sp>
    </p:spTree>
    <p:extLst>
      <p:ext uri="{BB962C8B-B14F-4D97-AF65-F5344CB8AC3E}">
        <p14:creationId xmlns:p14="http://schemas.microsoft.com/office/powerpoint/2010/main" val="2385137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89809-2DAB-4AD7-A5C5-F1DCD8F101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B96CE-5B83-4CA3-9254-D4E4121180F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dirty="0"/>
              <a:t>This Unit Covers:</a:t>
            </a:r>
          </a:p>
          <a:p>
            <a:r>
              <a:rPr lang="en-GB" dirty="0"/>
              <a:t>Understanding </a:t>
            </a:r>
            <a:r>
              <a:rPr lang="en-GB" dirty="0" smtClean="0"/>
              <a:t>database management </a:t>
            </a:r>
            <a:r>
              <a:rPr lang="en-GB" dirty="0"/>
              <a:t>systems</a:t>
            </a:r>
          </a:p>
          <a:p>
            <a:r>
              <a:rPr lang="en-GB" dirty="0" smtClean="0"/>
              <a:t>Identifying </a:t>
            </a:r>
            <a:r>
              <a:rPr lang="en-GB" dirty="0"/>
              <a:t>and </a:t>
            </a:r>
            <a:r>
              <a:rPr lang="en-GB" dirty="0" smtClean="0"/>
              <a:t>applying different </a:t>
            </a:r>
            <a:r>
              <a:rPr lang="en-GB" dirty="0"/>
              <a:t>data models</a:t>
            </a:r>
          </a:p>
          <a:p>
            <a:r>
              <a:rPr lang="en-GB" dirty="0" smtClean="0"/>
              <a:t>Creating </a:t>
            </a:r>
            <a:r>
              <a:rPr lang="en-GB" dirty="0"/>
              <a:t>and </a:t>
            </a:r>
            <a:r>
              <a:rPr lang="en-GB" dirty="0" smtClean="0"/>
              <a:t>structuring tables</a:t>
            </a:r>
            <a:endParaRPr lang="en-GB" dirty="0"/>
          </a:p>
          <a:p>
            <a:r>
              <a:rPr lang="en-GB" dirty="0" smtClean="0"/>
              <a:t>Editing </a:t>
            </a:r>
            <a:r>
              <a:rPr lang="en-GB" dirty="0"/>
              <a:t>and </a:t>
            </a:r>
            <a:r>
              <a:rPr lang="en-GB" dirty="0" smtClean="0"/>
              <a:t>managing table </a:t>
            </a:r>
            <a:r>
              <a:rPr lang="en-GB" dirty="0"/>
              <a:t>data</a:t>
            </a:r>
          </a:p>
          <a:p>
            <a:r>
              <a:rPr lang="en-GB" dirty="0" smtClean="0"/>
              <a:t>Creating </a:t>
            </a:r>
            <a:r>
              <a:rPr lang="en-GB" dirty="0"/>
              <a:t>and </a:t>
            </a:r>
            <a:r>
              <a:rPr lang="en-GB" dirty="0" smtClean="0"/>
              <a:t>running queries</a:t>
            </a:r>
            <a:endParaRPr lang="en-GB" dirty="0"/>
          </a:p>
          <a:p>
            <a:r>
              <a:rPr lang="en-GB" dirty="0" smtClean="0"/>
              <a:t>Designing </a:t>
            </a:r>
            <a:r>
              <a:rPr lang="en-GB" dirty="0"/>
              <a:t>and </a:t>
            </a:r>
            <a:r>
              <a:rPr lang="en-GB" dirty="0" smtClean="0"/>
              <a:t>using forms</a:t>
            </a:r>
            <a:endParaRPr lang="en-GB" dirty="0"/>
          </a:p>
          <a:p>
            <a:r>
              <a:rPr lang="en-GB" dirty="0" smtClean="0"/>
              <a:t>Generating and customizing </a:t>
            </a:r>
            <a:r>
              <a:rPr lang="en-GB" dirty="0"/>
              <a:t>reports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683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Sorting and Deleting Records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Sorting arranges data in ascending/descending order.</a:t>
            </a:r>
          </a:p>
          <a:p>
            <a:pPr lvl="1"/>
            <a:r>
              <a:t>Unwanted records can be deleted from table.</a:t>
            </a:r>
          </a:p>
        </p:txBody>
      </p:sp>
    </p:spTree>
    <p:extLst>
      <p:ext uri="{BB962C8B-B14F-4D97-AF65-F5344CB8AC3E}">
        <p14:creationId xmlns:p14="http://schemas.microsoft.com/office/powerpoint/2010/main" val="41107782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Navigating Records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Use navigation bar: First, Previous, Next, Last Record.</a:t>
            </a:r>
          </a:p>
          <a:p>
            <a:pPr lvl="1"/>
            <a:r>
              <a:t>Add New Record button creates a new entry.</a:t>
            </a:r>
          </a:p>
        </p:txBody>
      </p:sp>
    </p:spTree>
    <p:extLst>
      <p:ext uri="{BB962C8B-B14F-4D97-AF65-F5344CB8AC3E}">
        <p14:creationId xmlns:p14="http://schemas.microsoft.com/office/powerpoint/2010/main" val="35278703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Working with Multiple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/>
          </a:p>
          <a:p>
            <a:pPr lvl="1"/>
            <a:r>
              <a:t>Tables store related data in structured form.</a:t>
            </a:r>
          </a:p>
          <a:p>
            <a:pPr lvl="1"/>
            <a:r>
              <a:t>Multiple tables avoid data repetition and maintain accuracy.</a:t>
            </a:r>
          </a:p>
          <a:p>
            <a:pPr lvl="1"/>
            <a:r>
              <a:t>Tables can be linked using keys.</a:t>
            </a:r>
          </a:p>
          <a:p>
            <a:pPr lvl="1"/>
            <a:r>
              <a:t>Primary Key uniquely identifies each record.</a:t>
            </a:r>
          </a:p>
          <a:p>
            <a:pPr lvl="1"/>
            <a:r>
              <a:t>Foreign Key creates relationship between tables.</a:t>
            </a:r>
          </a:p>
        </p:txBody>
      </p:sp>
    </p:spTree>
    <p:extLst>
      <p:ext uri="{BB962C8B-B14F-4D97-AF65-F5344CB8AC3E}">
        <p14:creationId xmlns:p14="http://schemas.microsoft.com/office/powerpoint/2010/main" val="39467620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Creating Relationships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Relationships link tables based on common fields.</a:t>
            </a:r>
          </a:p>
          <a:p>
            <a:pPr lvl="1"/>
            <a:r>
              <a:t>Ensures consistency and prevents duplication.</a:t>
            </a:r>
          </a:p>
          <a:p>
            <a:pPr lvl="1"/>
            <a:r>
              <a:t>Types of relationships: One-to-One, One-to-Many, Many-to-Many.</a:t>
            </a:r>
          </a:p>
          <a:p>
            <a:pPr lvl="1"/>
            <a:r>
              <a:t>Most common: One-to-Many.</a:t>
            </a:r>
          </a:p>
          <a:p>
            <a:pPr lvl="1"/>
            <a:r>
              <a:t>Relationship rules maintain data integrity.</a:t>
            </a:r>
          </a:p>
        </p:txBody>
      </p:sp>
    </p:spTree>
    <p:extLst>
      <p:ext uri="{BB962C8B-B14F-4D97-AF65-F5344CB8AC3E}">
        <p14:creationId xmlns:p14="http://schemas.microsoft.com/office/powerpoint/2010/main" val="6848277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Steps to Create a Relationship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Open LibreOffice Base.</a:t>
            </a:r>
          </a:p>
          <a:p>
            <a:pPr lvl="1"/>
            <a:r>
              <a:t>Click Tools → Relationships.</a:t>
            </a:r>
          </a:p>
          <a:p>
            <a:pPr lvl="1"/>
            <a:r>
              <a:t>Add required tables.</a:t>
            </a:r>
          </a:p>
          <a:p>
            <a:pPr lvl="1"/>
            <a:r>
              <a:t>Drag the common field from one table to another.</a:t>
            </a:r>
          </a:p>
          <a:p>
            <a:pPr lvl="1"/>
            <a:r>
              <a:t>Choose relationship type.</a:t>
            </a:r>
          </a:p>
          <a:p>
            <a:pPr lvl="1"/>
            <a:r>
              <a:t>Click Create.</a:t>
            </a:r>
          </a:p>
        </p:txBody>
      </p:sp>
    </p:spTree>
    <p:extLst>
      <p:ext uri="{BB962C8B-B14F-4D97-AF65-F5344CB8AC3E}">
        <p14:creationId xmlns:p14="http://schemas.microsoft.com/office/powerpoint/2010/main" val="1748920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Relationship Integrity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Update Rule ensures changes in primary table reflect in related table.</a:t>
            </a:r>
          </a:p>
          <a:p>
            <a:pPr lvl="1"/>
            <a:r>
              <a:t>Delete Rule prevents deleting data that is linked to another table.</a:t>
            </a:r>
          </a:p>
          <a:p>
            <a:pPr lvl="1"/>
            <a:r>
              <a:t>Cascade Update updates related fields automatically.</a:t>
            </a:r>
          </a:p>
          <a:p>
            <a:pPr lvl="1"/>
            <a:r>
              <a:t>Cascade Delete removes related records.</a:t>
            </a:r>
          </a:p>
        </p:txBody>
      </p:sp>
    </p:spTree>
    <p:extLst>
      <p:ext uri="{BB962C8B-B14F-4D97-AF65-F5344CB8AC3E}">
        <p14:creationId xmlns:p14="http://schemas.microsoft.com/office/powerpoint/2010/main" val="39867857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Performing Queries in 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Queries are used to retrieve specific information from tables.</a:t>
            </a:r>
          </a:p>
          <a:p>
            <a:pPr lvl="1"/>
            <a:r>
              <a:t>They help filter, sort, calculate, or combine data.</a:t>
            </a:r>
          </a:p>
          <a:p>
            <a:pPr lvl="1"/>
            <a:r>
              <a:t>Two methods: Query Wizard and Design View.</a:t>
            </a:r>
          </a:p>
        </p:txBody>
      </p:sp>
    </p:spTree>
    <p:extLst>
      <p:ext uri="{BB962C8B-B14F-4D97-AF65-F5344CB8AC3E}">
        <p14:creationId xmlns:p14="http://schemas.microsoft.com/office/powerpoint/2010/main" val="36310576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Creating Query Using Wizard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Open Queries → Use Wizard to Create Query.</a:t>
            </a:r>
          </a:p>
          <a:p>
            <a:pPr lvl="1"/>
            <a:r>
              <a:t>Select fields from tables.</a:t>
            </a:r>
          </a:p>
          <a:p>
            <a:pPr lvl="1"/>
            <a:r>
              <a:t>Set search conditions.</a:t>
            </a:r>
          </a:p>
          <a:p>
            <a:pPr lvl="1"/>
            <a:r>
              <a:t>Sort data in required order.</a:t>
            </a:r>
          </a:p>
          <a:p>
            <a:pPr lvl="1"/>
            <a:r>
              <a:t>Run the query.</a:t>
            </a:r>
          </a:p>
        </p:txBody>
      </p:sp>
    </p:spTree>
    <p:extLst>
      <p:ext uri="{BB962C8B-B14F-4D97-AF65-F5344CB8AC3E}">
        <p14:creationId xmlns:p14="http://schemas.microsoft.com/office/powerpoint/2010/main" val="36701286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Creating Query in Design 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Open Create Query in Design View.</a:t>
            </a:r>
          </a:p>
          <a:p>
            <a:pPr lvl="1"/>
            <a:r>
              <a:t>Add tables needed for the query.</a:t>
            </a:r>
          </a:p>
          <a:p>
            <a:pPr lvl="1"/>
            <a:r>
              <a:t>Select fields by double-clicking.</a:t>
            </a:r>
          </a:p>
          <a:p>
            <a:pPr lvl="1"/>
            <a:r>
              <a:t>Enter criteria for filtering.</a:t>
            </a:r>
          </a:p>
          <a:p>
            <a:pPr lvl="1"/>
            <a:r>
              <a:t>Run query to view results.</a:t>
            </a:r>
          </a:p>
        </p:txBody>
      </p:sp>
    </p:spTree>
    <p:extLst>
      <p:ext uri="{BB962C8B-B14F-4D97-AF65-F5344CB8AC3E}">
        <p14:creationId xmlns:p14="http://schemas.microsoft.com/office/powerpoint/2010/main" val="22472293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Queries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Select Query retrieves specific data.</a:t>
            </a:r>
          </a:p>
          <a:p>
            <a:pPr lvl="1"/>
            <a:r>
              <a:t>Action Queries modify records.</a:t>
            </a:r>
          </a:p>
          <a:p>
            <a:pPr lvl="1"/>
            <a:r>
              <a:t>Aggregate Queries perform calculations like SUM, AVG, COUNT.</a:t>
            </a:r>
          </a:p>
          <a:p>
            <a:pPr lvl="1"/>
            <a:r>
              <a:t>Parameter Queries ask user for input.</a:t>
            </a:r>
          </a:p>
        </p:txBody>
      </p:sp>
    </p:spTree>
    <p:extLst>
      <p:ext uri="{BB962C8B-B14F-4D97-AF65-F5344CB8AC3E}">
        <p14:creationId xmlns:p14="http://schemas.microsoft.com/office/powerpoint/2010/main" val="1757138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UNIT 8: Database Management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A database is a collection of information stored in an organized manner.</a:t>
            </a:r>
          </a:p>
          <a:p>
            <a:pPr lvl="1"/>
            <a:r>
              <a:t>DBMS makes storing, retrieving, and managing data easier and faster.</a:t>
            </a:r>
          </a:p>
          <a:p>
            <a:pPr lvl="1"/>
            <a:r>
              <a:t>Used in railways, banks, schools, hospitals, and offices.</a:t>
            </a:r>
          </a:p>
        </p:txBody>
      </p:sp>
    </p:spTree>
    <p:extLst>
      <p:ext uri="{BB962C8B-B14F-4D97-AF65-F5344CB8AC3E}">
        <p14:creationId xmlns:p14="http://schemas.microsoft.com/office/powerpoint/2010/main" val="25637199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Designing Forms in 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lvl="1"/>
            <a:r>
              <a:rPr dirty="0"/>
              <a:t>Forms allow users to enter, edit, and view data easily.</a:t>
            </a:r>
          </a:p>
          <a:p>
            <a:pPr lvl="1"/>
            <a:r>
              <a:rPr dirty="0"/>
              <a:t>Forms provide a user-friendly interface for interacting with tables.</a:t>
            </a:r>
          </a:p>
          <a:p>
            <a:pPr lvl="1"/>
            <a:r>
              <a:rPr dirty="0"/>
              <a:t>Forms can include text boxes, labels, buttons, and list controls.</a:t>
            </a:r>
          </a:p>
          <a:p>
            <a:pPr lvl="1"/>
            <a:r>
              <a:rPr dirty="0"/>
              <a:t>Forms help prevent errors by controlling how data is entered.</a:t>
            </a:r>
          </a:p>
        </p:txBody>
      </p:sp>
    </p:spTree>
    <p:extLst>
      <p:ext uri="{BB962C8B-B14F-4D97-AF65-F5344CB8AC3E}">
        <p14:creationId xmlns:p14="http://schemas.microsoft.com/office/powerpoint/2010/main" val="15398976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Creating a Form Using Wizard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Open LibreOffice Base.</a:t>
            </a:r>
          </a:p>
          <a:p>
            <a:pPr lvl="1"/>
            <a:r>
              <a:t>Click Forms → Use Wizard to Create Form.</a:t>
            </a:r>
          </a:p>
          <a:p>
            <a:pPr lvl="1"/>
            <a:r>
              <a:t>Select the table or query for the form.</a:t>
            </a:r>
          </a:p>
          <a:p>
            <a:pPr lvl="1"/>
            <a:r>
              <a:t>Choose fields to display on the form.</a:t>
            </a:r>
          </a:p>
          <a:p>
            <a:pPr lvl="1"/>
            <a:r>
              <a:t>Select layout: Columnar, Tabular, etc.</a:t>
            </a:r>
          </a:p>
          <a:p>
            <a:pPr lvl="1"/>
            <a:r>
              <a:t>Choose navigation and data entry options.</a:t>
            </a:r>
          </a:p>
          <a:p>
            <a:pPr lvl="1"/>
            <a:r>
              <a:t>Click Finish to create the form.</a:t>
            </a:r>
          </a:p>
        </p:txBody>
      </p:sp>
    </p:spTree>
    <p:extLst>
      <p:ext uri="{BB962C8B-B14F-4D97-AF65-F5344CB8AC3E}">
        <p14:creationId xmlns:p14="http://schemas.microsoft.com/office/powerpoint/2010/main" val="7966612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Design View for 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dirty="0"/>
          </a:p>
          <a:p>
            <a:pPr lvl="1">
              <a:buFont typeface="Wingdings" panose="05000000000000000000" pitchFamily="2" charset="2"/>
              <a:buChar char="Ø"/>
            </a:pPr>
            <a:r>
              <a:rPr dirty="0"/>
              <a:t>Design View provides complete control over form layout.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dirty="0"/>
              <a:t>Allows adding controls manually such as text fields and buttons.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dirty="0"/>
              <a:t>Property window lets you modify size, font, borders, and behavior.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dirty="0"/>
              <a:t>Useful for creating customized forms for data entry.</a:t>
            </a:r>
          </a:p>
        </p:txBody>
      </p:sp>
    </p:spTree>
    <p:extLst>
      <p:ext uri="{BB962C8B-B14F-4D97-AF65-F5344CB8AC3E}">
        <p14:creationId xmlns:p14="http://schemas.microsoft.com/office/powerpoint/2010/main" val="144294759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Form Controls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Label: Displays text.</a:t>
            </a:r>
          </a:p>
          <a:p>
            <a:pPr lvl="1"/>
            <a:r>
              <a:t>Text Box: Allows users to type information.</a:t>
            </a:r>
          </a:p>
          <a:p>
            <a:pPr lvl="1"/>
            <a:r>
              <a:t>List Box: Offers a list of items.</a:t>
            </a:r>
          </a:p>
          <a:p>
            <a:pPr lvl="1"/>
            <a:r>
              <a:t>Combo Box: Users can type or select.</a:t>
            </a:r>
          </a:p>
          <a:p>
            <a:pPr lvl="1"/>
            <a:r>
              <a:t>Buttons: Used for actions like Save or Close.</a:t>
            </a:r>
          </a:p>
        </p:txBody>
      </p:sp>
    </p:spTree>
    <p:extLst>
      <p:ext uri="{BB962C8B-B14F-4D97-AF65-F5344CB8AC3E}">
        <p14:creationId xmlns:p14="http://schemas.microsoft.com/office/powerpoint/2010/main" val="14098911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Reports in Base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Reports are used to present data in a readable and printable format.</a:t>
            </a:r>
          </a:p>
          <a:p>
            <a:pPr lvl="1"/>
            <a:r>
              <a:t>They summarize and organize data from tables or queries.</a:t>
            </a:r>
          </a:p>
          <a:p>
            <a:pPr lvl="1"/>
            <a:r>
              <a:t>Useful for printing records, invoices, summaries, and analysis.</a:t>
            </a:r>
          </a:p>
        </p:txBody>
      </p:sp>
    </p:spTree>
    <p:extLst>
      <p:ext uri="{BB962C8B-B14F-4D97-AF65-F5344CB8AC3E}">
        <p14:creationId xmlns:p14="http://schemas.microsoft.com/office/powerpoint/2010/main" val="18829696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Creating a Report Using Wizard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Open Reports → Use Wizard to Create Report.</a:t>
            </a:r>
          </a:p>
          <a:p>
            <a:pPr lvl="1"/>
            <a:r>
              <a:t>Select table or query as the data source.</a:t>
            </a:r>
          </a:p>
          <a:p>
            <a:pPr lvl="1"/>
            <a:r>
              <a:t>Choose fields to include in the report.</a:t>
            </a:r>
          </a:p>
          <a:p>
            <a:pPr lvl="1"/>
            <a:r>
              <a:t>Select grouping and sorting options.</a:t>
            </a:r>
          </a:p>
          <a:p>
            <a:pPr lvl="1"/>
            <a:r>
              <a:t>Choose layout and style.</a:t>
            </a:r>
          </a:p>
          <a:p>
            <a:pPr lvl="1"/>
            <a:r>
              <a:t>Click Finish to generate the report.</a:t>
            </a:r>
          </a:p>
        </p:txBody>
      </p:sp>
    </p:spTree>
    <p:extLst>
      <p:ext uri="{BB962C8B-B14F-4D97-AF65-F5344CB8AC3E}">
        <p14:creationId xmlns:p14="http://schemas.microsoft.com/office/powerpoint/2010/main" val="30873120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Design View for Reports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Allows detailed customization of the report layout.</a:t>
            </a:r>
          </a:p>
          <a:p>
            <a:pPr lvl="1"/>
            <a:r>
              <a:t>Headers and footers can be edited.</a:t>
            </a:r>
          </a:p>
          <a:p>
            <a:pPr lvl="1"/>
            <a:r>
              <a:t>Supports formatting text, inserting images, and adjusting spacing.</a:t>
            </a:r>
          </a:p>
          <a:p>
            <a:pPr lvl="1"/>
            <a:r>
              <a:t>Useful for professional and detailed reporting.</a:t>
            </a:r>
          </a:p>
        </p:txBody>
      </p:sp>
    </p:spTree>
    <p:extLst>
      <p:ext uri="{BB962C8B-B14F-4D97-AF65-F5344CB8AC3E}">
        <p14:creationId xmlns:p14="http://schemas.microsoft.com/office/powerpoint/2010/main" val="5613106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Printing and Exporting Reports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Reports can be printed directly from LibreOffice Base.</a:t>
            </a:r>
          </a:p>
          <a:p>
            <a:pPr lvl="1"/>
            <a:r>
              <a:t>They can also be exported as PDF for sharing.</a:t>
            </a:r>
          </a:p>
          <a:p>
            <a:pPr lvl="1"/>
            <a:r>
              <a:t>Page settings allow adjusting margins, orientation, and paper size.</a:t>
            </a:r>
          </a:p>
        </p:txBody>
      </p:sp>
    </p:spTree>
    <p:extLst>
      <p:ext uri="{BB962C8B-B14F-4D97-AF65-F5344CB8AC3E}">
        <p14:creationId xmlns:p14="http://schemas.microsoft.com/office/powerpoint/2010/main" val="14299996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2500" b="1" dirty="0" smtClean="0">
                <a:solidFill>
                  <a:srgbClr val="8D0367"/>
                </a:solidFill>
              </a:rPr>
              <a:t>THANK YOU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44310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 and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Data: Raw facts and figures.</a:t>
            </a:r>
          </a:p>
          <a:p>
            <a:pPr lvl="1"/>
            <a:r>
              <a:t>Information: Processed and organized data.</a:t>
            </a:r>
          </a:p>
          <a:p>
            <a:pPr lvl="1"/>
            <a:r>
              <a:t>Information Cycle: Input → Processing → Output.</a:t>
            </a:r>
          </a:p>
        </p:txBody>
      </p:sp>
    </p:spTree>
    <p:extLst>
      <p:ext uri="{BB962C8B-B14F-4D97-AF65-F5344CB8AC3E}">
        <p14:creationId xmlns:p14="http://schemas.microsoft.com/office/powerpoint/2010/main" val="1723824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DBMS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DBMS stores, arranges, protects, and manages data.</a:t>
            </a:r>
          </a:p>
          <a:p>
            <a:pPr lvl="1"/>
            <a:r>
              <a:t>Converts raw data into meaningful information.</a:t>
            </a:r>
          </a:p>
          <a:p>
            <a:pPr lvl="1"/>
            <a:r>
              <a:t>Examples: MySQL, Oracle, MS Access, LibreOffice Base.</a:t>
            </a:r>
          </a:p>
        </p:txBody>
      </p:sp>
    </p:spTree>
    <p:extLst>
      <p:ext uri="{BB962C8B-B14F-4D97-AF65-F5344CB8AC3E}">
        <p14:creationId xmlns:p14="http://schemas.microsoft.com/office/powerpoint/2010/main" val="2842384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Advantages of DBMS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Reduces data redundancy and inconsistency.</a:t>
            </a:r>
          </a:p>
          <a:p>
            <a:pPr lvl="1"/>
            <a:r>
              <a:t>Allows data sharing and ensures data security.</a:t>
            </a:r>
          </a:p>
          <a:p>
            <a:pPr lvl="1"/>
            <a:r>
              <a:t>Supports backup and recovery.</a:t>
            </a:r>
          </a:p>
        </p:txBody>
      </p:sp>
    </p:spTree>
    <p:extLst>
      <p:ext uri="{BB962C8B-B14F-4D97-AF65-F5344CB8AC3E}">
        <p14:creationId xmlns:p14="http://schemas.microsoft.com/office/powerpoint/2010/main" val="1294138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Data Models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Data models define how data is structured and connected.</a:t>
            </a:r>
          </a:p>
          <a:p>
            <a:pPr lvl="1"/>
            <a:r>
              <a:t>Types: Hierarchical, Network, Relational.</a:t>
            </a:r>
          </a:p>
        </p:txBody>
      </p:sp>
    </p:spTree>
    <p:extLst>
      <p:ext uri="{BB962C8B-B14F-4D97-AF65-F5344CB8AC3E}">
        <p14:creationId xmlns:p14="http://schemas.microsoft.com/office/powerpoint/2010/main" val="2916362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Hierarchical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Organized in tree structure.</a:t>
            </a:r>
          </a:p>
          <a:p>
            <a:pPr lvl="1"/>
            <a:r>
              <a:t>Parent-child relationship.</a:t>
            </a:r>
          </a:p>
          <a:p>
            <a:pPr lvl="1"/>
            <a:r>
              <a:t>Efficient for natural hierarchies.</a:t>
            </a:r>
          </a:p>
        </p:txBody>
      </p:sp>
    </p:spTree>
    <p:extLst>
      <p:ext uri="{BB962C8B-B14F-4D97-AF65-F5344CB8AC3E}">
        <p14:creationId xmlns:p14="http://schemas.microsoft.com/office/powerpoint/2010/main" val="2930316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Network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 lvl="1"/>
            <a:r>
              <a:t>Records connected in multiple directions.</a:t>
            </a:r>
          </a:p>
          <a:p>
            <a:pPr lvl="1"/>
            <a:r>
              <a:t>Flexible structure.</a:t>
            </a:r>
          </a:p>
          <a:p>
            <a:pPr lvl="1"/>
            <a:r>
              <a:t>Overcomes hierarchical limitations.</a:t>
            </a:r>
          </a:p>
        </p:txBody>
      </p:sp>
    </p:spTree>
    <p:extLst>
      <p:ext uri="{BB962C8B-B14F-4D97-AF65-F5344CB8AC3E}">
        <p14:creationId xmlns:p14="http://schemas.microsoft.com/office/powerpoint/2010/main" val="367431299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2&quot; unique_id=&quot;10039&quot;&gt;&lt;object type=&quot;3&quot; unique_id=&quot;10040&quot;&gt;&lt;property id=&quot;20148&quot; value=&quot;5&quot;/&gt;&lt;property id=&quot;20300&quot; value=&quot;Slide 1 - &amp;quot;Green Skills – II&amp;quot;&quot;/&gt;&lt;property id=&quot;20307&quot; value=&quot;347&quot;/&gt;&lt;/object&gt;&lt;object type=&quot;3&quot; unique_id=&quot;10054&quot;&gt;&lt;property id=&quot;20148&quot; value=&quot;5&quot;/&gt;&lt;property id=&quot;20300&quot; value=&quot;Slide 14&quot;/&gt;&lt;property id=&quot;20307&quot; value=&quot;258&quot;/&gt;&lt;/object&gt;&lt;object type=&quot;3&quot; unique_id=&quot;10208&quot;&gt;&lt;property id=&quot;20148&quot; value=&quot;5&quot;/&gt;&lt;property id=&quot;20300&quot; value=&quot;Slide 2 - &amp;quot;Learning Objectives&amp;quot;&quot;/&gt;&lt;property id=&quot;20307&quot; value=&quot;348&quot;/&gt;&lt;/object&gt;&lt;object type=&quot;3&quot; unique_id=&quot;10209&quot;&gt;&lt;property id=&quot;20148&quot; value=&quot;5&quot;/&gt;&lt;property id=&quot;20300&quot; value=&quot;Slide 3 - &amp;quot;Introduction&amp;quot;&quot;/&gt;&lt;property id=&quot;20307&quot; value=&quot;349&quot;/&gt;&lt;/object&gt;&lt;object type=&quot;3&quot; unique_id=&quot;11164&quot;&gt;&lt;property id=&quot;20148&quot; value=&quot;5&quot;/&gt;&lt;property id=&quot;20300&quot; value=&quot;Slide 4 - &amp;quot;Session 1: Sustainable Development&amp;quot;&quot;/&gt;&lt;property id=&quot;20307&quot; value=&quot;350&quot;/&gt;&lt;/object&gt;&lt;object type=&quot;3&quot; unique_id=&quot;11165&quot;&gt;&lt;property id=&quot;20148&quot; value=&quot;5&quot;/&gt;&lt;property id=&quot;20300&quot; value=&quot;Slide 5 - &amp;quot;Importance of Sustainable Development&amp;quot;&quot;/&gt;&lt;property id=&quot;20307&quot; value=&quot;351&quot;/&gt;&lt;/object&gt;&lt;object type=&quot;3&quot; unique_id=&quot;11166&quot;&gt;&lt;property id=&quot;20148&quot; value=&quot;5&quot;/&gt;&lt;property id=&quot;20300&quot; value=&quot;Slide 7 - &amp;quot;Popular Methods of Sustainable Development&amp;quot;&quot;/&gt;&lt;property id=&quot;20307&quot; value=&quot;352&quot;/&gt;&lt;/object&gt;&lt;object type=&quot;3&quot; unique_id=&quot;11167&quot;&gt;&lt;property id=&quot;20148&quot; value=&quot;5&quot;/&gt;&lt;property id=&quot;20300&quot; value=&quot;Slide 10 - &amp;quot;Session 3: Green Economy&amp;quot;&quot;/&gt;&lt;property id=&quot;20307&quot; value=&quot;353&quot;/&gt;&lt;/object&gt;&lt;object type=&quot;3&quot; unique_id=&quot;11168&quot;&gt;&lt;property id=&quot;20148&quot; value=&quot;5&quot;/&gt;&lt;property id=&quot;20300&quot; value=&quot;Slide 11 - &amp;quot;Importance of Green Economy&amp;quot;&quot;/&gt;&lt;property id=&quot;20307&quot; value=&quot;354&quot;/&gt;&lt;/object&gt;&lt;object type=&quot;3&quot; unique_id=&quot;11169&quot;&gt;&lt;property id=&quot;20148&quot; value=&quot;5&quot;/&gt;&lt;property id=&quot;20300&quot; value=&quot;Slide 13 - &amp;quot;Session 4: Environmental Citizenship&amp;quot;&quot;/&gt;&lt;property id=&quot;20307&quot; value=&quot;355&quot;/&gt;&lt;/object&gt;&lt;object type=&quot;3&quot; unique_id=&quot;11342&quot;&gt;&lt;property id=&quot;20148&quot; value=&quot;5&quot;/&gt;&lt;property id=&quot;20300&quot; value=&quot;Slide 12 - &amp;quot;Session 4: Environmental Citizenship&amp;quot;&quot;/&gt;&lt;property id=&quot;20307&quot; value=&quot;356&quot;/&gt;&lt;/object&gt;&lt;object type=&quot;3&quot; unique_id=&quot;11396&quot;&gt;&lt;property id=&quot;20148&quot; value=&quot;5&quot;/&gt;&lt;property id=&quot;20300&quot; value=&quot;Slide 8 - &amp;quot;Session 2: Sustainable Development Goals (SDGs)&amp;quot;&quot;/&gt;&lt;property id=&quot;20307&quot; value=&quot;357&quot;/&gt;&lt;/object&gt;&lt;object type=&quot;3&quot; unique_id=&quot;11397&quot;&gt;&lt;property id=&quot;20148&quot; value=&quot;5&quot;/&gt;&lt;property id=&quot;20300&quot; value=&quot;Slide 9 - &amp;quot;Session 2: Sustainable Development Goals (SDGs)&amp;quot;&quot;/&gt;&lt;property id=&quot;20307&quot; value=&quot;358&quot;/&gt;&lt;/object&gt;&lt;object type=&quot;3&quot; unique_id=&quot;27743&quot;&gt;&lt;property id=&quot;20148&quot; value=&quot;5&quot;/&gt;&lt;property id=&quot;20300&quot; value=&quot;Slide 6 - &amp;quot;Problems Related to Sustainable Development&amp;quot;&quot;/&gt;&lt;property id=&quot;20307&quot; value=&quot;359&quot;/&gt;&lt;/object&gt;&lt;/object&gt;&lt;object type=&quot;8&quot; unique_id=&quot;10071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1_Office Theme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Century Schoolbook">
      <a:majorFont>
        <a:latin typeface="Century Schoolbook" panose="02040604050505020304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13245</TotalTime>
  <Words>1163</Words>
  <Application>Microsoft Office PowerPoint</Application>
  <PresentationFormat>On-screen Show (4:3)</PresentationFormat>
  <Paragraphs>207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Arial</vt:lpstr>
      <vt:lpstr>Calibri</vt:lpstr>
      <vt:lpstr>Century Schoolbook</vt:lpstr>
      <vt:lpstr>Wingdings</vt:lpstr>
      <vt:lpstr>1_Office Theme</vt:lpstr>
      <vt:lpstr>Database Management System</vt:lpstr>
      <vt:lpstr>Learning Objectives</vt:lpstr>
      <vt:lpstr>UNIT 8: Database Management System</vt:lpstr>
      <vt:lpstr>Data and Information</vt:lpstr>
      <vt:lpstr>DBMS Overview</vt:lpstr>
      <vt:lpstr>Advantages of DBMS</vt:lpstr>
      <vt:lpstr>Data Models</vt:lpstr>
      <vt:lpstr>Hierarchical Model</vt:lpstr>
      <vt:lpstr>Network Model</vt:lpstr>
      <vt:lpstr>Relational Model</vt:lpstr>
      <vt:lpstr>LibreOffice Base Introduction</vt:lpstr>
      <vt:lpstr>Data Types in Base</vt:lpstr>
      <vt:lpstr>Text Data Types</vt:lpstr>
      <vt:lpstr>Numeric Data Types</vt:lpstr>
      <vt:lpstr>Opening LibreOffice Base</vt:lpstr>
      <vt:lpstr>LibreOffice Base Interface</vt:lpstr>
      <vt:lpstr>Creating a Table Using Wizard</vt:lpstr>
      <vt:lpstr>Creating a Table Using Design View</vt:lpstr>
      <vt:lpstr>Entering and Editing Data</vt:lpstr>
      <vt:lpstr>Sorting and Deleting Records</vt:lpstr>
      <vt:lpstr>Navigating Records</vt:lpstr>
      <vt:lpstr>Working with Multiple Tables</vt:lpstr>
      <vt:lpstr>Creating Relationships</vt:lpstr>
      <vt:lpstr>Steps to Create a Relationship</vt:lpstr>
      <vt:lpstr>Relationship Integrity Rules</vt:lpstr>
      <vt:lpstr>Performing Queries in Base</vt:lpstr>
      <vt:lpstr>Creating Query Using Wizard</vt:lpstr>
      <vt:lpstr>Creating Query in Design View</vt:lpstr>
      <vt:lpstr>Types of Queries</vt:lpstr>
      <vt:lpstr>Designing Forms in Base</vt:lpstr>
      <vt:lpstr>Creating a Form Using Wizard</vt:lpstr>
      <vt:lpstr>Design View for Forms</vt:lpstr>
      <vt:lpstr>Types of Form Controls</vt:lpstr>
      <vt:lpstr>Reports in Base</vt:lpstr>
      <vt:lpstr>Creating a Report Using Wizard</vt:lpstr>
      <vt:lpstr>Design View for Reports</vt:lpstr>
      <vt:lpstr>Printing and Exporting Reports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Charu</dc:creator>
  <cp:lastModifiedBy>admin</cp:lastModifiedBy>
  <cp:revision>188</cp:revision>
  <dcterms:created xsi:type="dcterms:W3CDTF">2019-01-09T09:17:04Z</dcterms:created>
  <dcterms:modified xsi:type="dcterms:W3CDTF">2025-12-09T07:28:36Z</dcterms:modified>
</cp:coreProperties>
</file>