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handoutMasterIdLst>
    <p:handoutMasterId r:id="rId36"/>
  </p:handoutMasterIdLst>
  <p:sldIdLst>
    <p:sldId id="347" r:id="rId2"/>
    <p:sldId id="348" r:id="rId3"/>
    <p:sldId id="349" r:id="rId4"/>
    <p:sldId id="352" r:id="rId5"/>
    <p:sldId id="350" r:id="rId6"/>
    <p:sldId id="351" r:id="rId7"/>
    <p:sldId id="354" r:id="rId8"/>
    <p:sldId id="355" r:id="rId9"/>
    <p:sldId id="356" r:id="rId10"/>
    <p:sldId id="357" r:id="rId11"/>
    <p:sldId id="358" r:id="rId12"/>
    <p:sldId id="360" r:id="rId13"/>
    <p:sldId id="359" r:id="rId14"/>
    <p:sldId id="361" r:id="rId15"/>
    <p:sldId id="362" r:id="rId16"/>
    <p:sldId id="363" r:id="rId17"/>
    <p:sldId id="364" r:id="rId18"/>
    <p:sldId id="365" r:id="rId19"/>
    <p:sldId id="366" r:id="rId20"/>
    <p:sldId id="367" r:id="rId21"/>
    <p:sldId id="368" r:id="rId22"/>
    <p:sldId id="369" r:id="rId23"/>
    <p:sldId id="370" r:id="rId24"/>
    <p:sldId id="372" r:id="rId25"/>
    <p:sldId id="373" r:id="rId26"/>
    <p:sldId id="374" r:id="rId27"/>
    <p:sldId id="375" r:id="rId28"/>
    <p:sldId id="376" r:id="rId29"/>
    <p:sldId id="377" r:id="rId30"/>
    <p:sldId id="378" r:id="rId31"/>
    <p:sldId id="379" r:id="rId32"/>
    <p:sldId id="380" r:id="rId33"/>
    <p:sldId id="381" r:id="rId34"/>
    <p:sldId id="371" r:id="rId35"/>
  </p:sldIdLst>
  <p:sldSz cx="9144000" cy="6858000" type="screen4x3"/>
  <p:notesSz cx="6858000" cy="9144000"/>
  <p:custDataLst>
    <p:tags r:id="rId3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0367"/>
    <a:srgbClr val="0094D8"/>
    <a:srgbClr val="0087E2"/>
    <a:srgbClr val="0082DA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660"/>
  </p:normalViewPr>
  <p:slideViewPr>
    <p:cSldViewPr>
      <p:cViewPr varScale="1">
        <p:scale>
          <a:sx n="69" d="100"/>
          <a:sy n="69" d="100"/>
        </p:scale>
        <p:origin x="121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198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7483513-D081-4FEF-B537-829519AAFA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AA3B9E-A93B-49D3-BF76-65FEDC847E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248ECB-FA55-4CE0-829D-9580B4F2DDFB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5C26B4-D06A-4B7B-BFD0-9E336E0A81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A1FFCB-F295-4C97-B761-AB96695A46B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8BB8A-B3B9-4E3E-B08F-AD7E640AB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795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1B8CCB9D-F9E2-49D5-B409-A51594815A23}"/>
              </a:ext>
            </a:extLst>
          </p:cNvPr>
          <p:cNvSpPr/>
          <p:nvPr userDrawn="1"/>
        </p:nvSpPr>
        <p:spPr>
          <a:xfrm>
            <a:off x="1524000" y="716507"/>
            <a:ext cx="7391400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3200" b="1" kern="1200" dirty="0">
              <a:solidFill>
                <a:srgbClr val="8D0367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A3CE075-F552-4A13-88DE-D448986E1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5992"/>
            <a:ext cx="7391400" cy="685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>
              <a:defRPr lang="en-US" sz="2500" b="1" kern="1200" dirty="0" smtClean="0">
                <a:solidFill>
                  <a:srgbClr val="8D036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313059A-1A05-46A4-A7FC-27767FA9BB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1600200"/>
            <a:ext cx="8686800" cy="4800600"/>
          </a:xfrm>
        </p:spPr>
        <p:txBody>
          <a:bodyPr>
            <a:normAutofit/>
          </a:bodyPr>
          <a:lstStyle>
            <a:lvl1pPr marL="36576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Font typeface="Wingdings" panose="05000000000000000000" pitchFamily="2" charset="2"/>
              <a:buChar char="Ø"/>
              <a:defRPr sz="1800"/>
            </a:lvl1pPr>
            <a:lvl2pPr marL="73152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Font typeface="Wingdings" panose="05000000000000000000" pitchFamily="2" charset="2"/>
              <a:buChar char="ü"/>
              <a:defRPr sz="1800"/>
            </a:lvl2pPr>
            <a:lvl3pPr marL="109728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SzPct val="90000"/>
              <a:buFont typeface="Wingdings" panose="05000000000000000000" pitchFamily="2" charset="2"/>
              <a:buChar char="q"/>
              <a:defRPr sz="1800"/>
            </a:lvl3pPr>
            <a:lvl4pPr>
              <a:lnSpc>
                <a:spcPct val="120000"/>
              </a:lnSpc>
              <a:spcBef>
                <a:spcPts val="300"/>
              </a:spcBef>
              <a:defRPr sz="1800"/>
            </a:lvl4pPr>
            <a:lvl5pPr>
              <a:lnSpc>
                <a:spcPct val="120000"/>
              </a:lnSpc>
              <a:spcBef>
                <a:spcPts val="300"/>
              </a:spcBef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39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491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838201"/>
            <a:ext cx="63246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5319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1B8CCB9D-F9E2-49D5-B409-A51594815A23}"/>
              </a:ext>
            </a:extLst>
          </p:cNvPr>
          <p:cNvSpPr/>
          <p:nvPr userDrawn="1"/>
        </p:nvSpPr>
        <p:spPr>
          <a:xfrm>
            <a:off x="1524000" y="716507"/>
            <a:ext cx="7391400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3200" b="1" kern="1200" dirty="0">
              <a:solidFill>
                <a:srgbClr val="8D0367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A3CE075-F552-4A13-88DE-D448986E1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5992"/>
            <a:ext cx="7391400" cy="685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>
              <a:defRPr lang="en-US" sz="2800" b="1" kern="1200" dirty="0" smtClean="0">
                <a:solidFill>
                  <a:srgbClr val="8D036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313059A-1A05-46A4-A7FC-27767FA9BB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1600200"/>
            <a:ext cx="8686800" cy="4800600"/>
          </a:xfrm>
        </p:spPr>
        <p:txBody>
          <a:bodyPr>
            <a:normAutofit/>
          </a:bodyPr>
          <a:lstStyle>
            <a:lvl1pPr marL="36576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Font typeface="Wingdings" panose="05000000000000000000" pitchFamily="2" charset="2"/>
              <a:buChar char="Ø"/>
              <a:defRPr sz="2000"/>
            </a:lvl1pPr>
            <a:lvl2pPr marL="73152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Font typeface="Wingdings" panose="05000000000000000000" pitchFamily="2" charset="2"/>
              <a:buChar char="ü"/>
              <a:defRPr sz="2000"/>
            </a:lvl2pPr>
            <a:lvl3pPr marL="109728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SzPct val="90000"/>
              <a:buFont typeface="Wingdings" panose="05000000000000000000" pitchFamily="2" charset="2"/>
              <a:buChar char="q"/>
              <a:defRPr sz="2000"/>
            </a:lvl3pPr>
            <a:lvl4pPr>
              <a:lnSpc>
                <a:spcPct val="120000"/>
              </a:lnSpc>
              <a:spcBef>
                <a:spcPts val="300"/>
              </a:spcBef>
              <a:defRPr sz="1800"/>
            </a:lvl4pPr>
            <a:lvl5pPr>
              <a:lnSpc>
                <a:spcPct val="120000"/>
              </a:lnSpc>
              <a:spcBef>
                <a:spcPts val="300"/>
              </a:spcBef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1473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838201"/>
            <a:ext cx="63246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18997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7"/>
          <a:srcRect l="39465" t="17671" r="24618"/>
          <a:stretch/>
        </p:blipFill>
        <p:spPr>
          <a:xfrm>
            <a:off x="23612" y="-1"/>
            <a:ext cx="9076268" cy="6858001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943" y="6400800"/>
            <a:ext cx="944657" cy="390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30AF0B-A010-4BCE-A0D2-BCD014789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49570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55" r:id="rId4"/>
    <p:sldLayoutId id="2147483660" r:id="rId5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2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2209800" y="838201"/>
            <a:ext cx="6934200" cy="914400"/>
          </a:xfrm>
        </p:spPr>
        <p:txBody>
          <a:bodyPr>
            <a:noAutofit/>
          </a:bodyPr>
          <a:lstStyle/>
          <a:p>
            <a:r>
              <a:rPr lang="en-GB" b="1" dirty="0" smtClean="0">
                <a:solidFill>
                  <a:srgbClr val="8D0367"/>
                </a:solidFill>
              </a:rPr>
              <a:t>Maintain </a:t>
            </a:r>
            <a:r>
              <a:rPr lang="en-GB" b="1" dirty="0">
                <a:solidFill>
                  <a:srgbClr val="8D0367"/>
                </a:solidFill>
              </a:rPr>
              <a:t>Healthy, Safe, and</a:t>
            </a:r>
            <a:br>
              <a:rPr lang="en-GB" b="1" dirty="0">
                <a:solidFill>
                  <a:srgbClr val="8D0367"/>
                </a:solidFill>
              </a:rPr>
            </a:br>
            <a:r>
              <a:rPr lang="en-GB" b="1" dirty="0">
                <a:solidFill>
                  <a:srgbClr val="8D0367"/>
                </a:solidFill>
              </a:rPr>
              <a:t>Secure Working Environment</a:t>
            </a:r>
            <a:endParaRPr lang="en-US" b="1" dirty="0">
              <a:solidFill>
                <a:srgbClr val="8D0367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57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+mj-lt"/>
              </a:rPr>
              <a:t>Unit </a:t>
            </a:r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9</a:t>
            </a:r>
            <a:endParaRPr lang="en-US" sz="24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95400" y="2209800"/>
            <a:ext cx="3548031" cy="40974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2895600"/>
            <a:ext cx="3696077" cy="3263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987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Reasons for Health, Safety, and Security Programs or Policies in the Workplace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2286000"/>
            <a:ext cx="8686800" cy="4114800"/>
          </a:xfrm>
        </p:spPr>
        <p:txBody>
          <a:bodyPr>
            <a:noAutofit/>
          </a:bodyPr>
          <a:lstStyle/>
          <a:p>
            <a:r>
              <a:rPr lang="en-GB" dirty="0"/>
              <a:t>Implementing health, safety, and security programs in the workplace is vital for several reasons for </a:t>
            </a:r>
            <a:r>
              <a:rPr lang="en-GB" dirty="0" smtClean="0"/>
              <a:t>a better </a:t>
            </a:r>
            <a:r>
              <a:rPr lang="en-GB" dirty="0"/>
              <a:t>workplace environment. </a:t>
            </a:r>
            <a:endParaRPr lang="en-GB" dirty="0" smtClean="0"/>
          </a:p>
          <a:p>
            <a:r>
              <a:rPr lang="en-GB" dirty="0" smtClean="0"/>
              <a:t>They </a:t>
            </a:r>
            <a:r>
              <a:rPr lang="en-GB" dirty="0"/>
              <a:t>are:</a:t>
            </a:r>
          </a:p>
          <a:p>
            <a:pPr lvl="1"/>
            <a:r>
              <a:rPr lang="en-GB" dirty="0"/>
              <a:t>Employee </a:t>
            </a:r>
            <a:r>
              <a:rPr lang="en-GB" dirty="0" smtClean="0"/>
              <a:t>protection </a:t>
            </a:r>
          </a:p>
          <a:p>
            <a:pPr lvl="1"/>
            <a:r>
              <a:rPr lang="en-GB" dirty="0" smtClean="0"/>
              <a:t>Legal compliance</a:t>
            </a:r>
          </a:p>
          <a:p>
            <a:pPr lvl="1"/>
            <a:r>
              <a:rPr lang="en-GB" dirty="0" smtClean="0"/>
              <a:t>Increased productivity</a:t>
            </a:r>
          </a:p>
          <a:p>
            <a:pPr lvl="1"/>
            <a:r>
              <a:rPr lang="en-GB" dirty="0" smtClean="0"/>
              <a:t>Risk reduction</a:t>
            </a:r>
          </a:p>
          <a:p>
            <a:pPr lvl="1"/>
            <a:r>
              <a:rPr lang="en-GB" dirty="0" smtClean="0"/>
              <a:t>Asset protection</a:t>
            </a:r>
          </a:p>
          <a:p>
            <a:pPr lvl="1"/>
            <a:r>
              <a:rPr lang="en-GB" dirty="0" smtClean="0"/>
              <a:t>Emergency preparedness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5358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Workplace Safety Hazards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2286000"/>
            <a:ext cx="8686800" cy="4114800"/>
          </a:xfrm>
        </p:spPr>
        <p:txBody>
          <a:bodyPr>
            <a:noAutofit/>
          </a:bodyPr>
          <a:lstStyle/>
          <a:p>
            <a:r>
              <a:rPr lang="en-GB" dirty="0"/>
              <a:t>Workplace safety hazards are dangers that could harm workers while they are doing their </a:t>
            </a:r>
            <a:r>
              <a:rPr lang="en-GB" dirty="0" smtClean="0"/>
              <a:t>jobs.</a:t>
            </a:r>
          </a:p>
          <a:p>
            <a:r>
              <a:rPr lang="en-GB" dirty="0" smtClean="0"/>
              <a:t>Hazards </a:t>
            </a:r>
            <a:r>
              <a:rPr lang="en-GB" dirty="0"/>
              <a:t>can cause serious injuries, illnesses or accidents if not properly </a:t>
            </a:r>
            <a:r>
              <a:rPr lang="en-GB" dirty="0" smtClean="0"/>
              <a:t>managed.</a:t>
            </a:r>
          </a:p>
          <a:p>
            <a:r>
              <a:rPr lang="en-GB" dirty="0" smtClean="0"/>
              <a:t>Some of the workplace safety hazards are:</a:t>
            </a:r>
          </a:p>
          <a:p>
            <a:pPr lvl="1"/>
            <a:r>
              <a:rPr lang="en-GB" dirty="0" smtClean="0"/>
              <a:t>Physical hazards</a:t>
            </a:r>
          </a:p>
          <a:p>
            <a:pPr lvl="1"/>
            <a:r>
              <a:rPr lang="en-GB" dirty="0" smtClean="0"/>
              <a:t>Chemical hazards</a:t>
            </a:r>
          </a:p>
          <a:p>
            <a:pPr lvl="1"/>
            <a:r>
              <a:rPr lang="en-GB" dirty="0" smtClean="0"/>
              <a:t>Electrical hazards</a:t>
            </a:r>
          </a:p>
          <a:p>
            <a:pPr lvl="1"/>
            <a:r>
              <a:rPr lang="en-GB" dirty="0" smtClean="0"/>
              <a:t>Biological </a:t>
            </a:r>
            <a:r>
              <a:rPr lang="en-GB" dirty="0"/>
              <a:t>hazards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897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Hazard Identification and Control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2286000"/>
            <a:ext cx="8686800" cy="4114800"/>
          </a:xfrm>
        </p:spPr>
        <p:txBody>
          <a:bodyPr>
            <a:noAutofit/>
          </a:bodyPr>
          <a:lstStyle/>
          <a:p>
            <a:r>
              <a:rPr lang="en-GB" dirty="0"/>
              <a:t>Hazard identification includes inspections, Job Hazard Analysis (JHA), incident reporting, reviewing Safety Data Sheets (SDS) and conducting safety audits</a:t>
            </a:r>
            <a:r>
              <a:rPr lang="en-GB" dirty="0" smtClean="0"/>
              <a:t>.</a:t>
            </a:r>
          </a:p>
          <a:p>
            <a:r>
              <a:rPr lang="en-GB" dirty="0" smtClean="0"/>
              <a:t>These </a:t>
            </a:r>
            <a:r>
              <a:rPr lang="en-GB" dirty="0"/>
              <a:t>methods help identify risks and prevent accidents before they occur</a:t>
            </a:r>
            <a:r>
              <a:rPr lang="en-GB" dirty="0" smtClean="0"/>
              <a:t>.</a:t>
            </a:r>
          </a:p>
          <a:p>
            <a:r>
              <a:rPr lang="en-GB" dirty="0"/>
              <a:t>The process of hazard identification involves several steps, </a:t>
            </a:r>
            <a:r>
              <a:rPr lang="en-GB" dirty="0" smtClean="0"/>
              <a:t>including workplace </a:t>
            </a:r>
            <a:r>
              <a:rPr lang="en-GB" dirty="0"/>
              <a:t>inspections, job hazard analysis, incident reporting, </a:t>
            </a:r>
            <a:r>
              <a:rPr lang="en-GB" dirty="0" smtClean="0"/>
              <a:t>and employee </a:t>
            </a:r>
            <a:r>
              <a:rPr lang="en-GB" dirty="0"/>
              <a:t>feedback. </a:t>
            </a:r>
            <a:endParaRPr lang="en-GB" dirty="0" smtClean="0"/>
          </a:p>
          <a:p>
            <a:r>
              <a:rPr lang="en-GB" dirty="0" smtClean="0"/>
              <a:t>Physical </a:t>
            </a:r>
            <a:r>
              <a:rPr lang="en-GB" dirty="0"/>
              <a:t>hazards such as slippery floors, faulty machinery, or poor lighting </a:t>
            </a:r>
            <a:r>
              <a:rPr lang="en-GB" dirty="0" smtClean="0"/>
              <a:t>can increase </a:t>
            </a:r>
            <a:r>
              <a:rPr lang="en-GB" dirty="0"/>
              <a:t>the risk of accidents. </a:t>
            </a:r>
            <a:endParaRPr lang="en-GB" dirty="0" smtClean="0"/>
          </a:p>
          <a:p>
            <a:r>
              <a:rPr lang="en-GB" dirty="0" smtClean="0"/>
              <a:t>Chemical </a:t>
            </a:r>
            <a:r>
              <a:rPr lang="en-GB" dirty="0"/>
              <a:t>hazards include exposure to toxic substances, fumes, or </a:t>
            </a:r>
            <a:r>
              <a:rPr lang="en-GB" dirty="0" smtClean="0"/>
              <a:t>flammable materials</a:t>
            </a:r>
            <a:r>
              <a:rPr lang="en-GB" dirty="0"/>
              <a:t>.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997389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Hazard Identification and Control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2286000"/>
            <a:ext cx="8686800" cy="4114800"/>
          </a:xfrm>
        </p:spPr>
        <p:txBody>
          <a:bodyPr>
            <a:noAutofit/>
          </a:bodyPr>
          <a:lstStyle/>
          <a:p>
            <a:r>
              <a:rPr lang="en-GB" dirty="0" smtClean="0"/>
              <a:t>Biological </a:t>
            </a:r>
            <a:r>
              <a:rPr lang="en-GB" dirty="0"/>
              <a:t>hazards arise from exposure to bacteria, viruses, or </a:t>
            </a:r>
            <a:r>
              <a:rPr lang="en-GB" dirty="0" err="1"/>
              <a:t>mold</a:t>
            </a:r>
            <a:r>
              <a:rPr lang="en-GB" dirty="0"/>
              <a:t>, particularly in </a:t>
            </a:r>
            <a:r>
              <a:rPr lang="en-GB" dirty="0" smtClean="0"/>
              <a:t>healthcare and </a:t>
            </a:r>
            <a:r>
              <a:rPr lang="en-GB" dirty="0"/>
              <a:t>laboratory environments. </a:t>
            </a:r>
            <a:endParaRPr lang="en-GB" dirty="0" smtClean="0"/>
          </a:p>
          <a:p>
            <a:r>
              <a:rPr lang="en-GB" dirty="0" smtClean="0"/>
              <a:t>Ergonomic </a:t>
            </a:r>
            <a:r>
              <a:rPr lang="en-GB" dirty="0"/>
              <a:t>hazards, such as poorly designed workstations or </a:t>
            </a:r>
            <a:r>
              <a:rPr lang="en-GB" dirty="0" smtClean="0"/>
              <a:t>repetitive motions</a:t>
            </a:r>
            <a:r>
              <a:rPr lang="en-GB" dirty="0"/>
              <a:t>, can lead to musculoskeletal disorders. </a:t>
            </a:r>
            <a:endParaRPr lang="en-GB" dirty="0" smtClean="0"/>
          </a:p>
          <a:p>
            <a:r>
              <a:rPr lang="en-GB" dirty="0" smtClean="0"/>
              <a:t>Psychosocial </a:t>
            </a:r>
            <a:r>
              <a:rPr lang="en-GB" dirty="0"/>
              <a:t>hazards, including workplace stress, </a:t>
            </a:r>
            <a:r>
              <a:rPr lang="en-GB" dirty="0" smtClean="0"/>
              <a:t>long working </a:t>
            </a:r>
            <a:r>
              <a:rPr lang="en-GB" dirty="0"/>
              <a:t>hours, or bullying, can impact employees’ mental well-being</a:t>
            </a:r>
            <a:r>
              <a:rPr lang="en-GB" dirty="0" smtClean="0"/>
              <a:t>.</a:t>
            </a:r>
          </a:p>
          <a:p>
            <a:r>
              <a:rPr lang="en-GB" dirty="0"/>
              <a:t>To control these hazards, organizations should implement </a:t>
            </a:r>
            <a:r>
              <a:rPr lang="en-GB" dirty="0" smtClean="0"/>
              <a:t>effective safety </a:t>
            </a:r>
            <a:r>
              <a:rPr lang="en-GB" dirty="0"/>
              <a:t>measures based on the hierarchy of hazard control.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96757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Identifying Hazards in the Organization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2286000"/>
            <a:ext cx="8686800" cy="4114800"/>
          </a:xfrm>
        </p:spPr>
        <p:txBody>
          <a:bodyPr>
            <a:noAutofit/>
          </a:bodyPr>
          <a:lstStyle/>
          <a:p>
            <a:r>
              <a:rPr lang="en-GB" dirty="0"/>
              <a:t>Identifying hazards in the workplace is a continuous process that requires active monitoring </a:t>
            </a:r>
            <a:r>
              <a:rPr lang="en-GB" dirty="0" smtClean="0"/>
              <a:t>and assessment</a:t>
            </a:r>
            <a:r>
              <a:rPr lang="en-GB" dirty="0"/>
              <a:t>. </a:t>
            </a:r>
            <a:endParaRPr lang="en-GB" dirty="0" smtClean="0"/>
          </a:p>
          <a:p>
            <a:r>
              <a:rPr lang="en-GB" dirty="0" smtClean="0"/>
              <a:t>Every </a:t>
            </a:r>
            <a:r>
              <a:rPr lang="en-GB" dirty="0"/>
              <a:t>organization, regardless of industry, must have a structured approach to </a:t>
            </a:r>
            <a:r>
              <a:rPr lang="en-GB" dirty="0" smtClean="0"/>
              <a:t>recognizing potential </a:t>
            </a:r>
            <a:r>
              <a:rPr lang="en-GB" dirty="0"/>
              <a:t>risks and implementing necessary safety measures. </a:t>
            </a:r>
            <a:endParaRPr lang="en-GB" dirty="0" smtClean="0"/>
          </a:p>
          <a:p>
            <a:r>
              <a:rPr lang="en-GB" dirty="0" smtClean="0"/>
              <a:t>Hazards </a:t>
            </a:r>
            <a:r>
              <a:rPr lang="en-GB" dirty="0"/>
              <a:t>can be found in various areas, </a:t>
            </a:r>
            <a:r>
              <a:rPr lang="en-GB" dirty="0" smtClean="0"/>
              <a:t>such as </a:t>
            </a:r>
            <a:r>
              <a:rPr lang="en-GB" dirty="0"/>
              <a:t>office spaces, manufacturing plants, construction sites, warehouses, and laboratories. </a:t>
            </a:r>
            <a:endParaRPr lang="en-GB" dirty="0" smtClean="0"/>
          </a:p>
          <a:p>
            <a:r>
              <a:rPr lang="en-GB" dirty="0" smtClean="0"/>
              <a:t>By identifying these </a:t>
            </a:r>
            <a:r>
              <a:rPr lang="en-GB" dirty="0"/>
              <a:t>hazards early, organizations can prevent accidents, protect employees, and avoid financial </a:t>
            </a:r>
            <a:r>
              <a:rPr lang="en-GB" dirty="0" smtClean="0"/>
              <a:t>losses due </a:t>
            </a:r>
            <a:r>
              <a:rPr lang="en-GB" dirty="0"/>
              <a:t>to workplace injuries</a:t>
            </a:r>
            <a:r>
              <a:rPr lang="en-GB" dirty="0" smtClean="0"/>
              <a:t>.</a:t>
            </a:r>
          </a:p>
          <a:p>
            <a:r>
              <a:rPr lang="en-GB" dirty="0"/>
              <a:t>One of the most effective ways to identify hazards is through workplace inspections, where </a:t>
            </a:r>
            <a:r>
              <a:rPr lang="en-GB" dirty="0" smtClean="0"/>
              <a:t>safety officers </a:t>
            </a:r>
            <a:r>
              <a:rPr lang="en-GB" dirty="0"/>
              <a:t>or trained personnel conduct routine checks of equipment, workspaces, and facilities.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240896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Handling Office Equipment and Objects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2286000"/>
            <a:ext cx="8686800" cy="4114800"/>
          </a:xfrm>
        </p:spPr>
        <p:txBody>
          <a:bodyPr>
            <a:noAutofit/>
          </a:bodyPr>
          <a:lstStyle/>
          <a:p>
            <a:r>
              <a:rPr lang="en-GB" dirty="0"/>
              <a:t>Handling office equipment and objects safely is crucial in preventing injuries and ensuring </a:t>
            </a:r>
            <a:r>
              <a:rPr lang="en-GB" dirty="0" smtClean="0"/>
              <a:t>workplace efficiency</a:t>
            </a:r>
            <a:r>
              <a:rPr lang="en-GB" dirty="0"/>
              <a:t>. </a:t>
            </a:r>
            <a:endParaRPr lang="en-GB" dirty="0" smtClean="0"/>
          </a:p>
          <a:p>
            <a:r>
              <a:rPr lang="en-GB" dirty="0" smtClean="0"/>
              <a:t>Although </a:t>
            </a:r>
            <a:r>
              <a:rPr lang="en-GB" dirty="0"/>
              <a:t>office environments are generally considered low-risk compared to </a:t>
            </a:r>
            <a:r>
              <a:rPr lang="en-GB" dirty="0" smtClean="0"/>
              <a:t>industrial settings</a:t>
            </a:r>
            <a:r>
              <a:rPr lang="en-GB" dirty="0"/>
              <a:t>, hazards still exist. </a:t>
            </a:r>
            <a:endParaRPr lang="en-GB" dirty="0" smtClean="0"/>
          </a:p>
          <a:p>
            <a:r>
              <a:rPr lang="en-GB" dirty="0" smtClean="0"/>
              <a:t>Many </a:t>
            </a:r>
            <a:r>
              <a:rPr lang="en-GB" dirty="0"/>
              <a:t>workplace injuries occur due to improper lifting techniques, </a:t>
            </a:r>
            <a:r>
              <a:rPr lang="en-GB" dirty="0" smtClean="0"/>
              <a:t>electrical risks</a:t>
            </a:r>
            <a:r>
              <a:rPr lang="en-GB" dirty="0"/>
              <a:t>, cluttered workspaces, and ergonomic issues. </a:t>
            </a:r>
            <a:endParaRPr lang="en-GB" dirty="0" smtClean="0"/>
          </a:p>
          <a:p>
            <a:r>
              <a:rPr lang="en-GB" dirty="0" smtClean="0"/>
              <a:t>Employees </a:t>
            </a:r>
            <a:r>
              <a:rPr lang="en-GB" dirty="0"/>
              <a:t>must be aware of the correct </a:t>
            </a:r>
            <a:r>
              <a:rPr lang="en-GB" dirty="0" smtClean="0"/>
              <a:t>procedures for </a:t>
            </a:r>
            <a:r>
              <a:rPr lang="en-GB" dirty="0"/>
              <a:t>handling office equipment and objects to minimize the risk of accidents</a:t>
            </a:r>
            <a:r>
              <a:rPr lang="en-GB" dirty="0" smtClean="0"/>
              <a:t>.</a:t>
            </a:r>
          </a:p>
          <a:p>
            <a:r>
              <a:rPr lang="en-GB" dirty="0"/>
              <a:t>Ergonomics also plays a significant role in office safety. Poor workstation design can cause </a:t>
            </a:r>
            <a:r>
              <a:rPr lang="en-GB" dirty="0" smtClean="0"/>
              <a:t>Repetitive Strain </a:t>
            </a:r>
            <a:r>
              <a:rPr lang="en-GB" dirty="0"/>
              <a:t>Injuries (RSIs), neck pain, and posture-related problems.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441248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Handling Office Equipment and Objects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2286000"/>
            <a:ext cx="8686800" cy="4114800"/>
          </a:xfrm>
        </p:spPr>
        <p:txBody>
          <a:bodyPr>
            <a:noAutofit/>
          </a:bodyPr>
          <a:lstStyle/>
          <a:p>
            <a:r>
              <a:rPr lang="en-GB" dirty="0" smtClean="0"/>
              <a:t>Chairs </a:t>
            </a:r>
            <a:r>
              <a:rPr lang="en-GB" dirty="0"/>
              <a:t>should be adjustable, </a:t>
            </a:r>
            <a:r>
              <a:rPr lang="en-GB" dirty="0" smtClean="0"/>
              <a:t>providing proper </a:t>
            </a:r>
            <a:r>
              <a:rPr lang="en-GB" dirty="0"/>
              <a:t>back support, and computer screens should be at eye level to prevent neck strain. </a:t>
            </a:r>
            <a:endParaRPr lang="en-GB" dirty="0" smtClean="0"/>
          </a:p>
          <a:p>
            <a:r>
              <a:rPr lang="en-GB" dirty="0" smtClean="0"/>
              <a:t>Employees should </a:t>
            </a:r>
            <a:r>
              <a:rPr lang="en-GB" dirty="0"/>
              <a:t>take short breaks to stretch and move around to reduce the risk of muscle fatigue. </a:t>
            </a:r>
            <a:endParaRPr lang="en-GB" dirty="0" smtClean="0"/>
          </a:p>
          <a:p>
            <a:r>
              <a:rPr lang="en-GB" dirty="0" smtClean="0"/>
              <a:t>Keeping the workspace </a:t>
            </a:r>
            <a:r>
              <a:rPr lang="en-GB" dirty="0"/>
              <a:t>organized and free of clutter also helps prevent tripping hazards, improving overall safety </a:t>
            </a:r>
            <a:r>
              <a:rPr lang="en-GB" dirty="0" smtClean="0"/>
              <a:t>in the </a:t>
            </a:r>
            <a:r>
              <a:rPr lang="en-GB" dirty="0"/>
              <a:t>office.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86670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Safety Guidelines and Checklists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2286000"/>
            <a:ext cx="8686800" cy="4114800"/>
          </a:xfrm>
        </p:spPr>
        <p:txBody>
          <a:bodyPr>
            <a:noAutofit/>
          </a:bodyPr>
          <a:lstStyle/>
          <a:p>
            <a:r>
              <a:rPr lang="en-GB" dirty="0"/>
              <a:t>A safe workplace starts with proper training and awareness. </a:t>
            </a:r>
            <a:endParaRPr lang="en-GB" dirty="0" smtClean="0"/>
          </a:p>
          <a:p>
            <a:r>
              <a:rPr lang="en-GB" dirty="0" smtClean="0"/>
              <a:t>Employers </a:t>
            </a:r>
            <a:r>
              <a:rPr lang="en-GB" dirty="0"/>
              <a:t>should conduct regular </a:t>
            </a:r>
            <a:r>
              <a:rPr lang="en-GB" dirty="0" smtClean="0"/>
              <a:t>safety training </a:t>
            </a:r>
            <a:r>
              <a:rPr lang="en-GB" dirty="0"/>
              <a:t>sessions to educate employees on best practices. </a:t>
            </a:r>
            <a:endParaRPr lang="en-GB" dirty="0" smtClean="0"/>
          </a:p>
          <a:p>
            <a:r>
              <a:rPr lang="en-GB" dirty="0" smtClean="0"/>
              <a:t>Emergency </a:t>
            </a:r>
            <a:r>
              <a:rPr lang="en-GB" dirty="0"/>
              <a:t>exits should always be accessible </a:t>
            </a:r>
            <a:r>
              <a:rPr lang="en-GB" dirty="0" smtClean="0"/>
              <a:t>and clearly </a:t>
            </a:r>
            <a:r>
              <a:rPr lang="en-GB" dirty="0"/>
              <a:t>marked, ensuring that employees can evacuate quickly in case of an emergency. </a:t>
            </a:r>
            <a:endParaRPr lang="en-GB" dirty="0" smtClean="0"/>
          </a:p>
          <a:p>
            <a:r>
              <a:rPr lang="en-GB" dirty="0" smtClean="0"/>
              <a:t>Fire extinguishers, first </a:t>
            </a:r>
            <a:r>
              <a:rPr lang="en-GB" dirty="0"/>
              <a:t>aid kits, and emergency contact information should be readily available in the workplace. </a:t>
            </a:r>
            <a:endParaRPr lang="en-GB" dirty="0" smtClean="0"/>
          </a:p>
          <a:p>
            <a:r>
              <a:rPr lang="en-GB" dirty="0" smtClean="0"/>
              <a:t>Proper ventilation </a:t>
            </a:r>
            <a:r>
              <a:rPr lang="en-GB" dirty="0"/>
              <a:t>and cleanliness should be maintained to prevent health hazards, and employees should </a:t>
            </a:r>
            <a:r>
              <a:rPr lang="en-GB" dirty="0" smtClean="0"/>
              <a:t>be encouraged </a:t>
            </a:r>
            <a:r>
              <a:rPr lang="en-GB" dirty="0"/>
              <a:t>to report unsafe conditions immediately.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356127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/>
              <a:t>Session 2: Workplace Quality Measures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228600" y="1905000"/>
            <a:ext cx="8686800" cy="4495800"/>
          </a:xfrm>
        </p:spPr>
        <p:txBody>
          <a:bodyPr>
            <a:normAutofit/>
          </a:bodyPr>
          <a:lstStyle/>
          <a:p>
            <a:r>
              <a:rPr lang="en-GB" dirty="0" smtClean="0"/>
              <a:t>Workplace </a:t>
            </a:r>
            <a:r>
              <a:rPr lang="en-GB" dirty="0"/>
              <a:t>quality measures ensure a clean, safe and comfortable working environment</a:t>
            </a:r>
            <a:r>
              <a:rPr lang="en-GB" dirty="0" smtClean="0"/>
              <a:t>.</a:t>
            </a:r>
          </a:p>
          <a:p>
            <a:r>
              <a:rPr lang="en-GB" dirty="0" smtClean="0"/>
              <a:t>Poor </a:t>
            </a:r>
            <a:r>
              <a:rPr lang="en-GB" dirty="0"/>
              <a:t>workplace conditions can affect the health and performance of employees</a:t>
            </a:r>
            <a:r>
              <a:rPr lang="en-GB" dirty="0" smtClean="0"/>
              <a:t>.</a:t>
            </a:r>
          </a:p>
          <a:p>
            <a:r>
              <a:rPr lang="en-GB" dirty="0" smtClean="0"/>
              <a:t>A </a:t>
            </a:r>
            <a:r>
              <a:rPr lang="en-GB" dirty="0"/>
              <a:t>well-maintained workplace provides a strong emphasis on health, safety and security</a:t>
            </a:r>
            <a:r>
              <a:rPr lang="en-GB" dirty="0" smtClean="0"/>
              <a:t>.</a:t>
            </a:r>
          </a:p>
          <a:p>
            <a:r>
              <a:rPr lang="en-GB" dirty="0" smtClean="0"/>
              <a:t>It </a:t>
            </a:r>
            <a:r>
              <a:rPr lang="en-GB" dirty="0"/>
              <a:t>ensures that employees feel protected, valued and motivated</a:t>
            </a:r>
            <a:r>
              <a:rPr lang="en-GB" dirty="0" smtClean="0"/>
              <a:t>.</a:t>
            </a:r>
          </a:p>
          <a:p>
            <a:r>
              <a:rPr lang="en-GB" dirty="0" smtClean="0"/>
              <a:t>Maintaining </a:t>
            </a:r>
            <a:r>
              <a:rPr lang="en-GB" dirty="0"/>
              <a:t>workplace quality includes ensuring good air quality, clean water, cleanliness, hygiene and proper waste disposal.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8576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Air and Water Quality Monitoring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2286000"/>
            <a:ext cx="8686800" cy="4114800"/>
          </a:xfrm>
        </p:spPr>
        <p:txBody>
          <a:bodyPr>
            <a:noAutofit/>
          </a:bodyPr>
          <a:lstStyle/>
          <a:p>
            <a:r>
              <a:rPr lang="en-GB" dirty="0" smtClean="0"/>
              <a:t>Air </a:t>
            </a:r>
            <a:r>
              <a:rPr lang="en-GB" dirty="0"/>
              <a:t>quality monitoring means checking how clean or polluted the air is in the workplace</a:t>
            </a:r>
            <a:r>
              <a:rPr lang="en-GB" dirty="0" smtClean="0"/>
              <a:t>.</a:t>
            </a:r>
          </a:p>
          <a:p>
            <a:r>
              <a:rPr lang="en-GB" dirty="0" smtClean="0"/>
              <a:t>Good </a:t>
            </a:r>
            <a:r>
              <a:rPr lang="en-GB" dirty="0"/>
              <a:t>air quality is important because polluted air can cause breathing problems, fatigue and discomfort</a:t>
            </a:r>
            <a:r>
              <a:rPr lang="en-GB" dirty="0" smtClean="0"/>
              <a:t>.</a:t>
            </a:r>
          </a:p>
          <a:p>
            <a:r>
              <a:rPr lang="en-GB" dirty="0" smtClean="0"/>
              <a:t>Workplaces </a:t>
            </a:r>
            <a:r>
              <a:rPr lang="en-GB" dirty="0"/>
              <a:t>use special machines to measure pollutants such as sulphur dioxide (SO₂), nitrogen dioxide (NO₂), particulate matter PM10 and PM2.5, carbon monoxide (CO), ozone (O₃), ammonia (NH₃) and lead (</a:t>
            </a:r>
            <a:r>
              <a:rPr lang="en-GB" dirty="0" err="1"/>
              <a:t>Pb</a:t>
            </a:r>
            <a:r>
              <a:rPr lang="en-GB" dirty="0" smtClean="0"/>
              <a:t>).</a:t>
            </a:r>
          </a:p>
          <a:p>
            <a:r>
              <a:rPr lang="en-GB" dirty="0" smtClean="0"/>
              <a:t>The </a:t>
            </a:r>
            <a:r>
              <a:rPr lang="en-GB" dirty="0"/>
              <a:t>Air Quality Index (AQI) is used to tell whether the air is good, bad or dangerous</a:t>
            </a:r>
            <a:r>
              <a:rPr lang="en-GB" dirty="0" smtClean="0"/>
              <a:t>.</a:t>
            </a:r>
          </a:p>
          <a:p>
            <a:r>
              <a:rPr lang="en-GB" dirty="0" smtClean="0"/>
              <a:t>Poor </a:t>
            </a:r>
            <a:r>
              <a:rPr lang="en-GB" dirty="0"/>
              <a:t>air quality can lead to coughing, eye irritation, headaches and long-term health issues.• Good ventilation ensures fresh air circulation and reduces the </a:t>
            </a:r>
            <a:r>
              <a:rPr lang="en-GB" dirty="0" err="1"/>
              <a:t>buildup</a:t>
            </a:r>
            <a:r>
              <a:rPr lang="en-GB" dirty="0"/>
              <a:t> of pollutants.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86706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89809-2DAB-4AD7-A5C5-F1DCD8F101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B96CE-5B83-4CA3-9254-D4E4121180F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This Unit Covers:</a:t>
            </a:r>
          </a:p>
          <a:p>
            <a:r>
              <a:rPr lang="en-GB" dirty="0"/>
              <a:t>Health, safety, </a:t>
            </a:r>
            <a:r>
              <a:rPr lang="en-GB" dirty="0" smtClean="0"/>
              <a:t>and security </a:t>
            </a:r>
            <a:r>
              <a:rPr lang="en-GB" dirty="0"/>
              <a:t>at workplace</a:t>
            </a:r>
          </a:p>
          <a:p>
            <a:r>
              <a:rPr lang="en-GB" dirty="0" smtClean="0"/>
              <a:t>Identifying </a:t>
            </a:r>
            <a:r>
              <a:rPr lang="en-GB" dirty="0"/>
              <a:t>hazards </a:t>
            </a:r>
            <a:r>
              <a:rPr lang="en-GB" dirty="0" smtClean="0"/>
              <a:t>in the </a:t>
            </a:r>
            <a:r>
              <a:rPr lang="en-GB" dirty="0"/>
              <a:t>organization</a:t>
            </a:r>
          </a:p>
          <a:p>
            <a:r>
              <a:rPr lang="en-GB" dirty="0" smtClean="0"/>
              <a:t>Safety </a:t>
            </a:r>
            <a:r>
              <a:rPr lang="en-GB" dirty="0"/>
              <a:t>guidelines </a:t>
            </a:r>
            <a:r>
              <a:rPr lang="en-GB" dirty="0" smtClean="0"/>
              <a:t>and checklists</a:t>
            </a:r>
            <a:endParaRPr lang="en-GB" dirty="0"/>
          </a:p>
          <a:p>
            <a:r>
              <a:rPr lang="en-GB" dirty="0" smtClean="0"/>
              <a:t>Workplace quality measures</a:t>
            </a:r>
            <a:endParaRPr lang="en-GB" dirty="0"/>
          </a:p>
          <a:p>
            <a:r>
              <a:rPr lang="en-GB" dirty="0" smtClean="0"/>
              <a:t>Office </a:t>
            </a:r>
            <a:r>
              <a:rPr lang="en-GB" dirty="0"/>
              <a:t>ergonomics </a:t>
            </a:r>
            <a:r>
              <a:rPr lang="en-GB" dirty="0" smtClean="0"/>
              <a:t>and safety</a:t>
            </a:r>
            <a:endParaRPr lang="en-GB" dirty="0"/>
          </a:p>
          <a:p>
            <a:r>
              <a:rPr lang="en-GB" dirty="0" smtClean="0"/>
              <a:t>Preventing accidents and </a:t>
            </a:r>
            <a:r>
              <a:rPr lang="en-GB" dirty="0"/>
              <a:t>emergencies</a:t>
            </a:r>
          </a:p>
          <a:p>
            <a:r>
              <a:rPr lang="en-GB" dirty="0" smtClean="0"/>
              <a:t>Fire </a:t>
            </a:r>
            <a:r>
              <a:rPr lang="en-GB" dirty="0"/>
              <a:t>safety and first aid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68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Air and Water Quality Monitoring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2286000"/>
            <a:ext cx="8686800" cy="4114800"/>
          </a:xfrm>
        </p:spPr>
        <p:txBody>
          <a:bodyPr>
            <a:noAutofit/>
          </a:bodyPr>
          <a:lstStyle/>
          <a:p>
            <a:r>
              <a:rPr lang="en-GB" dirty="0"/>
              <a:t>Guidelines for </a:t>
            </a:r>
            <a:r>
              <a:rPr lang="en-GB" dirty="0" smtClean="0"/>
              <a:t>clean air are:</a:t>
            </a:r>
          </a:p>
          <a:p>
            <a:pPr lvl="1"/>
            <a:r>
              <a:rPr lang="en-GB" dirty="0" smtClean="0"/>
              <a:t>Maintain </a:t>
            </a:r>
            <a:r>
              <a:rPr lang="en-GB" dirty="0"/>
              <a:t>proper ventilation using windows, exhaust fans and HVAC systems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Use </a:t>
            </a:r>
            <a:r>
              <a:rPr lang="en-GB" dirty="0"/>
              <a:t>air purifiers to filter dust and pollutants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Avoid </a:t>
            </a:r>
            <a:r>
              <a:rPr lang="en-GB" dirty="0"/>
              <a:t>indoor smoking to reduce harmful chemicals in the air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Hazardous </a:t>
            </a:r>
            <a:r>
              <a:rPr lang="en-GB" dirty="0"/>
              <a:t>chemicals should be stored outdoors or in well-ventilated areas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Clean </a:t>
            </a:r>
            <a:r>
              <a:rPr lang="en-GB" dirty="0"/>
              <a:t>the workplace regularly to reduce dust accumulation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Maintain </a:t>
            </a:r>
            <a:r>
              <a:rPr lang="en-GB" dirty="0"/>
              <a:t>humidity levels to avoid dryness or excess moisture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Check </a:t>
            </a:r>
            <a:r>
              <a:rPr lang="en-GB" dirty="0"/>
              <a:t>for radon gas and other harmful gases that may be present in the workplace.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851291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Air and Water Quality Monitoring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2286000"/>
            <a:ext cx="8686800" cy="4114800"/>
          </a:xfrm>
        </p:spPr>
        <p:txBody>
          <a:bodyPr>
            <a:noAutofit/>
          </a:bodyPr>
          <a:lstStyle/>
          <a:p>
            <a:r>
              <a:rPr lang="en-GB" dirty="0" smtClean="0"/>
              <a:t>Water </a:t>
            </a:r>
            <a:r>
              <a:rPr lang="en-GB" dirty="0"/>
              <a:t>quality monitoring involves checking whether the workplace water is safe to drink and use</a:t>
            </a:r>
            <a:r>
              <a:rPr lang="en-GB" dirty="0" smtClean="0"/>
              <a:t>.</a:t>
            </a:r>
          </a:p>
          <a:p>
            <a:r>
              <a:rPr lang="en-GB" dirty="0" smtClean="0"/>
              <a:t>Dirty </a:t>
            </a:r>
            <a:r>
              <a:rPr lang="en-GB" dirty="0"/>
              <a:t>or contaminated water can cause stomach infections, skin diseases and other health problems</a:t>
            </a:r>
            <a:r>
              <a:rPr lang="en-GB" dirty="0" smtClean="0"/>
              <a:t>.</a:t>
            </a:r>
          </a:p>
          <a:p>
            <a:r>
              <a:rPr lang="en-GB" dirty="0" smtClean="0"/>
              <a:t>Water </a:t>
            </a:r>
            <a:r>
              <a:rPr lang="en-GB" dirty="0"/>
              <a:t>must be free from bacteria, dirt, harmful chemicals and heavy metals</a:t>
            </a:r>
            <a:r>
              <a:rPr lang="en-GB" dirty="0" smtClean="0"/>
              <a:t>.</a:t>
            </a:r>
          </a:p>
          <a:p>
            <a:r>
              <a:rPr lang="en-GB" dirty="0" smtClean="0"/>
              <a:t>Regular </a:t>
            </a:r>
            <a:r>
              <a:rPr lang="en-GB" dirty="0"/>
              <a:t>water testing ensures that water meets safety standards</a:t>
            </a:r>
            <a:r>
              <a:rPr lang="en-GB" dirty="0" smtClean="0"/>
              <a:t>.</a:t>
            </a:r>
          </a:p>
          <a:p>
            <a:r>
              <a:rPr lang="en-GB" dirty="0" smtClean="0"/>
              <a:t>Safe </a:t>
            </a:r>
            <a:r>
              <a:rPr lang="en-GB" dirty="0"/>
              <a:t>drinking water improves employee health and productivity.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12261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Air and Water Quality Monitoring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2286000"/>
            <a:ext cx="8686800" cy="4114800"/>
          </a:xfrm>
        </p:spPr>
        <p:txBody>
          <a:bodyPr>
            <a:noAutofit/>
          </a:bodyPr>
          <a:lstStyle/>
          <a:p>
            <a:r>
              <a:rPr lang="en-GB" dirty="0"/>
              <a:t>Guidelines for Clean </a:t>
            </a:r>
            <a:r>
              <a:rPr lang="en-GB" dirty="0" smtClean="0"/>
              <a:t>Water are:</a:t>
            </a:r>
          </a:p>
          <a:p>
            <a:pPr lvl="1"/>
            <a:r>
              <a:rPr lang="en-GB" dirty="0" smtClean="0"/>
              <a:t>Regularly </a:t>
            </a:r>
            <a:r>
              <a:rPr lang="en-GB" dirty="0"/>
              <a:t>clean water storage tanks and maintain plumbing systems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Test </a:t>
            </a:r>
            <a:r>
              <a:rPr lang="en-GB" dirty="0"/>
              <a:t>water samples frequently for contamination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Use </a:t>
            </a:r>
            <a:r>
              <a:rPr lang="en-GB" dirty="0"/>
              <a:t>water treatment methods such as filtration, chlorination and purification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Prevent </a:t>
            </a:r>
            <a:r>
              <a:rPr lang="en-GB" dirty="0"/>
              <a:t>chemicals and waste from entering water sources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Provide </a:t>
            </a:r>
            <a:r>
              <a:rPr lang="en-GB" dirty="0"/>
              <a:t>clean handwashing stations for employees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Follow </a:t>
            </a:r>
            <a:r>
              <a:rPr lang="en-GB" dirty="0"/>
              <a:t>BIS (Bureau of Indian Standards) limits for drinking water </a:t>
            </a:r>
            <a:r>
              <a:rPr lang="en-GB" dirty="0" smtClean="0"/>
              <a:t>quality.</a:t>
            </a:r>
          </a:p>
        </p:txBody>
      </p:sp>
    </p:spTree>
    <p:extLst>
      <p:ext uri="{BB962C8B-B14F-4D97-AF65-F5344CB8AC3E}">
        <p14:creationId xmlns:p14="http://schemas.microsoft.com/office/powerpoint/2010/main" val="319674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Importance of Cleanliness at Workplace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2286000"/>
            <a:ext cx="8686800" cy="4114800"/>
          </a:xfrm>
        </p:spPr>
        <p:txBody>
          <a:bodyPr>
            <a:noAutofit/>
          </a:bodyPr>
          <a:lstStyle/>
          <a:p>
            <a:r>
              <a:rPr lang="en-GB" dirty="0" smtClean="0"/>
              <a:t>Cleanliness </a:t>
            </a:r>
            <a:r>
              <a:rPr lang="en-GB" dirty="0"/>
              <a:t>helps prevent the spread of infections and allergies</a:t>
            </a:r>
            <a:r>
              <a:rPr lang="en-GB" dirty="0" smtClean="0"/>
              <a:t>.</a:t>
            </a:r>
          </a:p>
          <a:p>
            <a:r>
              <a:rPr lang="en-GB" dirty="0" smtClean="0"/>
              <a:t>It </a:t>
            </a:r>
            <a:r>
              <a:rPr lang="en-GB" dirty="0"/>
              <a:t>improves employee productivity and morale</a:t>
            </a:r>
            <a:r>
              <a:rPr lang="en-GB" dirty="0" smtClean="0"/>
              <a:t>.</a:t>
            </a:r>
          </a:p>
          <a:p>
            <a:r>
              <a:rPr lang="en-GB" dirty="0" smtClean="0"/>
              <a:t>A </a:t>
            </a:r>
            <a:r>
              <a:rPr lang="en-GB" dirty="0"/>
              <a:t>clean workplace reduces accidents caused by spills, clutter or waste</a:t>
            </a:r>
            <a:r>
              <a:rPr lang="en-GB" dirty="0" smtClean="0"/>
              <a:t>.</a:t>
            </a:r>
          </a:p>
          <a:p>
            <a:r>
              <a:rPr lang="en-GB" dirty="0" smtClean="0"/>
              <a:t>It </a:t>
            </a:r>
            <a:r>
              <a:rPr lang="en-GB" dirty="0"/>
              <a:t>creates a positive impression for visitors and clients</a:t>
            </a:r>
            <a:r>
              <a:rPr lang="en-GB" dirty="0" smtClean="0"/>
              <a:t>.</a:t>
            </a:r>
          </a:p>
          <a:p>
            <a:r>
              <a:rPr lang="en-GB" dirty="0" smtClean="0"/>
              <a:t>Clean </a:t>
            </a:r>
            <a:r>
              <a:rPr lang="en-GB" dirty="0"/>
              <a:t>environments ensure equipment lasts longer</a:t>
            </a:r>
            <a:r>
              <a:rPr lang="en-GB" dirty="0" smtClean="0"/>
              <a:t>.</a:t>
            </a:r>
          </a:p>
          <a:p>
            <a:r>
              <a:rPr lang="en-GB" dirty="0" smtClean="0"/>
              <a:t>Cleanliness </a:t>
            </a:r>
            <a:r>
              <a:rPr lang="en-GB" dirty="0"/>
              <a:t>supports mental well-being by reducing stress and discomfort</a:t>
            </a:r>
            <a:r>
              <a:rPr lang="en-GB" dirty="0" smtClean="0"/>
              <a:t>.</a:t>
            </a:r>
          </a:p>
          <a:p>
            <a:r>
              <a:rPr lang="en-GB" dirty="0" smtClean="0"/>
              <a:t>It </a:t>
            </a:r>
            <a:r>
              <a:rPr lang="en-GB" dirty="0"/>
              <a:t>ensures compliance with safety and hygiene regulations.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796609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Office Ergonomics and Safety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2286000"/>
            <a:ext cx="8686800" cy="4114800"/>
          </a:xfrm>
        </p:spPr>
        <p:txBody>
          <a:bodyPr>
            <a:noAutofit/>
          </a:bodyPr>
          <a:lstStyle/>
          <a:p>
            <a:r>
              <a:rPr lang="en-GB" dirty="0" smtClean="0"/>
              <a:t>Office </a:t>
            </a:r>
            <a:r>
              <a:rPr lang="en-GB" dirty="0"/>
              <a:t>ergonomics focuses on designing and arranging workspaces, tools and equipment to minimize physical strain and discomfort</a:t>
            </a:r>
            <a:r>
              <a:rPr lang="en-GB" dirty="0" smtClean="0"/>
              <a:t>.</a:t>
            </a:r>
          </a:p>
          <a:p>
            <a:r>
              <a:rPr lang="en-GB" dirty="0" smtClean="0"/>
              <a:t>Ergonomics </a:t>
            </a:r>
            <a:r>
              <a:rPr lang="en-GB" dirty="0"/>
              <a:t>helps prevent health issues such as back pain, neck strain, carpal tunnel syndrome and eye strain</a:t>
            </a:r>
            <a:r>
              <a:rPr lang="en-GB" dirty="0" smtClean="0"/>
              <a:t>.</a:t>
            </a:r>
          </a:p>
          <a:p>
            <a:r>
              <a:rPr lang="en-GB" dirty="0" smtClean="0"/>
              <a:t>It </a:t>
            </a:r>
            <a:r>
              <a:rPr lang="en-GB" dirty="0"/>
              <a:t>improves focus and accuracy by ensuring employees work comfortably</a:t>
            </a:r>
            <a:r>
              <a:rPr lang="en-GB" dirty="0" smtClean="0"/>
              <a:t>.</a:t>
            </a:r>
          </a:p>
          <a:p>
            <a:r>
              <a:rPr lang="en-GB" dirty="0" smtClean="0"/>
              <a:t>Proper </a:t>
            </a:r>
            <a:r>
              <a:rPr lang="en-GB" dirty="0"/>
              <a:t>ergonomics reduces the number of sick days and increases work satisfaction</a:t>
            </a:r>
            <a:r>
              <a:rPr lang="en-GB" dirty="0" smtClean="0"/>
              <a:t>.</a:t>
            </a:r>
          </a:p>
          <a:p>
            <a:r>
              <a:rPr lang="en-US" dirty="0"/>
              <a:t>Ergonomic </a:t>
            </a:r>
            <a:r>
              <a:rPr lang="en-US" dirty="0" smtClean="0"/>
              <a:t>guidelines are:</a:t>
            </a:r>
          </a:p>
          <a:p>
            <a:pPr lvl="1"/>
            <a:r>
              <a:rPr lang="en-GB" dirty="0"/>
              <a:t>Maintain neutral posture while working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Use </a:t>
            </a:r>
            <a:r>
              <a:rPr lang="en-GB" dirty="0"/>
              <a:t>adjustable chairs that support the back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Position </a:t>
            </a:r>
            <a:r>
              <a:rPr lang="en-GB" dirty="0"/>
              <a:t>monitors at eye level to prevent neck strain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232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Office Ergonomics and Safety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2286000"/>
            <a:ext cx="8686800" cy="4114800"/>
          </a:xfrm>
        </p:spPr>
        <p:txBody>
          <a:bodyPr>
            <a:noAutofit/>
          </a:bodyPr>
          <a:lstStyle/>
          <a:p>
            <a:pPr lvl="1"/>
            <a:r>
              <a:rPr lang="en-GB" dirty="0" smtClean="0"/>
              <a:t>Ensure </a:t>
            </a:r>
            <a:r>
              <a:rPr lang="en-GB" dirty="0"/>
              <a:t>proper lighting to reduce glare on screens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Keep </a:t>
            </a:r>
            <a:r>
              <a:rPr lang="en-GB" dirty="0"/>
              <a:t>arms at a comfortable angle while typing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Take </a:t>
            </a:r>
            <a:r>
              <a:rPr lang="en-GB" dirty="0"/>
              <a:t>regular breaks to avoid fatigue and muscle strain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Keep </a:t>
            </a:r>
            <a:r>
              <a:rPr lang="en-GB" dirty="0"/>
              <a:t>workplace equipment within easy reach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Maintain </a:t>
            </a:r>
            <a:r>
              <a:rPr lang="en-GB" dirty="0"/>
              <a:t>hydration and a balanced lifestyle for better health</a:t>
            </a:r>
            <a:r>
              <a:rPr lang="en-GB" dirty="0" smtClean="0"/>
              <a:t>.</a:t>
            </a:r>
          </a:p>
          <a:p>
            <a:r>
              <a:rPr lang="en-GB" dirty="0" smtClean="0"/>
              <a:t>The correct sitting posture is:</a:t>
            </a:r>
          </a:p>
          <a:p>
            <a:pPr lvl="1"/>
            <a:r>
              <a:rPr lang="en-GB" dirty="0"/>
              <a:t>The computer screen should be slightly below eye level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Feet </a:t>
            </a:r>
            <a:r>
              <a:rPr lang="en-GB" dirty="0"/>
              <a:t>should rest flat on the floor or on a </a:t>
            </a:r>
            <a:r>
              <a:rPr lang="en-GB" dirty="0" smtClean="0"/>
              <a:t>footrest.</a:t>
            </a:r>
          </a:p>
          <a:p>
            <a:pPr lvl="1"/>
            <a:r>
              <a:rPr lang="en-GB" dirty="0" smtClean="0"/>
              <a:t>Elbows </a:t>
            </a:r>
            <a:r>
              <a:rPr lang="en-GB" dirty="0"/>
              <a:t>should be bent at 90–120 degrees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The </a:t>
            </a:r>
            <a:r>
              <a:rPr lang="en-GB" dirty="0"/>
              <a:t>chair should support the lower and upper back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5404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Office Ergonomics and Safety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2286000"/>
            <a:ext cx="8686800" cy="4114800"/>
          </a:xfrm>
        </p:spPr>
        <p:txBody>
          <a:bodyPr>
            <a:noAutofit/>
          </a:bodyPr>
          <a:lstStyle/>
          <a:p>
            <a:pPr lvl="1"/>
            <a:r>
              <a:rPr lang="en-GB" dirty="0" smtClean="0"/>
              <a:t>The </a:t>
            </a:r>
            <a:r>
              <a:rPr lang="en-GB" dirty="0"/>
              <a:t>desk should be at a comfortable height so that shoulders remain relaxed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Avoid </a:t>
            </a:r>
            <a:r>
              <a:rPr lang="en-GB" dirty="0"/>
              <a:t>leaning forward or slouching to prevent back strain</a:t>
            </a:r>
            <a:r>
              <a:rPr lang="en-GB" dirty="0" smtClean="0"/>
              <a:t>.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636874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/>
              <a:t>Session 3: Preventing Accidents and Emergencies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228600" y="1905000"/>
            <a:ext cx="8686800" cy="4495800"/>
          </a:xfrm>
        </p:spPr>
        <p:txBody>
          <a:bodyPr>
            <a:normAutofit/>
          </a:bodyPr>
          <a:lstStyle/>
          <a:p>
            <a:r>
              <a:rPr lang="en-GB" dirty="0" smtClean="0"/>
              <a:t>Accidents </a:t>
            </a:r>
            <a:r>
              <a:rPr lang="en-GB" dirty="0"/>
              <a:t>and emergencies can happen suddenly and unexpectedly at the workplace</a:t>
            </a:r>
            <a:r>
              <a:rPr lang="en-GB" dirty="0" smtClean="0"/>
              <a:t>.</a:t>
            </a:r>
          </a:p>
          <a:p>
            <a:r>
              <a:rPr lang="en-GB" dirty="0" smtClean="0"/>
              <a:t>An </a:t>
            </a:r>
            <a:r>
              <a:rPr lang="en-GB" dirty="0"/>
              <a:t>accident is an unplanned event that causes injury or damage</a:t>
            </a:r>
            <a:r>
              <a:rPr lang="en-GB" dirty="0" smtClean="0"/>
              <a:t>.</a:t>
            </a:r>
          </a:p>
          <a:p>
            <a:r>
              <a:rPr lang="en-GB" dirty="0" smtClean="0"/>
              <a:t>Emergencies </a:t>
            </a:r>
            <a:r>
              <a:rPr lang="en-GB" dirty="0"/>
              <a:t>are more serious situations that require immediate action to prevent harm</a:t>
            </a:r>
            <a:r>
              <a:rPr lang="en-GB" dirty="0" smtClean="0"/>
              <a:t>.</a:t>
            </a:r>
          </a:p>
          <a:p>
            <a:r>
              <a:rPr lang="en-GB" dirty="0" smtClean="0"/>
              <a:t>Emergencies </a:t>
            </a:r>
            <a:r>
              <a:rPr lang="en-GB" dirty="0"/>
              <a:t>may arise from natural disasters, fire outbreaks, chemical spills, gas leaks, explosions or violence</a:t>
            </a:r>
            <a:r>
              <a:rPr lang="en-GB" dirty="0" smtClean="0"/>
              <a:t>.</a:t>
            </a:r>
          </a:p>
          <a:p>
            <a:r>
              <a:rPr lang="en-GB" dirty="0" smtClean="0"/>
              <a:t>Organizations </a:t>
            </a:r>
            <a:r>
              <a:rPr lang="en-GB" dirty="0"/>
              <a:t>must follow proper safety procedures to act quickly and effectively in emergency situations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730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/>
              <a:t>Session 3: Preventing Accidents and Emergencies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228600" y="1905000"/>
            <a:ext cx="8686800" cy="4495800"/>
          </a:xfrm>
        </p:spPr>
        <p:txBody>
          <a:bodyPr>
            <a:normAutofit/>
          </a:bodyPr>
          <a:lstStyle/>
          <a:p>
            <a:r>
              <a:rPr lang="en-GB" dirty="0" smtClean="0"/>
              <a:t>Some common types of emergencies are:</a:t>
            </a:r>
          </a:p>
          <a:p>
            <a:pPr lvl="1"/>
            <a:r>
              <a:rPr lang="en-GB" dirty="0"/>
              <a:t>Fire </a:t>
            </a:r>
            <a:r>
              <a:rPr lang="en-GB" dirty="0" smtClean="0"/>
              <a:t>emergencies</a:t>
            </a:r>
          </a:p>
          <a:p>
            <a:pPr lvl="1"/>
            <a:r>
              <a:rPr lang="en-GB" dirty="0" smtClean="0"/>
              <a:t>Chemical </a:t>
            </a:r>
            <a:r>
              <a:rPr lang="en-GB" dirty="0"/>
              <a:t>spills and toxic </a:t>
            </a:r>
            <a:r>
              <a:rPr lang="en-GB" dirty="0" smtClean="0"/>
              <a:t>exposure</a:t>
            </a:r>
          </a:p>
          <a:p>
            <a:pPr lvl="1"/>
            <a:r>
              <a:rPr lang="en-GB" dirty="0" smtClean="0"/>
              <a:t>Medical emergencies</a:t>
            </a:r>
          </a:p>
          <a:p>
            <a:pPr lvl="1"/>
            <a:r>
              <a:rPr lang="en-GB" dirty="0" smtClean="0"/>
              <a:t>Natural </a:t>
            </a:r>
            <a:r>
              <a:rPr lang="en-GB" dirty="0"/>
              <a:t>disasters such as earthquakes, floods and </a:t>
            </a:r>
            <a:r>
              <a:rPr lang="en-GB" dirty="0" smtClean="0"/>
              <a:t>storms</a:t>
            </a:r>
          </a:p>
          <a:p>
            <a:pPr lvl="1"/>
            <a:r>
              <a:rPr lang="en-GB" dirty="0" smtClean="0"/>
              <a:t>Violence </a:t>
            </a:r>
            <a:r>
              <a:rPr lang="en-GB" dirty="0"/>
              <a:t>or security-related </a:t>
            </a:r>
            <a:r>
              <a:rPr lang="en-GB" dirty="0" smtClean="0"/>
              <a:t>incidents</a:t>
            </a:r>
          </a:p>
          <a:p>
            <a:r>
              <a:rPr lang="en-GB" dirty="0"/>
              <a:t>Fire </a:t>
            </a:r>
            <a:r>
              <a:rPr lang="en-GB" dirty="0" smtClean="0"/>
              <a:t>emergencies</a:t>
            </a:r>
          </a:p>
          <a:p>
            <a:pPr lvl="1"/>
            <a:r>
              <a:rPr lang="en-GB" dirty="0"/>
              <a:t>Fires can start due to electrical malfunctions, flammable materials or negligence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Employers </a:t>
            </a:r>
            <a:r>
              <a:rPr lang="en-GB" dirty="0"/>
              <a:t>must install smoke detectors, fire alarms and fire extinguishers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Emergency </a:t>
            </a:r>
            <a:r>
              <a:rPr lang="en-GB" dirty="0"/>
              <a:t>exits must remain open and unblocked at all times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5185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/>
              <a:t>Session 3: Preventing Accidents and Emergencies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228600" y="1905000"/>
            <a:ext cx="8686800" cy="4495800"/>
          </a:xfrm>
        </p:spPr>
        <p:txBody>
          <a:bodyPr>
            <a:normAutofit/>
          </a:bodyPr>
          <a:lstStyle/>
          <a:p>
            <a:pPr lvl="1"/>
            <a:r>
              <a:rPr lang="en-GB" dirty="0" smtClean="0"/>
              <a:t>Fire </a:t>
            </a:r>
            <a:r>
              <a:rPr lang="en-GB" dirty="0"/>
              <a:t>evacuation drills should be conducted regularly to prepare employees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Employees </a:t>
            </a:r>
            <a:r>
              <a:rPr lang="en-GB" dirty="0"/>
              <a:t>must be trained to use fire extinguishers correctly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Fire </a:t>
            </a:r>
            <a:r>
              <a:rPr lang="en-GB" dirty="0"/>
              <a:t>safety equipment must be checked regularly and maintained in good condition</a:t>
            </a:r>
            <a:r>
              <a:rPr lang="en-GB" dirty="0" smtClean="0"/>
              <a:t>.</a:t>
            </a:r>
          </a:p>
          <a:p>
            <a:r>
              <a:rPr lang="en-US" dirty="0"/>
              <a:t>Chemical </a:t>
            </a:r>
            <a:r>
              <a:rPr lang="en-US" dirty="0" smtClean="0"/>
              <a:t>Spills:</a:t>
            </a:r>
          </a:p>
          <a:p>
            <a:pPr lvl="1"/>
            <a:r>
              <a:rPr lang="en-GB" dirty="0"/>
              <a:t>Chemical spills may occur when hazardous substances are accidentally released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They </a:t>
            </a:r>
            <a:r>
              <a:rPr lang="en-GB" dirty="0"/>
              <a:t>can cause burns, poisoning, breathing problems or environmental damage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Chemical </a:t>
            </a:r>
            <a:r>
              <a:rPr lang="en-GB" dirty="0"/>
              <a:t>spills require immediate response to prevent the spread of harmful substances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7783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89809-2DAB-4AD7-A5C5-F1DCD8F101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B96CE-5B83-4CA3-9254-D4E4121180F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 </a:t>
            </a:r>
            <a:r>
              <a:rPr lang="en-GB" dirty="0"/>
              <a:t>safe and healthy workplace is the foundation of both well-being and success</a:t>
            </a:r>
            <a:r>
              <a:rPr lang="en-GB" dirty="0" smtClean="0"/>
              <a:t>.</a:t>
            </a:r>
          </a:p>
          <a:p>
            <a:r>
              <a:rPr lang="en-GB" dirty="0" smtClean="0"/>
              <a:t>A </a:t>
            </a:r>
            <a:r>
              <a:rPr lang="en-GB" dirty="0"/>
              <a:t>well-maintained environment prioritizes health, safety and security so that everyone feels protected, valued and motivated</a:t>
            </a:r>
            <a:r>
              <a:rPr lang="en-GB" dirty="0" smtClean="0"/>
              <a:t>.</a:t>
            </a:r>
          </a:p>
          <a:p>
            <a:r>
              <a:rPr lang="en-GB" dirty="0" smtClean="0"/>
              <a:t> It </a:t>
            </a:r>
            <a:r>
              <a:rPr lang="en-GB" dirty="0"/>
              <a:t>also boosts productivity, reduces risks, and creates a positive atmosphere where people can focus on their tasks without fear or discomfort</a:t>
            </a:r>
            <a:r>
              <a:rPr lang="en-GB" dirty="0" smtClean="0"/>
              <a:t>.</a:t>
            </a:r>
          </a:p>
          <a:p>
            <a:r>
              <a:rPr lang="en-GB" dirty="0" smtClean="0"/>
              <a:t>To </a:t>
            </a:r>
            <a:r>
              <a:rPr lang="en-GB" dirty="0"/>
              <a:t>achieve this, organizations must act early by identifying hazards such as unsafe equipment, poor lighting or cluttered spaces</a:t>
            </a:r>
            <a:r>
              <a:rPr lang="en-GB" dirty="0" smtClean="0"/>
              <a:t>.</a:t>
            </a:r>
          </a:p>
          <a:p>
            <a:r>
              <a:rPr lang="en-GB" dirty="0" smtClean="0"/>
              <a:t>They </a:t>
            </a:r>
            <a:r>
              <a:rPr lang="en-GB" dirty="0"/>
              <a:t>should also follow safety guidelines and checklists, maintain workplace quality measures like cleanliness and ventilation and ensure office ergonomics to prevent long-term health problems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34259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/>
              <a:t>Session 3: Preventing Accidents and Emergencies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228600" y="1905000"/>
            <a:ext cx="8686800" cy="4495800"/>
          </a:xfrm>
        </p:spPr>
        <p:txBody>
          <a:bodyPr>
            <a:normAutofit/>
          </a:bodyPr>
          <a:lstStyle/>
          <a:p>
            <a:pPr lvl="1"/>
            <a:r>
              <a:rPr lang="en-GB" dirty="0" smtClean="0"/>
              <a:t>The </a:t>
            </a:r>
            <a:r>
              <a:rPr lang="en-GB" dirty="0"/>
              <a:t>affected area should be isolated and ventilated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Employees </a:t>
            </a:r>
            <a:r>
              <a:rPr lang="en-GB" dirty="0"/>
              <a:t>should use spill kits, absorbents and personal protective equipment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Emergency </a:t>
            </a:r>
            <a:r>
              <a:rPr lang="en-GB" dirty="0"/>
              <a:t>services should be contacted if the spill is large or dangerous</a:t>
            </a:r>
            <a:r>
              <a:rPr lang="en-GB" dirty="0" smtClean="0"/>
              <a:t>.</a:t>
            </a:r>
          </a:p>
          <a:p>
            <a:r>
              <a:rPr lang="en-GB" dirty="0" smtClean="0"/>
              <a:t>Natural Disasters:</a:t>
            </a:r>
          </a:p>
          <a:p>
            <a:pPr lvl="1"/>
            <a:r>
              <a:rPr lang="en-GB" dirty="0" smtClean="0"/>
              <a:t>Natural </a:t>
            </a:r>
            <a:r>
              <a:rPr lang="en-GB" dirty="0"/>
              <a:t>disasters such as earthquakes, floods, cyclones and storms can cause severe damage to property and threaten lives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Organizations </a:t>
            </a:r>
            <a:r>
              <a:rPr lang="en-GB" dirty="0"/>
              <a:t>must prepare disaster management plans to handle such emergencies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Emergency </a:t>
            </a:r>
            <a:r>
              <a:rPr lang="en-GB" dirty="0"/>
              <a:t>supplies such as water, first aid kits and flashlights should be stored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4080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/>
              <a:t>Session 3: Preventing Accidents and Emergencies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228600" y="1905000"/>
            <a:ext cx="8686800" cy="4495800"/>
          </a:xfrm>
        </p:spPr>
        <p:txBody>
          <a:bodyPr>
            <a:normAutofit/>
          </a:bodyPr>
          <a:lstStyle/>
          <a:p>
            <a:pPr lvl="1"/>
            <a:r>
              <a:rPr lang="en-GB" dirty="0" smtClean="0"/>
              <a:t>Employees </a:t>
            </a:r>
            <a:r>
              <a:rPr lang="en-GB" dirty="0"/>
              <a:t>must be trained on evacuation routes and safe assembly points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Regular </a:t>
            </a:r>
            <a:r>
              <a:rPr lang="en-GB" dirty="0"/>
              <a:t>drills help employees understand how to respond during disasters</a:t>
            </a:r>
            <a:r>
              <a:rPr lang="en-GB" dirty="0" smtClean="0"/>
              <a:t>.</a:t>
            </a:r>
          </a:p>
          <a:p>
            <a:r>
              <a:rPr lang="en-GB" dirty="0" smtClean="0"/>
              <a:t>Medical Emergencies:</a:t>
            </a:r>
          </a:p>
          <a:p>
            <a:pPr lvl="1"/>
            <a:r>
              <a:rPr lang="en-GB" dirty="0" smtClean="0"/>
              <a:t>Medical </a:t>
            </a:r>
            <a:r>
              <a:rPr lang="en-GB" dirty="0"/>
              <a:t>emergencies may include heart attacks, strokes, fractures, allergic reactions or sudden illnesses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First </a:t>
            </a:r>
            <a:r>
              <a:rPr lang="en-GB" dirty="0"/>
              <a:t>aid and CPR training help employees provide immediate assistance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First </a:t>
            </a:r>
            <a:r>
              <a:rPr lang="en-GB" dirty="0"/>
              <a:t>aid kits should be fully stocked and easily accessible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Emergency </a:t>
            </a:r>
            <a:r>
              <a:rPr lang="en-GB" dirty="0"/>
              <a:t>contact numbers should be displayed at visible </a:t>
            </a:r>
            <a:r>
              <a:rPr lang="en-GB" dirty="0" smtClean="0"/>
              <a:t>locations.</a:t>
            </a:r>
          </a:p>
          <a:p>
            <a:pPr lvl="1"/>
            <a:r>
              <a:rPr lang="en-GB" dirty="0" smtClean="0"/>
              <a:t>Quick </a:t>
            </a:r>
            <a:r>
              <a:rPr lang="en-GB" dirty="0"/>
              <a:t>and correct response can save lives during medical </a:t>
            </a:r>
            <a:r>
              <a:rPr lang="en-GB" dirty="0" smtClean="0"/>
              <a:t>emergencies.</a:t>
            </a:r>
          </a:p>
        </p:txBody>
      </p:sp>
    </p:spTree>
    <p:extLst>
      <p:ext uri="{BB962C8B-B14F-4D97-AF65-F5344CB8AC3E}">
        <p14:creationId xmlns:p14="http://schemas.microsoft.com/office/powerpoint/2010/main" val="1975662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/>
              <a:t>Session 3: Preventing Accidents and Emergencies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228600" y="1905000"/>
            <a:ext cx="8686800" cy="4495800"/>
          </a:xfrm>
        </p:spPr>
        <p:txBody>
          <a:bodyPr>
            <a:normAutofit/>
          </a:bodyPr>
          <a:lstStyle/>
          <a:p>
            <a:r>
              <a:rPr lang="en-GB" dirty="0" smtClean="0"/>
              <a:t>Emergency </a:t>
            </a:r>
            <a:r>
              <a:rPr lang="en-GB" dirty="0"/>
              <a:t>Handling </a:t>
            </a:r>
            <a:r>
              <a:rPr lang="en-GB" dirty="0" smtClean="0"/>
              <a:t>Procedures:</a:t>
            </a:r>
          </a:p>
          <a:p>
            <a:pPr lvl="1"/>
            <a:r>
              <a:rPr lang="en-GB" dirty="0" smtClean="0"/>
              <a:t>Stay </a:t>
            </a:r>
            <a:r>
              <a:rPr lang="en-GB" dirty="0"/>
              <a:t>calm and do not panic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Raise </a:t>
            </a:r>
            <a:r>
              <a:rPr lang="en-GB" dirty="0"/>
              <a:t>an alarm to inform others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Follow </a:t>
            </a:r>
            <a:r>
              <a:rPr lang="en-GB" dirty="0"/>
              <a:t>the organization’s emergency plan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Evacuate </a:t>
            </a:r>
            <a:r>
              <a:rPr lang="en-GB" dirty="0"/>
              <a:t>using the emergency exits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Do </a:t>
            </a:r>
            <a:r>
              <a:rPr lang="en-GB" dirty="0"/>
              <a:t>not use elevators during emergencies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Proceed </a:t>
            </a:r>
            <a:r>
              <a:rPr lang="en-GB" dirty="0"/>
              <a:t>to the designated assembly point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Report </a:t>
            </a:r>
            <a:r>
              <a:rPr lang="en-GB" dirty="0"/>
              <a:t>missing persons to supervisors or emergency responders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Follow </a:t>
            </a:r>
            <a:r>
              <a:rPr lang="en-GB" dirty="0"/>
              <a:t>instructions from trained personnel </a:t>
            </a:r>
            <a:r>
              <a:rPr lang="en-GB" dirty="0" smtClean="0"/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1956115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/>
              <a:t>Session 3: Preventing Accidents and Emergencies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228600" y="1905000"/>
            <a:ext cx="8686800" cy="4495800"/>
          </a:xfrm>
        </p:spPr>
        <p:txBody>
          <a:bodyPr>
            <a:normAutofit/>
          </a:bodyPr>
          <a:lstStyle/>
          <a:p>
            <a:r>
              <a:rPr lang="en-GB" dirty="0" smtClean="0"/>
              <a:t>Fire </a:t>
            </a:r>
            <a:r>
              <a:rPr lang="en-GB" dirty="0"/>
              <a:t>Safety and First </a:t>
            </a:r>
            <a:r>
              <a:rPr lang="en-GB" dirty="0" smtClean="0"/>
              <a:t>Aid:</a:t>
            </a:r>
          </a:p>
          <a:p>
            <a:pPr lvl="1"/>
            <a:r>
              <a:rPr lang="en-GB" dirty="0" smtClean="0"/>
              <a:t>Fire </a:t>
            </a:r>
            <a:r>
              <a:rPr lang="en-GB" dirty="0"/>
              <a:t>safety includes identifying fire hazards such as electrical faults, combustible materials and overheating machines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Regular </a:t>
            </a:r>
            <a:r>
              <a:rPr lang="en-GB" dirty="0"/>
              <a:t>inspection of fire safety equipment is necessary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First </a:t>
            </a:r>
            <a:r>
              <a:rPr lang="en-GB" dirty="0"/>
              <a:t>aid is the immediate care given to an injured person before medical help arrives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First </a:t>
            </a:r>
            <a:r>
              <a:rPr lang="en-GB" dirty="0"/>
              <a:t>aid helps reduce the severity of injuries and prevent complications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Employees </a:t>
            </a:r>
            <a:r>
              <a:rPr lang="en-GB" dirty="0"/>
              <a:t>must know basic first aid techniques such as controlling bleeding, treating burns and performing CPR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Proper </a:t>
            </a:r>
            <a:r>
              <a:rPr lang="en-GB" dirty="0"/>
              <a:t>first aid training improves confidence and emergency preparedness.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67607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2500" b="1" dirty="0" smtClean="0">
                <a:solidFill>
                  <a:srgbClr val="8D0367"/>
                </a:solidFill>
              </a:rPr>
              <a:t>THANK YOU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44310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89809-2DAB-4AD7-A5C5-F1DCD8F101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B96CE-5B83-4CA3-9254-D4E4121180F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Preventing </a:t>
            </a:r>
            <a:r>
              <a:rPr lang="en-GB" dirty="0"/>
              <a:t>accidents and emergencies requires regular training and awareness, while fire safety and first aid prepare people to act quickly in urgent situations</a:t>
            </a:r>
            <a:r>
              <a:rPr lang="en-GB" dirty="0" smtClean="0"/>
              <a:t>.</a:t>
            </a:r>
          </a:p>
          <a:p>
            <a:r>
              <a:rPr lang="en-GB" dirty="0" smtClean="0"/>
              <a:t>Strong </a:t>
            </a:r>
            <a:r>
              <a:rPr lang="en-GB" dirty="0"/>
              <a:t>security measures also safeguard people, property and information</a:t>
            </a:r>
            <a:r>
              <a:rPr lang="en-GB" dirty="0" smtClean="0"/>
              <a:t>.</a:t>
            </a:r>
          </a:p>
          <a:p>
            <a:r>
              <a:rPr lang="en-GB" dirty="0" smtClean="0"/>
              <a:t>This </a:t>
            </a:r>
            <a:r>
              <a:rPr lang="en-GB" dirty="0"/>
              <a:t>unit explores how to maintain health, safety and security at the workplace by identifying hazards, following safety guidelines and ensuring a high-quality working environment.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181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US" dirty="0" smtClean="0"/>
              <a:t>Session 1: </a:t>
            </a:r>
            <a:r>
              <a:rPr lang="en-GB" dirty="0"/>
              <a:t>Health, Safety, and Security at the Workplace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228600" y="1905000"/>
            <a:ext cx="8686800" cy="4495800"/>
          </a:xfrm>
        </p:spPr>
        <p:txBody>
          <a:bodyPr>
            <a:normAutofit/>
          </a:bodyPr>
          <a:lstStyle/>
          <a:p>
            <a:r>
              <a:rPr lang="en-GB" dirty="0" smtClean="0"/>
              <a:t>Health</a:t>
            </a:r>
            <a:r>
              <a:rPr lang="en-GB" dirty="0"/>
              <a:t>, safety and security are essential aspects of any workplace</a:t>
            </a:r>
            <a:r>
              <a:rPr lang="en-GB" dirty="0" smtClean="0"/>
              <a:t>.</a:t>
            </a:r>
          </a:p>
          <a:p>
            <a:r>
              <a:rPr lang="en-GB" dirty="0" smtClean="0"/>
              <a:t>They </a:t>
            </a:r>
            <a:r>
              <a:rPr lang="en-GB" dirty="0"/>
              <a:t>protect employees from harm, create a conducive working environment and ensure smooth operations</a:t>
            </a:r>
            <a:r>
              <a:rPr lang="en-GB" dirty="0" smtClean="0"/>
              <a:t>.</a:t>
            </a:r>
          </a:p>
          <a:p>
            <a:r>
              <a:rPr lang="en-GB" dirty="0" smtClean="0"/>
              <a:t>Employers </a:t>
            </a:r>
            <a:r>
              <a:rPr lang="en-GB" dirty="0"/>
              <a:t>are responsible for maintaining a safe and secure workplace by preventing accidents, promoting employee health and mitigating potential </a:t>
            </a:r>
            <a:r>
              <a:rPr lang="en-GB" dirty="0" smtClean="0"/>
              <a:t>threats.</a:t>
            </a:r>
          </a:p>
          <a:p>
            <a:r>
              <a:rPr lang="en-GB" dirty="0" smtClean="0"/>
              <a:t>Employees </a:t>
            </a:r>
            <a:r>
              <a:rPr lang="en-GB" dirty="0"/>
              <a:t>must also take responsibility for their own safety and follow safety procedures</a:t>
            </a:r>
            <a:r>
              <a:rPr lang="en-GB" dirty="0" smtClean="0"/>
              <a:t>.</a:t>
            </a:r>
          </a:p>
          <a:p>
            <a:r>
              <a:rPr lang="en-GB" dirty="0"/>
              <a:t>Workplace health focuses on ensuring employees’ physical and mental well-being</a:t>
            </a:r>
            <a:r>
              <a:rPr lang="en-GB" dirty="0" smtClean="0"/>
              <a:t>.</a:t>
            </a:r>
          </a:p>
          <a:p>
            <a:r>
              <a:rPr lang="en-GB" dirty="0" smtClean="0"/>
              <a:t>This involves providing a clean and comfortable workspace, preventing work-related illnesses and offering necessary medical support.</a:t>
            </a:r>
          </a:p>
        </p:txBody>
      </p:sp>
    </p:spTree>
    <p:extLst>
      <p:ext uri="{BB962C8B-B14F-4D97-AF65-F5344CB8AC3E}">
        <p14:creationId xmlns:p14="http://schemas.microsoft.com/office/powerpoint/2010/main" val="2924113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US" dirty="0"/>
              <a:t>Session 1: </a:t>
            </a:r>
            <a:r>
              <a:rPr lang="en-GB" dirty="0"/>
              <a:t>Health, Safety, and Security at the Workplace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2286000"/>
            <a:ext cx="8686800" cy="4114800"/>
          </a:xfrm>
        </p:spPr>
        <p:txBody>
          <a:bodyPr>
            <a:noAutofit/>
          </a:bodyPr>
          <a:lstStyle/>
          <a:p>
            <a:r>
              <a:rPr lang="en-GB" dirty="0"/>
              <a:t>It also includes promoting healthy practices such as regular breaks, fitness initiatives and mental health resources.</a:t>
            </a:r>
          </a:p>
          <a:p>
            <a:r>
              <a:rPr lang="en-GB" dirty="0"/>
              <a:t>A healthy workplace reduces absenteeism and enhances productivity</a:t>
            </a:r>
            <a:r>
              <a:rPr lang="en-GB" dirty="0" smtClean="0"/>
              <a:t>.</a:t>
            </a:r>
          </a:p>
          <a:p>
            <a:r>
              <a:rPr lang="en-GB" dirty="0"/>
              <a:t>Workplace safety involves preventing accidents and injuries.</a:t>
            </a:r>
          </a:p>
          <a:p>
            <a:r>
              <a:rPr lang="en-GB" dirty="0"/>
              <a:t>Employers must ensure that all equipment and tools are safe to use, provide training on emergency procedures and supply protective gear.</a:t>
            </a:r>
          </a:p>
          <a:p>
            <a:r>
              <a:rPr lang="en-GB" dirty="0"/>
              <a:t>Following safety protocols helps reduce the risk of injuries.</a:t>
            </a:r>
          </a:p>
          <a:p>
            <a:r>
              <a:rPr lang="en-GB" dirty="0"/>
              <a:t>Safety programs ensure that employees understand how to use machines and tools properly</a:t>
            </a:r>
            <a:r>
              <a:rPr lang="en-GB" dirty="0" smtClean="0"/>
              <a:t>.</a:t>
            </a:r>
          </a:p>
          <a:p>
            <a:r>
              <a:rPr lang="en-GB" dirty="0"/>
              <a:t>Workplace security involves protecting employees, property and information from various threats, including theft, cyberattacks and violence.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3254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Workplace </a:t>
            </a:r>
            <a:r>
              <a:rPr lang="en-US" dirty="0" smtClean="0">
                <a:solidFill>
                  <a:schemeClr val="tx1"/>
                </a:solidFill>
              </a:rPr>
              <a:t>Security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2286000"/>
            <a:ext cx="8686800" cy="4114800"/>
          </a:xfrm>
        </p:spPr>
        <p:txBody>
          <a:bodyPr>
            <a:noAutofit/>
          </a:bodyPr>
          <a:lstStyle/>
          <a:p>
            <a:r>
              <a:rPr lang="en-GB" dirty="0" smtClean="0"/>
              <a:t>Security </a:t>
            </a:r>
            <a:r>
              <a:rPr lang="en-GB" dirty="0"/>
              <a:t>measures may include access controls, surveillance systems and emergency response plans</a:t>
            </a:r>
            <a:r>
              <a:rPr lang="en-GB" dirty="0" smtClean="0"/>
              <a:t>.</a:t>
            </a:r>
          </a:p>
          <a:p>
            <a:r>
              <a:rPr lang="en-GB" dirty="0" smtClean="0"/>
              <a:t>A </a:t>
            </a:r>
            <a:r>
              <a:rPr lang="en-GB" dirty="0"/>
              <a:t>secure workplace ensures that employees feel confident and focused while working.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348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Policies and Procedures for Health, Safety, and Security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2286000"/>
            <a:ext cx="8686800" cy="4114800"/>
          </a:xfrm>
        </p:spPr>
        <p:txBody>
          <a:bodyPr>
            <a:noAutofit/>
          </a:bodyPr>
          <a:lstStyle/>
          <a:p>
            <a:r>
              <a:rPr lang="en-GB" dirty="0" smtClean="0"/>
              <a:t>A </a:t>
            </a:r>
            <a:r>
              <a:rPr lang="en-GB" dirty="0"/>
              <a:t>health, safety and security policy is a formal document that outlines an organization’s commitment to providing a safe and secure workplace</a:t>
            </a:r>
            <a:r>
              <a:rPr lang="en-GB" dirty="0" smtClean="0"/>
              <a:t>.</a:t>
            </a:r>
          </a:p>
          <a:p>
            <a:r>
              <a:rPr lang="en-GB" dirty="0" smtClean="0"/>
              <a:t> It </a:t>
            </a:r>
            <a:r>
              <a:rPr lang="en-GB" dirty="0"/>
              <a:t>includes guidelines and procedures to protect employees from hazards and ensure compliance with safety standards</a:t>
            </a:r>
            <a:r>
              <a:rPr lang="en-GB" dirty="0" smtClean="0"/>
              <a:t>.</a:t>
            </a:r>
          </a:p>
          <a:p>
            <a:r>
              <a:rPr lang="en-GB" dirty="0" smtClean="0"/>
              <a:t>It </a:t>
            </a:r>
            <a:r>
              <a:rPr lang="en-GB" dirty="0"/>
              <a:t>identifies various types of hazards and outlines ways to prevent or control them</a:t>
            </a:r>
            <a:r>
              <a:rPr lang="en-GB" dirty="0" smtClean="0"/>
              <a:t>.</a:t>
            </a:r>
          </a:p>
          <a:p>
            <a:r>
              <a:rPr lang="en-GB" dirty="0" smtClean="0"/>
              <a:t>Committees </a:t>
            </a:r>
            <a:r>
              <a:rPr lang="en-GB" dirty="0"/>
              <a:t>help in identifying hazards, assessing risks and implementing control measures</a:t>
            </a:r>
            <a:r>
              <a:rPr lang="en-GB" dirty="0" smtClean="0"/>
              <a:t>.</a:t>
            </a:r>
          </a:p>
          <a:p>
            <a:r>
              <a:rPr lang="en-GB" dirty="0"/>
              <a:t>The Department of Information Technology (</a:t>
            </a:r>
            <a:r>
              <a:rPr lang="en-GB" dirty="0" err="1"/>
              <a:t>DoIT</a:t>
            </a:r>
            <a:r>
              <a:rPr lang="en-GB" dirty="0"/>
              <a:t>) has developed policies to ensure a healthy and </a:t>
            </a:r>
            <a:r>
              <a:rPr lang="en-GB" dirty="0" smtClean="0"/>
              <a:t>safe work </a:t>
            </a:r>
            <a:r>
              <a:rPr lang="en-GB" dirty="0"/>
              <a:t>environment for employees.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075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665992"/>
            <a:ext cx="7086600" cy="139140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Policies and Procedures for Health, Safety, and Security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2286000"/>
            <a:ext cx="8686800" cy="4114800"/>
          </a:xfrm>
        </p:spPr>
        <p:txBody>
          <a:bodyPr>
            <a:noAutofit/>
          </a:bodyPr>
          <a:lstStyle/>
          <a:p>
            <a:r>
              <a:rPr lang="en-GB" dirty="0"/>
              <a:t>Some of the policies on workplace health, safety, and security are</a:t>
            </a:r>
            <a:r>
              <a:rPr lang="en-GB" dirty="0" smtClean="0"/>
              <a:t>:</a:t>
            </a:r>
          </a:p>
          <a:p>
            <a:pPr lvl="1"/>
            <a:r>
              <a:rPr lang="en-GB" dirty="0"/>
              <a:t>National Policy on Safety, Health, and Environment at Workplace (NPSHEW</a:t>
            </a:r>
            <a:r>
              <a:rPr lang="en-GB" dirty="0" smtClean="0"/>
              <a:t>)</a:t>
            </a:r>
          </a:p>
          <a:p>
            <a:pPr lvl="1"/>
            <a:r>
              <a:rPr lang="en-GB" dirty="0"/>
              <a:t>Occupational Safety, Health, and Working Conditions Code, </a:t>
            </a:r>
            <a:r>
              <a:rPr lang="en-GB" dirty="0" smtClean="0"/>
              <a:t>2020 (OSHWC </a:t>
            </a:r>
            <a:r>
              <a:rPr lang="en-GB" dirty="0"/>
              <a:t>Code</a:t>
            </a:r>
            <a:r>
              <a:rPr lang="en-GB" dirty="0" smtClean="0"/>
              <a:t>)</a:t>
            </a:r>
          </a:p>
          <a:p>
            <a:pPr lvl="1"/>
            <a:r>
              <a:rPr lang="en-GB" dirty="0"/>
              <a:t>Factories Act, </a:t>
            </a:r>
            <a:r>
              <a:rPr lang="en-GB" dirty="0" smtClean="0"/>
              <a:t>1948</a:t>
            </a:r>
          </a:p>
          <a:p>
            <a:pPr lvl="1"/>
            <a:r>
              <a:rPr lang="en-GB" dirty="0"/>
              <a:t>Mines Act, </a:t>
            </a:r>
            <a:r>
              <a:rPr lang="en-GB" dirty="0" smtClean="0"/>
              <a:t>1952</a:t>
            </a:r>
          </a:p>
          <a:p>
            <a:pPr lvl="1"/>
            <a:r>
              <a:rPr lang="en-GB" dirty="0"/>
              <a:t>Dock Workers (Safety, Health and Welfare) Act, 1986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739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2&quot; unique_id=&quot;10039&quot;&gt;&lt;object type=&quot;3&quot; unique_id=&quot;10040&quot;&gt;&lt;property id=&quot;20148&quot; value=&quot;5&quot;/&gt;&lt;property id=&quot;20300&quot; value=&quot;Slide 1 - &amp;quot;Green Skills – II&amp;quot;&quot;/&gt;&lt;property id=&quot;20307&quot; value=&quot;347&quot;/&gt;&lt;/object&gt;&lt;object type=&quot;3&quot; unique_id=&quot;10054&quot;&gt;&lt;property id=&quot;20148&quot; value=&quot;5&quot;/&gt;&lt;property id=&quot;20300&quot; value=&quot;Slide 14&quot;/&gt;&lt;property id=&quot;20307&quot; value=&quot;258&quot;/&gt;&lt;/object&gt;&lt;object type=&quot;3&quot; unique_id=&quot;10208&quot;&gt;&lt;property id=&quot;20148&quot; value=&quot;5&quot;/&gt;&lt;property id=&quot;20300&quot; value=&quot;Slide 2 - &amp;quot;Learning Objectives&amp;quot;&quot;/&gt;&lt;property id=&quot;20307&quot; value=&quot;348&quot;/&gt;&lt;/object&gt;&lt;object type=&quot;3&quot; unique_id=&quot;10209&quot;&gt;&lt;property id=&quot;20148&quot; value=&quot;5&quot;/&gt;&lt;property id=&quot;20300&quot; value=&quot;Slide 3 - &amp;quot;Introduction&amp;quot;&quot;/&gt;&lt;property id=&quot;20307&quot; value=&quot;349&quot;/&gt;&lt;/object&gt;&lt;object type=&quot;3&quot; unique_id=&quot;11164&quot;&gt;&lt;property id=&quot;20148&quot; value=&quot;5&quot;/&gt;&lt;property id=&quot;20300&quot; value=&quot;Slide 4 - &amp;quot;Session 1: Sustainable Development&amp;quot;&quot;/&gt;&lt;property id=&quot;20307&quot; value=&quot;350&quot;/&gt;&lt;/object&gt;&lt;object type=&quot;3&quot; unique_id=&quot;11165&quot;&gt;&lt;property id=&quot;20148&quot; value=&quot;5&quot;/&gt;&lt;property id=&quot;20300&quot; value=&quot;Slide 5 - &amp;quot;Importance of Sustainable Development&amp;quot;&quot;/&gt;&lt;property id=&quot;20307&quot; value=&quot;351&quot;/&gt;&lt;/object&gt;&lt;object type=&quot;3&quot; unique_id=&quot;11166&quot;&gt;&lt;property id=&quot;20148&quot; value=&quot;5&quot;/&gt;&lt;property id=&quot;20300&quot; value=&quot;Slide 7 - &amp;quot;Popular Methods of Sustainable Development&amp;quot;&quot;/&gt;&lt;property id=&quot;20307&quot; value=&quot;352&quot;/&gt;&lt;/object&gt;&lt;object type=&quot;3&quot; unique_id=&quot;11167&quot;&gt;&lt;property id=&quot;20148&quot; value=&quot;5&quot;/&gt;&lt;property id=&quot;20300&quot; value=&quot;Slide 10 - &amp;quot;Session 3: Green Economy&amp;quot;&quot;/&gt;&lt;property id=&quot;20307&quot; value=&quot;353&quot;/&gt;&lt;/object&gt;&lt;object type=&quot;3&quot; unique_id=&quot;11168&quot;&gt;&lt;property id=&quot;20148&quot; value=&quot;5&quot;/&gt;&lt;property id=&quot;20300&quot; value=&quot;Slide 11 - &amp;quot;Importance of Green Economy&amp;quot;&quot;/&gt;&lt;property id=&quot;20307&quot; value=&quot;354&quot;/&gt;&lt;/object&gt;&lt;object type=&quot;3&quot; unique_id=&quot;11169&quot;&gt;&lt;property id=&quot;20148&quot; value=&quot;5&quot;/&gt;&lt;property id=&quot;20300&quot; value=&quot;Slide 13 - &amp;quot;Session 4: Environmental Citizenship&amp;quot;&quot;/&gt;&lt;property id=&quot;20307&quot; value=&quot;355&quot;/&gt;&lt;/object&gt;&lt;object type=&quot;3&quot; unique_id=&quot;11342&quot;&gt;&lt;property id=&quot;20148&quot; value=&quot;5&quot;/&gt;&lt;property id=&quot;20300&quot; value=&quot;Slide 12 - &amp;quot;Session 4: Environmental Citizenship&amp;quot;&quot;/&gt;&lt;property id=&quot;20307&quot; value=&quot;356&quot;/&gt;&lt;/object&gt;&lt;object type=&quot;3&quot; unique_id=&quot;11396&quot;&gt;&lt;property id=&quot;20148&quot; value=&quot;5&quot;/&gt;&lt;property id=&quot;20300&quot; value=&quot;Slide 8 - &amp;quot;Session 2: Sustainable Development Goals (SDGs)&amp;quot;&quot;/&gt;&lt;property id=&quot;20307&quot; value=&quot;357&quot;/&gt;&lt;/object&gt;&lt;object type=&quot;3&quot; unique_id=&quot;11397&quot;&gt;&lt;property id=&quot;20148&quot; value=&quot;5&quot;/&gt;&lt;property id=&quot;20300&quot; value=&quot;Slide 9 - &amp;quot;Session 2: Sustainable Development Goals (SDGs)&amp;quot;&quot;/&gt;&lt;property id=&quot;20307&quot; value=&quot;358&quot;/&gt;&lt;/object&gt;&lt;object type=&quot;3&quot; unique_id=&quot;27743&quot;&gt;&lt;property id=&quot;20148&quot; value=&quot;5&quot;/&gt;&lt;property id=&quot;20300&quot; value=&quot;Slide 6 - &amp;quot;Problems Related to Sustainable Development&amp;quot;&quot;/&gt;&lt;property id=&quot;20307&quot; value=&quot;359&quot;/&gt;&lt;/object&gt;&lt;/object&gt;&lt;object type=&quot;8&quot; unique_id=&quot;10071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13236</TotalTime>
  <Words>2629</Words>
  <Application>Microsoft Office PowerPoint</Application>
  <PresentationFormat>On-screen Show (4:3)</PresentationFormat>
  <Paragraphs>230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Century Schoolbook</vt:lpstr>
      <vt:lpstr>Wingdings</vt:lpstr>
      <vt:lpstr>1_Office Theme</vt:lpstr>
      <vt:lpstr>Maintain Healthy, Safe, and Secure Working Environment</vt:lpstr>
      <vt:lpstr>Learning Objectives</vt:lpstr>
      <vt:lpstr>Introduction</vt:lpstr>
      <vt:lpstr>Introduction</vt:lpstr>
      <vt:lpstr>Session 1: Health, Safety, and Security at the Workplace</vt:lpstr>
      <vt:lpstr>Session 1: Health, Safety, and Security at the Workplace</vt:lpstr>
      <vt:lpstr>Workplace Security</vt:lpstr>
      <vt:lpstr>Policies and Procedures for Health, Safety, and Security</vt:lpstr>
      <vt:lpstr>Policies and Procedures for Health, Safety, and Security</vt:lpstr>
      <vt:lpstr>Reasons for Health, Safety, and Security Programs or Policies in the Workplace</vt:lpstr>
      <vt:lpstr>Workplace Safety Hazards</vt:lpstr>
      <vt:lpstr>Hazard Identification and Control</vt:lpstr>
      <vt:lpstr>Hazard Identification and Control</vt:lpstr>
      <vt:lpstr>Identifying Hazards in the Organization</vt:lpstr>
      <vt:lpstr>Handling Office Equipment and Objects</vt:lpstr>
      <vt:lpstr>Handling Office Equipment and Objects</vt:lpstr>
      <vt:lpstr>Safety Guidelines and Checklists</vt:lpstr>
      <vt:lpstr>Session 2: Workplace Quality Measures</vt:lpstr>
      <vt:lpstr>Air and Water Quality Monitoring</vt:lpstr>
      <vt:lpstr>Air and Water Quality Monitoring</vt:lpstr>
      <vt:lpstr>Air and Water Quality Monitoring</vt:lpstr>
      <vt:lpstr>Air and Water Quality Monitoring</vt:lpstr>
      <vt:lpstr>Importance of Cleanliness at Workplace</vt:lpstr>
      <vt:lpstr>Office Ergonomics and Safety</vt:lpstr>
      <vt:lpstr>Office Ergonomics and Safety</vt:lpstr>
      <vt:lpstr>Office Ergonomics and Safety</vt:lpstr>
      <vt:lpstr>Session 3: Preventing Accidents and Emergencies</vt:lpstr>
      <vt:lpstr>Session 3: Preventing Accidents and Emergencies</vt:lpstr>
      <vt:lpstr>Session 3: Preventing Accidents and Emergencies</vt:lpstr>
      <vt:lpstr>Session 3: Preventing Accidents and Emergencies</vt:lpstr>
      <vt:lpstr>Session 3: Preventing Accidents and Emergencies</vt:lpstr>
      <vt:lpstr>Session 3: Preventing Accidents and Emergencies</vt:lpstr>
      <vt:lpstr>Session 3: Preventing Accidents and Emergencies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Charu</dc:creator>
  <cp:lastModifiedBy>admin</cp:lastModifiedBy>
  <cp:revision>186</cp:revision>
  <dcterms:created xsi:type="dcterms:W3CDTF">2019-01-09T09:17:04Z</dcterms:created>
  <dcterms:modified xsi:type="dcterms:W3CDTF">2025-12-09T07:16:45Z</dcterms:modified>
</cp:coreProperties>
</file>